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980E42" w:rsidRDefault="00D5472D">
      <w:pPr>
        <w:jc w:val="center"/>
        <w:outlineLvl w:val="0"/>
      </w:pPr>
      <w:r>
        <w:rPr>
          <w:rFonts w:ascii="黑体" w:eastAsia="黑体" w:hAnsi="黑体" w:cs="黑体"/>
          <w:b/>
          <w:color w:val="000000"/>
          <w:sz w:val="44"/>
        </w:rPr>
        <w:t>2024年部门预算信息公开目录</w:t>
      </w:r>
    </w:p>
    <w:p w:rsidR="00980E42" w:rsidRDefault="00D5472D">
      <w:pPr>
        <w:jc w:val="center"/>
      </w:pPr>
      <w:r>
        <w:rPr>
          <w:rFonts w:ascii="黑体" w:eastAsia="黑体" w:hAnsi="黑体" w:cs="黑体"/>
          <w:b/>
          <w:color w:val="000000"/>
          <w:sz w:val="30"/>
        </w:rPr>
        <w:t xml:space="preserve"> </w:t>
      </w:r>
    </w:p>
    <w:p w:rsidR="00980E42" w:rsidRDefault="00D5472D">
      <w:r>
        <w:rPr>
          <w:rFonts w:ascii="方正楷体_GBK" w:eastAsia="方正楷体_GBK" w:hAnsi="方正楷体_GBK" w:cs="方正楷体_GBK"/>
          <w:b/>
          <w:color w:val="000000"/>
          <w:sz w:val="28"/>
        </w:rPr>
        <w:t>部门预算公开表</w:t>
      </w:r>
    </w:p>
    <w:p w:rsidR="00980E42" w:rsidRDefault="00D5472D">
      <w:pPr>
        <w:pStyle w:val="10"/>
        <w:tabs>
          <w:tab w:val="right" w:leader="dot" w:pos="14562"/>
        </w:tabs>
      </w:pPr>
      <w:r>
        <w:fldChar w:fldCharType="begin"/>
      </w:r>
      <w:r>
        <w:instrText>TOC \o "2-2" \h \z \u</w:instrText>
      </w:r>
      <w:r>
        <w:fldChar w:fldCharType="separate"/>
      </w:r>
      <w:hyperlink w:anchor="_Toc_2_2_0000000001" w:history="1">
        <w:r>
          <w:t>部门预算收支总表</w:t>
        </w:r>
        <w:r>
          <w:tab/>
        </w:r>
        <w:r>
          <w:fldChar w:fldCharType="begin"/>
        </w:r>
        <w:r>
          <w:instrText>PAGEREF _Toc_2_2_0000000001 \h</w:instrText>
        </w:r>
        <w:r>
          <w:fldChar w:fldCharType="separate"/>
        </w:r>
        <w:r>
          <w:t>1</w:t>
        </w:r>
        <w:r>
          <w:fldChar w:fldCharType="end"/>
        </w:r>
      </w:hyperlink>
    </w:p>
    <w:p w:rsidR="00980E42" w:rsidRDefault="00B27879">
      <w:pPr>
        <w:pStyle w:val="10"/>
        <w:tabs>
          <w:tab w:val="right" w:leader="dot" w:pos="14562"/>
        </w:tabs>
      </w:pPr>
      <w:hyperlink w:anchor="_Toc_2_2_0000000002" w:history="1">
        <w:r w:rsidR="00D5472D">
          <w:t>部门预算收入总表</w:t>
        </w:r>
        <w:r w:rsidR="00D5472D">
          <w:tab/>
        </w:r>
        <w:r w:rsidR="00D5472D">
          <w:fldChar w:fldCharType="begin"/>
        </w:r>
        <w:r w:rsidR="00D5472D">
          <w:instrText>PAGEREF _Toc_2_2_0000000002 \h</w:instrText>
        </w:r>
        <w:r w:rsidR="00D5472D">
          <w:fldChar w:fldCharType="separate"/>
        </w:r>
        <w:r w:rsidR="00D5472D">
          <w:t>3</w:t>
        </w:r>
        <w:r w:rsidR="00D5472D">
          <w:fldChar w:fldCharType="end"/>
        </w:r>
      </w:hyperlink>
    </w:p>
    <w:p w:rsidR="00980E42" w:rsidRDefault="00B27879">
      <w:pPr>
        <w:pStyle w:val="10"/>
        <w:tabs>
          <w:tab w:val="right" w:leader="dot" w:pos="14562"/>
        </w:tabs>
      </w:pPr>
      <w:hyperlink w:anchor="_Toc_2_2_0000000003" w:history="1">
        <w:r w:rsidR="00D5472D">
          <w:t>部门预算支出总表</w:t>
        </w:r>
        <w:r w:rsidR="00D5472D">
          <w:tab/>
        </w:r>
        <w:r w:rsidR="00D5472D">
          <w:fldChar w:fldCharType="begin"/>
        </w:r>
        <w:r w:rsidR="00D5472D">
          <w:instrText>PAGEREF _Toc_2_2_0000000003 \h</w:instrText>
        </w:r>
        <w:r w:rsidR="00D5472D">
          <w:fldChar w:fldCharType="separate"/>
        </w:r>
        <w:r w:rsidR="00D5472D">
          <w:t>6</w:t>
        </w:r>
        <w:r w:rsidR="00D5472D">
          <w:fldChar w:fldCharType="end"/>
        </w:r>
      </w:hyperlink>
    </w:p>
    <w:p w:rsidR="00980E42" w:rsidRDefault="00B27879">
      <w:pPr>
        <w:pStyle w:val="10"/>
        <w:tabs>
          <w:tab w:val="right" w:leader="dot" w:pos="14562"/>
        </w:tabs>
      </w:pPr>
      <w:hyperlink w:anchor="_Toc_2_2_0000000004" w:history="1">
        <w:r w:rsidR="00D5472D">
          <w:t>部门预算财政拨款收支总表</w:t>
        </w:r>
        <w:r w:rsidR="00D5472D">
          <w:tab/>
        </w:r>
        <w:r w:rsidR="00D5472D">
          <w:fldChar w:fldCharType="begin"/>
        </w:r>
        <w:r w:rsidR="00D5472D">
          <w:instrText>PAGEREF _Toc_2_2_0000000004 \h</w:instrText>
        </w:r>
        <w:r w:rsidR="00D5472D">
          <w:fldChar w:fldCharType="separate"/>
        </w:r>
        <w:r w:rsidR="00D5472D">
          <w:t>8</w:t>
        </w:r>
        <w:r w:rsidR="00D5472D">
          <w:fldChar w:fldCharType="end"/>
        </w:r>
      </w:hyperlink>
    </w:p>
    <w:p w:rsidR="00980E42" w:rsidRDefault="00B27879">
      <w:pPr>
        <w:pStyle w:val="10"/>
        <w:tabs>
          <w:tab w:val="right" w:leader="dot" w:pos="14562"/>
        </w:tabs>
      </w:pPr>
      <w:hyperlink w:anchor="_Toc_2_2_0000000005" w:history="1">
        <w:r w:rsidR="00D5472D">
          <w:t>部门预算一般公共预算财政拨款支出表</w:t>
        </w:r>
        <w:r w:rsidR="00D5472D">
          <w:tab/>
        </w:r>
        <w:r w:rsidR="00D5472D">
          <w:fldChar w:fldCharType="begin"/>
        </w:r>
        <w:r w:rsidR="00D5472D">
          <w:instrText>PAGEREF _Toc_2_2_0000000005 \h</w:instrText>
        </w:r>
        <w:r w:rsidR="00D5472D">
          <w:fldChar w:fldCharType="separate"/>
        </w:r>
        <w:r w:rsidR="00D5472D">
          <w:t>10</w:t>
        </w:r>
        <w:r w:rsidR="00D5472D">
          <w:fldChar w:fldCharType="end"/>
        </w:r>
      </w:hyperlink>
    </w:p>
    <w:p w:rsidR="00980E42" w:rsidRDefault="00B27879">
      <w:pPr>
        <w:pStyle w:val="10"/>
        <w:tabs>
          <w:tab w:val="right" w:leader="dot" w:pos="14562"/>
        </w:tabs>
      </w:pPr>
      <w:hyperlink w:anchor="_Toc_2_2_0000000006" w:history="1">
        <w:r w:rsidR="00D5472D">
          <w:t>部门预算一般公共预算财政拨款基本支出表</w:t>
        </w:r>
        <w:r w:rsidR="00D5472D">
          <w:tab/>
        </w:r>
        <w:r w:rsidR="00D5472D">
          <w:fldChar w:fldCharType="begin"/>
        </w:r>
        <w:r w:rsidR="00D5472D">
          <w:instrText>PAGEREF _Toc_2_2_0000000006 \h</w:instrText>
        </w:r>
        <w:r w:rsidR="00D5472D">
          <w:fldChar w:fldCharType="separate"/>
        </w:r>
        <w:r w:rsidR="00D5472D">
          <w:t>12</w:t>
        </w:r>
        <w:r w:rsidR="00D5472D">
          <w:fldChar w:fldCharType="end"/>
        </w:r>
      </w:hyperlink>
    </w:p>
    <w:p w:rsidR="00980E42" w:rsidRDefault="00B27879">
      <w:pPr>
        <w:pStyle w:val="10"/>
        <w:tabs>
          <w:tab w:val="right" w:leader="dot" w:pos="14562"/>
        </w:tabs>
      </w:pPr>
      <w:hyperlink w:anchor="_Toc_2_2_0000000007" w:history="1">
        <w:r w:rsidR="00D5472D">
          <w:t>部门预算政府性基金预算财政拨款支出表</w:t>
        </w:r>
        <w:r w:rsidR="00D5472D">
          <w:tab/>
        </w:r>
        <w:r w:rsidR="00D5472D">
          <w:fldChar w:fldCharType="begin"/>
        </w:r>
        <w:r w:rsidR="00D5472D">
          <w:instrText>PAGEREF _Toc_2_2_0000000007 \h</w:instrText>
        </w:r>
        <w:r w:rsidR="00D5472D">
          <w:fldChar w:fldCharType="separate"/>
        </w:r>
        <w:r w:rsidR="00D5472D">
          <w:t>14</w:t>
        </w:r>
        <w:r w:rsidR="00D5472D">
          <w:fldChar w:fldCharType="end"/>
        </w:r>
      </w:hyperlink>
    </w:p>
    <w:p w:rsidR="00980E42" w:rsidRDefault="00B27879">
      <w:pPr>
        <w:pStyle w:val="10"/>
        <w:tabs>
          <w:tab w:val="right" w:leader="dot" w:pos="14562"/>
        </w:tabs>
      </w:pPr>
      <w:hyperlink w:anchor="_Toc_2_2_0000000008" w:history="1">
        <w:r w:rsidR="00D5472D">
          <w:t>部门预算国有资本经营预算财政拨款支出表</w:t>
        </w:r>
        <w:r w:rsidR="00D5472D">
          <w:tab/>
        </w:r>
        <w:r w:rsidR="00D5472D">
          <w:fldChar w:fldCharType="begin"/>
        </w:r>
        <w:r w:rsidR="00D5472D">
          <w:instrText>PAGEREF _Toc_2_2_0000000008 \h</w:instrText>
        </w:r>
        <w:r w:rsidR="00D5472D">
          <w:fldChar w:fldCharType="separate"/>
        </w:r>
        <w:r w:rsidR="00D5472D">
          <w:t>15</w:t>
        </w:r>
        <w:r w:rsidR="00D5472D">
          <w:fldChar w:fldCharType="end"/>
        </w:r>
      </w:hyperlink>
    </w:p>
    <w:p w:rsidR="00980E42" w:rsidRDefault="00B27879">
      <w:pPr>
        <w:pStyle w:val="10"/>
        <w:tabs>
          <w:tab w:val="right" w:leader="dot" w:pos="14562"/>
        </w:tabs>
      </w:pPr>
      <w:hyperlink w:anchor="_Toc_2_2_0000000009" w:history="1">
        <w:r w:rsidR="00D5472D">
          <w:t>部门预算财政拨款</w:t>
        </w:r>
        <w:r w:rsidR="00D5472D">
          <w:t>“</w:t>
        </w:r>
        <w:r w:rsidR="00D5472D">
          <w:t>三公</w:t>
        </w:r>
        <w:r w:rsidR="00D5472D">
          <w:t>”</w:t>
        </w:r>
        <w:r w:rsidR="00D5472D">
          <w:t>经费支出表</w:t>
        </w:r>
        <w:r w:rsidR="00D5472D">
          <w:tab/>
        </w:r>
        <w:r w:rsidR="00D5472D">
          <w:fldChar w:fldCharType="begin"/>
        </w:r>
        <w:r w:rsidR="00D5472D">
          <w:instrText>PAGEREF _Toc_2_2_0000000009 \h</w:instrText>
        </w:r>
        <w:r w:rsidR="00D5472D">
          <w:fldChar w:fldCharType="separate"/>
        </w:r>
        <w:r w:rsidR="00D5472D">
          <w:t>16</w:t>
        </w:r>
        <w:r w:rsidR="00D5472D">
          <w:fldChar w:fldCharType="end"/>
        </w:r>
      </w:hyperlink>
    </w:p>
    <w:p w:rsidR="00980E42" w:rsidRDefault="00D5472D">
      <w:r>
        <w:fldChar w:fldCharType="end"/>
      </w:r>
    </w:p>
    <w:p w:rsidR="00980E42" w:rsidRDefault="00D5472D">
      <w:r>
        <w:rPr>
          <w:rFonts w:ascii="方正楷体_GBK" w:eastAsia="方正楷体_GBK" w:hAnsi="方正楷体_GBK" w:cs="方正楷体_GBK"/>
          <w:b/>
          <w:color w:val="000000"/>
          <w:sz w:val="28"/>
        </w:rPr>
        <w:t>部门预算信息公开情况说明</w:t>
      </w:r>
    </w:p>
    <w:p w:rsidR="00980E42" w:rsidRDefault="00D5472D">
      <w:pPr>
        <w:pStyle w:val="10"/>
        <w:tabs>
          <w:tab w:val="right" w:leader="dot" w:pos="14562"/>
        </w:tabs>
      </w:pPr>
      <w:r>
        <w:fldChar w:fldCharType="begin"/>
      </w:r>
      <w:r>
        <w:instrText>TOC \o "3-3" \h \z \u</w:instrText>
      </w:r>
      <w:r>
        <w:fldChar w:fldCharType="separate"/>
      </w:r>
      <w:hyperlink w:anchor="_Toc_3_3_0000000010" w:history="1">
        <w:r>
          <w:t>一、部门职责及机构设置情况</w:t>
        </w:r>
        <w:r>
          <w:tab/>
        </w:r>
        <w:r>
          <w:fldChar w:fldCharType="begin"/>
        </w:r>
        <w:r>
          <w:instrText>PAGEREF _Toc_3_3_0000000010 \h</w:instrText>
        </w:r>
        <w:r>
          <w:fldChar w:fldCharType="separate"/>
        </w:r>
        <w:r>
          <w:t>18</w:t>
        </w:r>
        <w:r>
          <w:fldChar w:fldCharType="end"/>
        </w:r>
      </w:hyperlink>
    </w:p>
    <w:p w:rsidR="00980E42" w:rsidRDefault="00B27879">
      <w:pPr>
        <w:pStyle w:val="10"/>
        <w:tabs>
          <w:tab w:val="right" w:leader="dot" w:pos="14562"/>
        </w:tabs>
      </w:pPr>
      <w:hyperlink w:anchor="_Toc_3_3_0000000011" w:history="1">
        <w:r w:rsidR="00D5472D">
          <w:t>二、部门预算安排的总体情况</w:t>
        </w:r>
        <w:r w:rsidR="00D5472D">
          <w:tab/>
        </w:r>
        <w:r w:rsidR="00D5472D">
          <w:fldChar w:fldCharType="begin"/>
        </w:r>
        <w:r w:rsidR="00D5472D">
          <w:instrText>PAGEREF _Toc_3_3_0000000011 \h</w:instrText>
        </w:r>
        <w:r w:rsidR="00D5472D">
          <w:fldChar w:fldCharType="separate"/>
        </w:r>
        <w:r w:rsidR="00D5472D">
          <w:t>18</w:t>
        </w:r>
        <w:r w:rsidR="00D5472D">
          <w:fldChar w:fldCharType="end"/>
        </w:r>
      </w:hyperlink>
    </w:p>
    <w:p w:rsidR="00980E42" w:rsidRDefault="00B27879">
      <w:pPr>
        <w:pStyle w:val="10"/>
        <w:tabs>
          <w:tab w:val="right" w:leader="dot" w:pos="14562"/>
        </w:tabs>
      </w:pPr>
      <w:hyperlink w:anchor="_Toc_3_3_0000000012" w:history="1">
        <w:r w:rsidR="00D5472D">
          <w:t>三、机关运行经费安排情况</w:t>
        </w:r>
        <w:r w:rsidR="00D5472D">
          <w:tab/>
        </w:r>
        <w:r w:rsidR="00D5472D">
          <w:fldChar w:fldCharType="begin"/>
        </w:r>
        <w:r w:rsidR="00D5472D">
          <w:instrText>PAGEREF _Toc_3_3_0000000012 \h</w:instrText>
        </w:r>
        <w:r w:rsidR="00D5472D">
          <w:fldChar w:fldCharType="separate"/>
        </w:r>
        <w:r w:rsidR="00D5472D">
          <w:t>19</w:t>
        </w:r>
        <w:r w:rsidR="00D5472D">
          <w:fldChar w:fldCharType="end"/>
        </w:r>
      </w:hyperlink>
    </w:p>
    <w:p w:rsidR="00980E42" w:rsidRDefault="00B27879">
      <w:pPr>
        <w:pStyle w:val="10"/>
        <w:tabs>
          <w:tab w:val="right" w:leader="dot" w:pos="14562"/>
        </w:tabs>
      </w:pPr>
      <w:hyperlink w:anchor="_Toc_3_3_0000000013" w:history="1">
        <w:r w:rsidR="00D5472D">
          <w:t>四、财政拨款</w:t>
        </w:r>
        <w:r w:rsidR="00D5472D">
          <w:t>“</w:t>
        </w:r>
        <w:r w:rsidR="00D5472D">
          <w:t>三公</w:t>
        </w:r>
        <w:r w:rsidR="00D5472D">
          <w:t>”</w:t>
        </w:r>
        <w:r w:rsidR="00D5472D">
          <w:t>经费预算情况及增减变化原因</w:t>
        </w:r>
        <w:r w:rsidR="00D5472D">
          <w:tab/>
        </w:r>
        <w:r w:rsidR="00D5472D">
          <w:fldChar w:fldCharType="begin"/>
        </w:r>
        <w:r w:rsidR="00D5472D">
          <w:instrText>PAGEREF _Toc_3_3_0000000013 \h</w:instrText>
        </w:r>
        <w:r w:rsidR="00D5472D">
          <w:fldChar w:fldCharType="separate"/>
        </w:r>
        <w:r w:rsidR="00D5472D">
          <w:t>19</w:t>
        </w:r>
        <w:r w:rsidR="00D5472D">
          <w:fldChar w:fldCharType="end"/>
        </w:r>
      </w:hyperlink>
    </w:p>
    <w:p w:rsidR="00980E42" w:rsidRDefault="00B27879">
      <w:pPr>
        <w:pStyle w:val="10"/>
        <w:tabs>
          <w:tab w:val="right" w:leader="dot" w:pos="14562"/>
        </w:tabs>
      </w:pPr>
      <w:hyperlink w:anchor="_Toc_3_3_0000000014" w:history="1">
        <w:r w:rsidR="00D5472D">
          <w:t>五、部门整体绩效目标</w:t>
        </w:r>
        <w:r w:rsidR="00D5472D">
          <w:tab/>
        </w:r>
        <w:r w:rsidR="00D5472D">
          <w:fldChar w:fldCharType="begin"/>
        </w:r>
        <w:r w:rsidR="00D5472D">
          <w:instrText>PAGEREF _Toc_3_3_0000000014 \h</w:instrText>
        </w:r>
        <w:r w:rsidR="00D5472D">
          <w:fldChar w:fldCharType="separate"/>
        </w:r>
        <w:r w:rsidR="00D5472D">
          <w:t>19</w:t>
        </w:r>
        <w:r w:rsidR="00D5472D">
          <w:fldChar w:fldCharType="end"/>
        </w:r>
      </w:hyperlink>
    </w:p>
    <w:p w:rsidR="00980E42" w:rsidRDefault="00B27879">
      <w:pPr>
        <w:pStyle w:val="10"/>
        <w:tabs>
          <w:tab w:val="right" w:leader="dot" w:pos="14562"/>
        </w:tabs>
      </w:pPr>
      <w:hyperlink w:anchor="_Toc_3_3_0000000015" w:history="1">
        <w:r w:rsidR="00D5472D">
          <w:t>六、部门主管专项资金预算安排情况及绩效目标</w:t>
        </w:r>
        <w:r w:rsidR="00D5472D">
          <w:tab/>
        </w:r>
        <w:r w:rsidR="00D5472D">
          <w:fldChar w:fldCharType="begin"/>
        </w:r>
        <w:r w:rsidR="00D5472D">
          <w:instrText>PAGEREF _Toc_3_3_0000000015 \h</w:instrText>
        </w:r>
        <w:r w:rsidR="00D5472D">
          <w:fldChar w:fldCharType="separate"/>
        </w:r>
        <w:r w:rsidR="00D5472D">
          <w:t>23</w:t>
        </w:r>
        <w:r w:rsidR="00D5472D">
          <w:fldChar w:fldCharType="end"/>
        </w:r>
      </w:hyperlink>
    </w:p>
    <w:p w:rsidR="00980E42" w:rsidRDefault="00B27879">
      <w:pPr>
        <w:pStyle w:val="10"/>
        <w:tabs>
          <w:tab w:val="right" w:leader="dot" w:pos="14562"/>
        </w:tabs>
      </w:pPr>
      <w:hyperlink w:anchor="_Toc_3_3_0000000016" w:history="1">
        <w:r w:rsidR="00D5472D">
          <w:t>七、部门项目预算安排情况及绩效目标</w:t>
        </w:r>
        <w:r w:rsidR="00D5472D">
          <w:tab/>
        </w:r>
        <w:r w:rsidR="00D5472D">
          <w:fldChar w:fldCharType="begin"/>
        </w:r>
        <w:r w:rsidR="00D5472D">
          <w:instrText>PAGEREF _Toc_3_3_0000000016 \h</w:instrText>
        </w:r>
        <w:r w:rsidR="00D5472D">
          <w:fldChar w:fldCharType="separate"/>
        </w:r>
        <w:r w:rsidR="00D5472D">
          <w:t>24</w:t>
        </w:r>
        <w:r w:rsidR="00D5472D">
          <w:fldChar w:fldCharType="end"/>
        </w:r>
      </w:hyperlink>
    </w:p>
    <w:p w:rsidR="00980E42" w:rsidRDefault="00B27879">
      <w:pPr>
        <w:pStyle w:val="10"/>
        <w:tabs>
          <w:tab w:val="right" w:leader="dot" w:pos="14562"/>
        </w:tabs>
      </w:pPr>
      <w:hyperlink w:anchor="_Toc_3_3_0000000017" w:history="1">
        <w:r w:rsidR="00D5472D">
          <w:t>八、政府采购预算情况</w:t>
        </w:r>
        <w:r w:rsidR="00D5472D">
          <w:tab/>
        </w:r>
        <w:r w:rsidR="00D5472D">
          <w:fldChar w:fldCharType="begin"/>
        </w:r>
        <w:r w:rsidR="00D5472D">
          <w:instrText>PAGEREF _Toc_3_3_0000000017 \h</w:instrText>
        </w:r>
        <w:r w:rsidR="00D5472D">
          <w:fldChar w:fldCharType="separate"/>
        </w:r>
        <w:r w:rsidR="00D5472D">
          <w:t>37</w:t>
        </w:r>
        <w:r w:rsidR="00D5472D">
          <w:fldChar w:fldCharType="end"/>
        </w:r>
      </w:hyperlink>
    </w:p>
    <w:p w:rsidR="00980E42" w:rsidRDefault="00B27879">
      <w:pPr>
        <w:pStyle w:val="10"/>
        <w:tabs>
          <w:tab w:val="right" w:leader="dot" w:pos="14562"/>
        </w:tabs>
      </w:pPr>
      <w:hyperlink w:anchor="_Toc_3_3_0000000018" w:history="1">
        <w:r w:rsidR="00D5472D">
          <w:t>九、国有资产信息</w:t>
        </w:r>
        <w:r w:rsidR="00D5472D">
          <w:tab/>
        </w:r>
        <w:r w:rsidR="00D5472D">
          <w:fldChar w:fldCharType="begin"/>
        </w:r>
        <w:r w:rsidR="00D5472D">
          <w:instrText>PAGEREF _Toc_3_3_0000000018 \h</w:instrText>
        </w:r>
        <w:r w:rsidR="00D5472D">
          <w:fldChar w:fldCharType="separate"/>
        </w:r>
        <w:r w:rsidR="00D5472D">
          <w:t>37</w:t>
        </w:r>
        <w:r w:rsidR="00D5472D">
          <w:fldChar w:fldCharType="end"/>
        </w:r>
      </w:hyperlink>
    </w:p>
    <w:p w:rsidR="00980E42" w:rsidRDefault="00B27879">
      <w:pPr>
        <w:pStyle w:val="10"/>
        <w:tabs>
          <w:tab w:val="right" w:leader="dot" w:pos="14562"/>
        </w:tabs>
      </w:pPr>
      <w:hyperlink w:anchor="_Toc_3_3_0000000019" w:history="1">
        <w:r w:rsidR="00D5472D">
          <w:t>十、名词解释</w:t>
        </w:r>
        <w:r w:rsidR="00D5472D">
          <w:tab/>
        </w:r>
        <w:r w:rsidR="00D5472D">
          <w:fldChar w:fldCharType="begin"/>
        </w:r>
        <w:r w:rsidR="00D5472D">
          <w:instrText>PAGEREF _Toc_3_3_0000000019 \h</w:instrText>
        </w:r>
        <w:r w:rsidR="00D5472D">
          <w:fldChar w:fldCharType="separate"/>
        </w:r>
        <w:r w:rsidR="00D5472D">
          <w:t>37</w:t>
        </w:r>
        <w:r w:rsidR="00D5472D">
          <w:fldChar w:fldCharType="end"/>
        </w:r>
      </w:hyperlink>
    </w:p>
    <w:p w:rsidR="00980E42" w:rsidRDefault="00B27879">
      <w:pPr>
        <w:pStyle w:val="10"/>
        <w:tabs>
          <w:tab w:val="right" w:leader="dot" w:pos="14562"/>
        </w:tabs>
      </w:pPr>
      <w:hyperlink w:anchor="_Toc_3_3_0000000020" w:history="1">
        <w:r w:rsidR="00D5472D">
          <w:t>十一、其他需要说明的事项</w:t>
        </w:r>
        <w:r w:rsidR="00D5472D">
          <w:tab/>
        </w:r>
        <w:r w:rsidR="00D5472D">
          <w:fldChar w:fldCharType="begin"/>
        </w:r>
        <w:r w:rsidR="00D5472D">
          <w:instrText>PAGEREF _Toc_3_3_0000000020 \h</w:instrText>
        </w:r>
        <w:r w:rsidR="00D5472D">
          <w:fldChar w:fldCharType="separate"/>
        </w:r>
        <w:r w:rsidR="00D5472D">
          <w:t>38</w:t>
        </w:r>
        <w:r w:rsidR="00D5472D">
          <w:fldChar w:fldCharType="end"/>
        </w:r>
      </w:hyperlink>
    </w:p>
    <w:p w:rsidR="00980E42" w:rsidRDefault="00D5472D">
      <w:pPr>
        <w:sectPr w:rsidR="00980E42">
          <w:pgSz w:w="16840" w:h="11900" w:orient="landscape"/>
          <w:pgMar w:top="1587" w:right="1134" w:bottom="1361" w:left="1134" w:header="720" w:footer="720" w:gutter="0"/>
          <w:pgNumType w:start="1"/>
          <w:cols w:space="720"/>
        </w:sectPr>
      </w:pPr>
      <w:r>
        <w:fldChar w:fldCharType="end"/>
      </w:r>
    </w:p>
    <w:p w:rsidR="00980E42" w:rsidRDefault="00D5472D">
      <w:pPr>
        <w:jc w:val="center"/>
        <w:outlineLvl w:val="1"/>
      </w:pPr>
      <w:bookmarkStart w:id="0" w:name="_Toc_2_2_0000000001"/>
      <w:r>
        <w:rPr>
          <w:rFonts w:ascii="方正小标宋_GBK" w:eastAsia="方正小标宋_GBK" w:hAnsi="方正小标宋_GBK" w:cs="方正小标宋_GBK"/>
          <w:color w:val="000000"/>
          <w:sz w:val="36"/>
        </w:rPr>
        <w:lastRenderedPageBreak/>
        <w:t>部门预算收支总表</w:t>
      </w:r>
      <w:bookmarkEnd w:id="0"/>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DC2E8F" w:rsidTr="00DC2E8F">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126"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6661"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6661" w:type="dxa"/>
            <w:gridSpan w:val="2"/>
            <w:vAlign w:val="center"/>
          </w:tcPr>
          <w:p w:rsidR="00980E42" w:rsidRDefault="00D5472D">
            <w:pPr>
              <w:pStyle w:val="1"/>
            </w:pPr>
            <w:r>
              <w:t>收入</w:t>
            </w:r>
          </w:p>
        </w:tc>
        <w:tc>
          <w:tcPr>
            <w:tcW w:w="6661" w:type="dxa"/>
            <w:gridSpan w:val="2"/>
            <w:vAlign w:val="center"/>
          </w:tcPr>
          <w:p w:rsidR="00980E42" w:rsidRDefault="00D5472D">
            <w:pPr>
              <w:pStyle w:val="1"/>
            </w:pPr>
            <w:r>
              <w:t>支出</w:t>
            </w:r>
          </w:p>
        </w:tc>
      </w:tr>
      <w:tr w:rsidR="00980E42">
        <w:trPr>
          <w:trHeight w:val="369"/>
          <w:tblHeader/>
          <w:jc w:val="center"/>
        </w:trPr>
        <w:tc>
          <w:tcPr>
            <w:tcW w:w="850" w:type="dxa"/>
            <w:vMerge/>
          </w:tcPr>
          <w:p w:rsidR="00980E42" w:rsidRDefault="00980E42"/>
        </w:tc>
        <w:tc>
          <w:tcPr>
            <w:tcW w:w="4535" w:type="dxa"/>
            <w:vAlign w:val="center"/>
          </w:tcPr>
          <w:p w:rsidR="00980E42" w:rsidRDefault="00D5472D">
            <w:pPr>
              <w:pStyle w:val="1"/>
            </w:pPr>
            <w:r>
              <w:t>项  目</w:t>
            </w:r>
          </w:p>
        </w:tc>
        <w:tc>
          <w:tcPr>
            <w:tcW w:w="2126" w:type="dxa"/>
            <w:vAlign w:val="center"/>
          </w:tcPr>
          <w:p w:rsidR="00980E42" w:rsidRDefault="00D5472D">
            <w:pPr>
              <w:pStyle w:val="1"/>
            </w:pPr>
            <w:r>
              <w:t>预算数</w:t>
            </w:r>
          </w:p>
        </w:tc>
        <w:tc>
          <w:tcPr>
            <w:tcW w:w="4535" w:type="dxa"/>
            <w:vAlign w:val="center"/>
          </w:tcPr>
          <w:p w:rsidR="00980E42" w:rsidRDefault="00D5472D">
            <w:pPr>
              <w:pStyle w:val="1"/>
            </w:pPr>
            <w:r>
              <w:t>项  目</w:t>
            </w:r>
          </w:p>
        </w:tc>
        <w:tc>
          <w:tcPr>
            <w:tcW w:w="2126" w:type="dxa"/>
            <w:vAlign w:val="center"/>
          </w:tcPr>
          <w:p w:rsidR="00980E42" w:rsidRDefault="00D5472D">
            <w:pPr>
              <w:pStyle w:val="1"/>
            </w:pPr>
            <w:r>
              <w:t>预算数</w:t>
            </w:r>
          </w:p>
        </w:tc>
      </w:tr>
      <w:tr w:rsidR="00980E42">
        <w:trPr>
          <w:trHeight w:val="369"/>
          <w:tblHeader/>
          <w:jc w:val="center"/>
        </w:trPr>
        <w:tc>
          <w:tcPr>
            <w:tcW w:w="850" w:type="dxa"/>
            <w:vAlign w:val="center"/>
          </w:tcPr>
          <w:p w:rsidR="00980E42" w:rsidRDefault="00D5472D">
            <w:pPr>
              <w:pStyle w:val="1"/>
            </w:pPr>
            <w:r>
              <w:t>栏次</w:t>
            </w:r>
          </w:p>
        </w:tc>
        <w:tc>
          <w:tcPr>
            <w:tcW w:w="4535" w:type="dxa"/>
            <w:vAlign w:val="center"/>
          </w:tcPr>
          <w:p w:rsidR="00980E42" w:rsidRDefault="00D5472D">
            <w:pPr>
              <w:pStyle w:val="1"/>
            </w:pPr>
            <w:r>
              <w:t>1</w:t>
            </w:r>
          </w:p>
        </w:tc>
        <w:tc>
          <w:tcPr>
            <w:tcW w:w="2126" w:type="dxa"/>
            <w:vAlign w:val="center"/>
          </w:tcPr>
          <w:p w:rsidR="00980E42" w:rsidRDefault="00D5472D">
            <w:pPr>
              <w:pStyle w:val="1"/>
            </w:pPr>
            <w:r>
              <w:t>2</w:t>
            </w:r>
          </w:p>
        </w:tc>
        <w:tc>
          <w:tcPr>
            <w:tcW w:w="4535" w:type="dxa"/>
            <w:vAlign w:val="center"/>
          </w:tcPr>
          <w:p w:rsidR="00980E42" w:rsidRDefault="00D5472D">
            <w:pPr>
              <w:pStyle w:val="1"/>
            </w:pPr>
            <w:r>
              <w:t>3</w:t>
            </w:r>
          </w:p>
        </w:tc>
        <w:tc>
          <w:tcPr>
            <w:tcW w:w="2126" w:type="dxa"/>
            <w:vAlign w:val="center"/>
          </w:tcPr>
          <w:p w:rsidR="00980E42" w:rsidRDefault="00D5472D">
            <w:pPr>
              <w:pStyle w:val="1"/>
            </w:pPr>
            <w:r>
              <w:t>4</w:t>
            </w:r>
          </w:p>
        </w:tc>
      </w:tr>
      <w:tr w:rsidR="00980E42">
        <w:trPr>
          <w:trHeight w:val="369"/>
          <w:jc w:val="center"/>
        </w:trPr>
        <w:tc>
          <w:tcPr>
            <w:tcW w:w="850" w:type="dxa"/>
            <w:vAlign w:val="center"/>
          </w:tcPr>
          <w:p w:rsidR="00980E42" w:rsidRDefault="00D5472D">
            <w:pPr>
              <w:pStyle w:val="3"/>
            </w:pPr>
            <w:r>
              <w:t>1</w:t>
            </w:r>
          </w:p>
        </w:tc>
        <w:tc>
          <w:tcPr>
            <w:tcW w:w="4535" w:type="dxa"/>
            <w:vAlign w:val="center"/>
          </w:tcPr>
          <w:p w:rsidR="00980E42" w:rsidRDefault="00D5472D">
            <w:pPr>
              <w:pStyle w:val="2"/>
            </w:pPr>
            <w:r>
              <w:t>一、一般公共预算拨款收入</w:t>
            </w:r>
          </w:p>
        </w:tc>
        <w:tc>
          <w:tcPr>
            <w:tcW w:w="2126" w:type="dxa"/>
            <w:vAlign w:val="center"/>
          </w:tcPr>
          <w:p w:rsidR="00980E42" w:rsidRDefault="00D5472D">
            <w:pPr>
              <w:pStyle w:val="4"/>
            </w:pPr>
            <w:r>
              <w:t>644.33</w:t>
            </w:r>
          </w:p>
        </w:tc>
        <w:tc>
          <w:tcPr>
            <w:tcW w:w="4535" w:type="dxa"/>
            <w:vAlign w:val="center"/>
          </w:tcPr>
          <w:p w:rsidR="00980E42" w:rsidRDefault="00D5472D">
            <w:pPr>
              <w:pStyle w:val="2"/>
            </w:pPr>
            <w:r>
              <w:t>一、一般公共服务支出</w:t>
            </w:r>
          </w:p>
        </w:tc>
        <w:tc>
          <w:tcPr>
            <w:tcW w:w="2126" w:type="dxa"/>
            <w:vAlign w:val="center"/>
          </w:tcPr>
          <w:p w:rsidR="00980E42" w:rsidRDefault="00D5472D">
            <w:pPr>
              <w:pStyle w:val="4"/>
            </w:pPr>
            <w:r>
              <w:t>430.53</w:t>
            </w:r>
          </w:p>
        </w:tc>
      </w:tr>
      <w:tr w:rsidR="00980E42">
        <w:trPr>
          <w:trHeight w:val="369"/>
          <w:jc w:val="center"/>
        </w:trPr>
        <w:tc>
          <w:tcPr>
            <w:tcW w:w="850" w:type="dxa"/>
            <w:vAlign w:val="center"/>
          </w:tcPr>
          <w:p w:rsidR="00980E42" w:rsidRDefault="00D5472D">
            <w:pPr>
              <w:pStyle w:val="3"/>
            </w:pPr>
            <w:r>
              <w:t>2</w:t>
            </w:r>
          </w:p>
        </w:tc>
        <w:tc>
          <w:tcPr>
            <w:tcW w:w="4535" w:type="dxa"/>
            <w:vAlign w:val="center"/>
          </w:tcPr>
          <w:p w:rsidR="00980E42" w:rsidRDefault="00D5472D">
            <w:pPr>
              <w:pStyle w:val="2"/>
            </w:pPr>
            <w:r>
              <w:t>二、政府性基金预算拨款收入</w:t>
            </w:r>
          </w:p>
        </w:tc>
        <w:tc>
          <w:tcPr>
            <w:tcW w:w="2126" w:type="dxa"/>
            <w:vAlign w:val="center"/>
          </w:tcPr>
          <w:p w:rsidR="00980E42" w:rsidRDefault="00980E42">
            <w:pPr>
              <w:pStyle w:val="4"/>
            </w:pPr>
          </w:p>
        </w:tc>
        <w:tc>
          <w:tcPr>
            <w:tcW w:w="4535" w:type="dxa"/>
            <w:vAlign w:val="center"/>
          </w:tcPr>
          <w:p w:rsidR="00980E42" w:rsidRDefault="00D5472D">
            <w:pPr>
              <w:pStyle w:val="2"/>
            </w:pPr>
            <w:r>
              <w:t>二、外交支出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w:t>
            </w:r>
          </w:p>
        </w:tc>
        <w:tc>
          <w:tcPr>
            <w:tcW w:w="4535" w:type="dxa"/>
            <w:vAlign w:val="center"/>
          </w:tcPr>
          <w:p w:rsidR="00980E42" w:rsidRDefault="00D5472D">
            <w:pPr>
              <w:pStyle w:val="2"/>
            </w:pPr>
            <w:r>
              <w:t>三、国有资本经营预算拨款收入</w:t>
            </w:r>
          </w:p>
        </w:tc>
        <w:tc>
          <w:tcPr>
            <w:tcW w:w="2126" w:type="dxa"/>
            <w:vAlign w:val="center"/>
          </w:tcPr>
          <w:p w:rsidR="00980E42" w:rsidRDefault="00980E42">
            <w:pPr>
              <w:pStyle w:val="4"/>
            </w:pPr>
          </w:p>
        </w:tc>
        <w:tc>
          <w:tcPr>
            <w:tcW w:w="4535" w:type="dxa"/>
            <w:vAlign w:val="center"/>
          </w:tcPr>
          <w:p w:rsidR="00980E42" w:rsidRDefault="00D5472D">
            <w:pPr>
              <w:pStyle w:val="2"/>
            </w:pPr>
            <w:r>
              <w:t>三、国防支出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4</w:t>
            </w:r>
          </w:p>
        </w:tc>
        <w:tc>
          <w:tcPr>
            <w:tcW w:w="4535" w:type="dxa"/>
            <w:vAlign w:val="center"/>
          </w:tcPr>
          <w:p w:rsidR="00980E42" w:rsidRDefault="00D5472D">
            <w:pPr>
              <w:pStyle w:val="2"/>
            </w:pPr>
            <w:r>
              <w:t>四、财政专户管理资金收入</w:t>
            </w:r>
          </w:p>
        </w:tc>
        <w:tc>
          <w:tcPr>
            <w:tcW w:w="2126" w:type="dxa"/>
            <w:vAlign w:val="center"/>
          </w:tcPr>
          <w:p w:rsidR="00980E42" w:rsidRDefault="00980E42">
            <w:pPr>
              <w:pStyle w:val="4"/>
            </w:pPr>
          </w:p>
        </w:tc>
        <w:tc>
          <w:tcPr>
            <w:tcW w:w="4535" w:type="dxa"/>
            <w:vAlign w:val="center"/>
          </w:tcPr>
          <w:p w:rsidR="00980E42" w:rsidRDefault="00D5472D">
            <w:pPr>
              <w:pStyle w:val="2"/>
            </w:pPr>
            <w:r>
              <w:t>四、公共安全支出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5</w:t>
            </w:r>
          </w:p>
        </w:tc>
        <w:tc>
          <w:tcPr>
            <w:tcW w:w="4535" w:type="dxa"/>
            <w:vAlign w:val="center"/>
          </w:tcPr>
          <w:p w:rsidR="00980E42" w:rsidRDefault="00D5472D">
            <w:pPr>
              <w:pStyle w:val="2"/>
            </w:pPr>
            <w:r>
              <w:t>五、单位资金</w:t>
            </w:r>
          </w:p>
        </w:tc>
        <w:tc>
          <w:tcPr>
            <w:tcW w:w="2126" w:type="dxa"/>
            <w:vAlign w:val="center"/>
          </w:tcPr>
          <w:p w:rsidR="00980E42" w:rsidRDefault="00980E42">
            <w:pPr>
              <w:pStyle w:val="4"/>
            </w:pPr>
          </w:p>
        </w:tc>
        <w:tc>
          <w:tcPr>
            <w:tcW w:w="4535" w:type="dxa"/>
            <w:vAlign w:val="center"/>
          </w:tcPr>
          <w:p w:rsidR="00980E42" w:rsidRDefault="00D5472D">
            <w:pPr>
              <w:pStyle w:val="2"/>
            </w:pPr>
            <w:r>
              <w:t>五、教育支出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6</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六、科学技术支出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7</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七、文化旅游体育与传媒支出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8</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八、社会保障和就业支出</w:t>
            </w:r>
          </w:p>
        </w:tc>
        <w:tc>
          <w:tcPr>
            <w:tcW w:w="2126" w:type="dxa"/>
            <w:vAlign w:val="center"/>
          </w:tcPr>
          <w:p w:rsidR="00980E42" w:rsidRDefault="00D5472D">
            <w:pPr>
              <w:pStyle w:val="4"/>
            </w:pPr>
            <w:r>
              <w:t>48.50</w:t>
            </w:r>
          </w:p>
        </w:tc>
      </w:tr>
      <w:tr w:rsidR="00980E42">
        <w:trPr>
          <w:trHeight w:val="369"/>
          <w:jc w:val="center"/>
        </w:trPr>
        <w:tc>
          <w:tcPr>
            <w:tcW w:w="850" w:type="dxa"/>
            <w:vAlign w:val="center"/>
          </w:tcPr>
          <w:p w:rsidR="00980E42" w:rsidRDefault="00D5472D">
            <w:pPr>
              <w:pStyle w:val="3"/>
            </w:pPr>
            <w:r>
              <w:t>9</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九、社会保险基金支出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10</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十、卫生健康支出</w:t>
            </w:r>
          </w:p>
        </w:tc>
        <w:tc>
          <w:tcPr>
            <w:tcW w:w="2126" w:type="dxa"/>
            <w:vAlign w:val="center"/>
          </w:tcPr>
          <w:p w:rsidR="00980E42" w:rsidRDefault="00D5472D">
            <w:pPr>
              <w:pStyle w:val="4"/>
            </w:pPr>
            <w:r>
              <w:t>2.12</w:t>
            </w:r>
          </w:p>
        </w:tc>
      </w:tr>
      <w:tr w:rsidR="00980E42">
        <w:trPr>
          <w:trHeight w:val="369"/>
          <w:jc w:val="center"/>
        </w:trPr>
        <w:tc>
          <w:tcPr>
            <w:tcW w:w="850" w:type="dxa"/>
            <w:vAlign w:val="center"/>
          </w:tcPr>
          <w:p w:rsidR="00980E42" w:rsidRDefault="00D5472D">
            <w:pPr>
              <w:pStyle w:val="3"/>
            </w:pPr>
            <w:r>
              <w:t>11</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十一、节能环保支出</w:t>
            </w:r>
          </w:p>
        </w:tc>
        <w:tc>
          <w:tcPr>
            <w:tcW w:w="2126"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t>12</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十二、城乡社区支出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13</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十三、农林水支出</w:t>
            </w:r>
          </w:p>
        </w:tc>
        <w:tc>
          <w:tcPr>
            <w:tcW w:w="2126" w:type="dxa"/>
            <w:vAlign w:val="center"/>
          </w:tcPr>
          <w:p w:rsidR="00980E42" w:rsidRDefault="00D5472D">
            <w:pPr>
              <w:pStyle w:val="4"/>
            </w:pPr>
            <w:r>
              <w:t>530.33</w:t>
            </w:r>
          </w:p>
        </w:tc>
      </w:tr>
      <w:tr w:rsidR="00980E42">
        <w:trPr>
          <w:trHeight w:val="369"/>
          <w:jc w:val="center"/>
        </w:trPr>
        <w:tc>
          <w:tcPr>
            <w:tcW w:w="850" w:type="dxa"/>
            <w:vAlign w:val="center"/>
          </w:tcPr>
          <w:p w:rsidR="00980E42" w:rsidRDefault="00D5472D">
            <w:pPr>
              <w:pStyle w:val="3"/>
            </w:pPr>
            <w:r>
              <w:t>14</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十四、交通运输支出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15</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十五、资源勘探工业信息等支出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16</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十六、商业服务业等支出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17</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十七、金融支出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18</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十八、援助其他地区支出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19</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十九、自然资源海洋气象等支出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lastRenderedPageBreak/>
              <w:t>20</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二十、住房保障支出</w:t>
            </w:r>
          </w:p>
        </w:tc>
        <w:tc>
          <w:tcPr>
            <w:tcW w:w="2126" w:type="dxa"/>
            <w:vAlign w:val="center"/>
          </w:tcPr>
          <w:p w:rsidR="00980E42" w:rsidRDefault="00D5472D">
            <w:pPr>
              <w:pStyle w:val="4"/>
            </w:pPr>
            <w:r>
              <w:t>31.13</w:t>
            </w:r>
          </w:p>
        </w:tc>
      </w:tr>
      <w:tr w:rsidR="00980E42">
        <w:trPr>
          <w:trHeight w:val="369"/>
          <w:jc w:val="center"/>
        </w:trPr>
        <w:tc>
          <w:tcPr>
            <w:tcW w:w="850" w:type="dxa"/>
            <w:vAlign w:val="center"/>
          </w:tcPr>
          <w:p w:rsidR="00980E42" w:rsidRDefault="00D5472D">
            <w:pPr>
              <w:pStyle w:val="3"/>
            </w:pPr>
            <w:r>
              <w:t>21</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二十一、粮油物资储备支出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22</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二十二、国有资本经营预算支出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23</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二十三、灾害防治及应急管理支出</w:t>
            </w:r>
          </w:p>
        </w:tc>
        <w:tc>
          <w:tcPr>
            <w:tcW w:w="2126" w:type="dxa"/>
            <w:vAlign w:val="center"/>
          </w:tcPr>
          <w:p w:rsidR="00980E42" w:rsidRDefault="00D5472D">
            <w:pPr>
              <w:pStyle w:val="4"/>
            </w:pPr>
            <w:r>
              <w:t>2.00</w:t>
            </w:r>
          </w:p>
        </w:tc>
      </w:tr>
      <w:tr w:rsidR="00980E42">
        <w:trPr>
          <w:trHeight w:val="369"/>
          <w:jc w:val="center"/>
        </w:trPr>
        <w:tc>
          <w:tcPr>
            <w:tcW w:w="850" w:type="dxa"/>
            <w:vAlign w:val="center"/>
          </w:tcPr>
          <w:p w:rsidR="00980E42" w:rsidRDefault="00D5472D">
            <w:pPr>
              <w:pStyle w:val="3"/>
            </w:pPr>
            <w:r>
              <w:t>24</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二十四、预备费</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25</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二十五、其他支出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26</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二十六、转移性支出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27</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二十七、债务还本支出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28</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二十八、债务付息支出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29</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二十九、债务发行费用支出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30</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三十、抗疫特别国债安排的支出</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31</w:t>
            </w:r>
          </w:p>
        </w:tc>
        <w:tc>
          <w:tcPr>
            <w:tcW w:w="4535" w:type="dxa"/>
            <w:vAlign w:val="center"/>
          </w:tcPr>
          <w:p w:rsidR="00980E42" w:rsidRDefault="00980E42">
            <w:pPr>
              <w:pStyle w:val="2"/>
            </w:pPr>
          </w:p>
        </w:tc>
        <w:tc>
          <w:tcPr>
            <w:tcW w:w="2126" w:type="dxa"/>
            <w:vAlign w:val="center"/>
          </w:tcPr>
          <w:p w:rsidR="00980E42" w:rsidRDefault="00980E42">
            <w:pPr>
              <w:pStyle w:val="4"/>
            </w:pPr>
          </w:p>
        </w:tc>
        <w:tc>
          <w:tcPr>
            <w:tcW w:w="4535" w:type="dxa"/>
            <w:vAlign w:val="center"/>
          </w:tcPr>
          <w:p w:rsidR="00980E42" w:rsidRDefault="00D5472D">
            <w:pPr>
              <w:pStyle w:val="2"/>
            </w:pPr>
            <w:r>
              <w:t>三十一、人行科目</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32</w:t>
            </w:r>
          </w:p>
        </w:tc>
        <w:tc>
          <w:tcPr>
            <w:tcW w:w="4535" w:type="dxa"/>
            <w:vAlign w:val="center"/>
          </w:tcPr>
          <w:p w:rsidR="00980E42" w:rsidRDefault="00D5472D">
            <w:pPr>
              <w:pStyle w:val="6"/>
            </w:pPr>
            <w:r>
              <w:t>本年收入合计</w:t>
            </w:r>
          </w:p>
        </w:tc>
        <w:tc>
          <w:tcPr>
            <w:tcW w:w="2126" w:type="dxa"/>
            <w:vAlign w:val="center"/>
          </w:tcPr>
          <w:p w:rsidR="00980E42" w:rsidRDefault="00D5472D">
            <w:pPr>
              <w:pStyle w:val="7"/>
            </w:pPr>
            <w:r>
              <w:t>644.33</w:t>
            </w:r>
          </w:p>
        </w:tc>
        <w:tc>
          <w:tcPr>
            <w:tcW w:w="4535" w:type="dxa"/>
            <w:vAlign w:val="center"/>
          </w:tcPr>
          <w:p w:rsidR="00980E42" w:rsidRDefault="00D5472D">
            <w:pPr>
              <w:pStyle w:val="6"/>
            </w:pPr>
            <w:r>
              <w:t>本年支出合计</w:t>
            </w:r>
          </w:p>
        </w:tc>
        <w:tc>
          <w:tcPr>
            <w:tcW w:w="2126" w:type="dxa"/>
            <w:vAlign w:val="center"/>
          </w:tcPr>
          <w:p w:rsidR="00980E42" w:rsidRDefault="00D5472D">
            <w:pPr>
              <w:pStyle w:val="7"/>
            </w:pPr>
            <w:r>
              <w:t>1045.61</w:t>
            </w:r>
          </w:p>
        </w:tc>
      </w:tr>
      <w:tr w:rsidR="00980E42">
        <w:trPr>
          <w:trHeight w:val="369"/>
          <w:jc w:val="center"/>
        </w:trPr>
        <w:tc>
          <w:tcPr>
            <w:tcW w:w="850" w:type="dxa"/>
            <w:vAlign w:val="center"/>
          </w:tcPr>
          <w:p w:rsidR="00980E42" w:rsidRDefault="00D5472D">
            <w:pPr>
              <w:pStyle w:val="3"/>
            </w:pPr>
            <w:r>
              <w:t>33</w:t>
            </w:r>
          </w:p>
        </w:tc>
        <w:tc>
          <w:tcPr>
            <w:tcW w:w="4535" w:type="dxa"/>
            <w:vAlign w:val="center"/>
          </w:tcPr>
          <w:p w:rsidR="00980E42" w:rsidRDefault="00D5472D">
            <w:pPr>
              <w:pStyle w:val="2"/>
            </w:pPr>
            <w:r>
              <w:t>上年结转结余</w:t>
            </w:r>
          </w:p>
        </w:tc>
        <w:tc>
          <w:tcPr>
            <w:tcW w:w="2126" w:type="dxa"/>
            <w:vAlign w:val="center"/>
          </w:tcPr>
          <w:p w:rsidR="00980E42" w:rsidRDefault="00D5472D">
            <w:pPr>
              <w:pStyle w:val="4"/>
            </w:pPr>
            <w:r>
              <w:t>401.28</w:t>
            </w:r>
          </w:p>
        </w:tc>
        <w:tc>
          <w:tcPr>
            <w:tcW w:w="4535" w:type="dxa"/>
            <w:vAlign w:val="center"/>
          </w:tcPr>
          <w:p w:rsidR="00980E42" w:rsidRDefault="00D5472D">
            <w:pPr>
              <w:pStyle w:val="2"/>
            </w:pPr>
            <w:r>
              <w:t>年终结转结余</w:t>
            </w:r>
          </w:p>
        </w:tc>
        <w:tc>
          <w:tcPr>
            <w:tcW w:w="2126"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34</w:t>
            </w:r>
          </w:p>
        </w:tc>
        <w:tc>
          <w:tcPr>
            <w:tcW w:w="4535" w:type="dxa"/>
            <w:vAlign w:val="center"/>
          </w:tcPr>
          <w:p w:rsidR="00980E42" w:rsidRDefault="00D5472D">
            <w:pPr>
              <w:pStyle w:val="6"/>
            </w:pPr>
            <w:r>
              <w:t>收入总计</w:t>
            </w:r>
          </w:p>
        </w:tc>
        <w:tc>
          <w:tcPr>
            <w:tcW w:w="2126" w:type="dxa"/>
            <w:vAlign w:val="center"/>
          </w:tcPr>
          <w:p w:rsidR="00980E42" w:rsidRDefault="00D5472D">
            <w:pPr>
              <w:pStyle w:val="7"/>
            </w:pPr>
            <w:r>
              <w:t>1045.61</w:t>
            </w:r>
          </w:p>
        </w:tc>
        <w:tc>
          <w:tcPr>
            <w:tcW w:w="4535" w:type="dxa"/>
            <w:vAlign w:val="center"/>
          </w:tcPr>
          <w:p w:rsidR="00980E42" w:rsidRDefault="00D5472D">
            <w:pPr>
              <w:pStyle w:val="6"/>
            </w:pPr>
            <w:r>
              <w:t>支出总计</w:t>
            </w:r>
          </w:p>
        </w:tc>
        <w:tc>
          <w:tcPr>
            <w:tcW w:w="2126" w:type="dxa"/>
            <w:vAlign w:val="center"/>
          </w:tcPr>
          <w:p w:rsidR="00980E42" w:rsidRDefault="00D5472D">
            <w:pPr>
              <w:pStyle w:val="7"/>
            </w:pPr>
            <w:r>
              <w:t>1045.61</w:t>
            </w:r>
          </w:p>
        </w:tc>
      </w:tr>
    </w:tbl>
    <w:p w:rsidR="00980E42" w:rsidRDefault="00980E42">
      <w:pPr>
        <w:sectPr w:rsidR="00980E42">
          <w:footerReference w:type="even" r:id="rId41"/>
          <w:footerReference w:type="default" r:id="rId42"/>
          <w:pgSz w:w="16840" w:h="11900" w:orient="landscape"/>
          <w:pgMar w:top="1361" w:right="1020" w:bottom="1134" w:left="1020" w:header="720" w:footer="720" w:gutter="0"/>
          <w:pgNumType w:start="1"/>
          <w:cols w:space="720"/>
        </w:sectPr>
      </w:pPr>
    </w:p>
    <w:p w:rsidR="00980E42" w:rsidRDefault="00D5472D">
      <w:pPr>
        <w:jc w:val="center"/>
        <w:outlineLvl w:val="1"/>
      </w:pPr>
      <w:bookmarkStart w:id="1" w:name="_Toc_2_2_0000000002"/>
      <w:r>
        <w:rPr>
          <w:rFonts w:ascii="方正小标宋_GBK" w:eastAsia="方正小标宋_GBK" w:hAnsi="方正小标宋_GBK" w:cs="方正小标宋_GBK"/>
          <w:color w:val="000000"/>
          <w:sz w:val="36"/>
        </w:rPr>
        <w:lastRenderedPageBreak/>
        <w:t>部门预算收入总表</w:t>
      </w:r>
      <w:bookmarkEnd w:id="1"/>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DC2E8F" w:rsidTr="00DC2E8F">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3402" w:type="dxa"/>
            <w:gridSpan w:val="3"/>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669" w:type="dxa"/>
            <w:gridSpan w:val="5"/>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680" w:type="dxa"/>
            <w:vMerge w:val="restart"/>
            <w:vAlign w:val="center"/>
          </w:tcPr>
          <w:p w:rsidR="00980E42" w:rsidRDefault="00D5472D">
            <w:pPr>
              <w:pStyle w:val="1"/>
            </w:pPr>
            <w:r>
              <w:t>序号</w:t>
            </w:r>
          </w:p>
        </w:tc>
        <w:tc>
          <w:tcPr>
            <w:tcW w:w="2551" w:type="dxa"/>
            <w:gridSpan w:val="2"/>
            <w:vAlign w:val="center"/>
          </w:tcPr>
          <w:p w:rsidR="00980E42" w:rsidRDefault="00D5472D">
            <w:pPr>
              <w:pStyle w:val="1"/>
            </w:pPr>
            <w:r>
              <w:t>功能分类科目</w:t>
            </w:r>
          </w:p>
        </w:tc>
        <w:tc>
          <w:tcPr>
            <w:tcW w:w="1134" w:type="dxa"/>
            <w:vMerge w:val="restart"/>
            <w:vAlign w:val="center"/>
          </w:tcPr>
          <w:p w:rsidR="00980E42" w:rsidRDefault="00D5472D">
            <w:pPr>
              <w:pStyle w:val="1"/>
            </w:pPr>
            <w:r>
              <w:t>合计</w:t>
            </w:r>
          </w:p>
        </w:tc>
        <w:tc>
          <w:tcPr>
            <w:tcW w:w="9071" w:type="dxa"/>
            <w:gridSpan w:val="8"/>
            <w:vAlign w:val="center"/>
          </w:tcPr>
          <w:p w:rsidR="00980E42" w:rsidRDefault="00D5472D">
            <w:pPr>
              <w:pStyle w:val="1"/>
            </w:pPr>
            <w:r>
              <w:t>本年收入</w:t>
            </w:r>
          </w:p>
        </w:tc>
        <w:tc>
          <w:tcPr>
            <w:tcW w:w="1134" w:type="dxa"/>
            <w:vMerge w:val="restart"/>
            <w:vAlign w:val="center"/>
          </w:tcPr>
          <w:p w:rsidR="00980E42" w:rsidRDefault="00D5472D">
            <w:pPr>
              <w:pStyle w:val="1"/>
            </w:pPr>
            <w:r>
              <w:t>上年结转</w:t>
            </w:r>
          </w:p>
        </w:tc>
      </w:tr>
      <w:tr w:rsidR="00980E42">
        <w:trPr>
          <w:trHeight w:val="369"/>
          <w:tblHeader/>
          <w:jc w:val="center"/>
        </w:trPr>
        <w:tc>
          <w:tcPr>
            <w:tcW w:w="680" w:type="dxa"/>
            <w:vMerge/>
          </w:tcPr>
          <w:p w:rsidR="00980E42" w:rsidRDefault="00980E42"/>
        </w:tc>
        <w:tc>
          <w:tcPr>
            <w:tcW w:w="992" w:type="dxa"/>
            <w:vAlign w:val="center"/>
          </w:tcPr>
          <w:p w:rsidR="00980E42" w:rsidRDefault="00D5472D">
            <w:pPr>
              <w:pStyle w:val="1"/>
            </w:pPr>
            <w:r>
              <w:t>科目    编码</w:t>
            </w:r>
          </w:p>
        </w:tc>
        <w:tc>
          <w:tcPr>
            <w:tcW w:w="1559" w:type="dxa"/>
            <w:vAlign w:val="center"/>
          </w:tcPr>
          <w:p w:rsidR="00980E42" w:rsidRDefault="00D5472D">
            <w:pPr>
              <w:pStyle w:val="1"/>
            </w:pPr>
            <w:r>
              <w:t>科目名称</w:t>
            </w:r>
          </w:p>
        </w:tc>
        <w:tc>
          <w:tcPr>
            <w:tcW w:w="1134" w:type="dxa"/>
            <w:vMerge/>
          </w:tcPr>
          <w:p w:rsidR="00980E42" w:rsidRDefault="00980E42"/>
        </w:tc>
        <w:tc>
          <w:tcPr>
            <w:tcW w:w="1134" w:type="dxa"/>
            <w:vAlign w:val="center"/>
          </w:tcPr>
          <w:p w:rsidR="00980E42" w:rsidRDefault="00D5472D">
            <w:pPr>
              <w:pStyle w:val="1"/>
            </w:pPr>
            <w:r>
              <w:t>小计</w:t>
            </w:r>
          </w:p>
        </w:tc>
        <w:tc>
          <w:tcPr>
            <w:tcW w:w="1134" w:type="dxa"/>
            <w:vAlign w:val="center"/>
          </w:tcPr>
          <w:p w:rsidR="00980E42" w:rsidRDefault="00D5472D">
            <w:pPr>
              <w:pStyle w:val="1"/>
            </w:pPr>
            <w:r>
              <w:t>财政拨款 收入</w:t>
            </w:r>
          </w:p>
        </w:tc>
        <w:tc>
          <w:tcPr>
            <w:tcW w:w="1134" w:type="dxa"/>
            <w:vAlign w:val="center"/>
          </w:tcPr>
          <w:p w:rsidR="00980E42" w:rsidRDefault="00D5472D">
            <w:pPr>
              <w:pStyle w:val="1"/>
            </w:pPr>
            <w:r>
              <w:t>财政专户 收入</w:t>
            </w:r>
          </w:p>
        </w:tc>
        <w:tc>
          <w:tcPr>
            <w:tcW w:w="1134" w:type="dxa"/>
            <w:vAlign w:val="center"/>
          </w:tcPr>
          <w:p w:rsidR="00980E42" w:rsidRDefault="00D5472D">
            <w:pPr>
              <w:pStyle w:val="1"/>
            </w:pPr>
            <w:r>
              <w:t>事业收入</w:t>
            </w:r>
          </w:p>
        </w:tc>
        <w:tc>
          <w:tcPr>
            <w:tcW w:w="1134" w:type="dxa"/>
            <w:vAlign w:val="center"/>
          </w:tcPr>
          <w:p w:rsidR="00980E42" w:rsidRDefault="00D5472D">
            <w:pPr>
              <w:pStyle w:val="1"/>
            </w:pPr>
            <w:r>
              <w:t>经营收入</w:t>
            </w:r>
          </w:p>
        </w:tc>
        <w:tc>
          <w:tcPr>
            <w:tcW w:w="1134" w:type="dxa"/>
            <w:vAlign w:val="center"/>
          </w:tcPr>
          <w:p w:rsidR="00980E42" w:rsidRDefault="00D5472D">
            <w:pPr>
              <w:pStyle w:val="1"/>
            </w:pPr>
            <w:r>
              <w:t>上级补助收入</w:t>
            </w:r>
          </w:p>
        </w:tc>
        <w:tc>
          <w:tcPr>
            <w:tcW w:w="1134" w:type="dxa"/>
            <w:vAlign w:val="center"/>
          </w:tcPr>
          <w:p w:rsidR="00980E42" w:rsidRDefault="00D5472D">
            <w:pPr>
              <w:pStyle w:val="1"/>
            </w:pPr>
            <w:r>
              <w:t>附属单位上缴收入</w:t>
            </w:r>
          </w:p>
        </w:tc>
        <w:tc>
          <w:tcPr>
            <w:tcW w:w="1134" w:type="dxa"/>
            <w:vAlign w:val="center"/>
          </w:tcPr>
          <w:p w:rsidR="00980E42" w:rsidRDefault="00D5472D">
            <w:pPr>
              <w:pStyle w:val="1"/>
            </w:pPr>
            <w:r>
              <w:t>其他收入</w:t>
            </w:r>
          </w:p>
        </w:tc>
        <w:tc>
          <w:tcPr>
            <w:tcW w:w="1134" w:type="dxa"/>
            <w:vMerge/>
          </w:tcPr>
          <w:p w:rsidR="00980E42" w:rsidRDefault="00980E42"/>
        </w:tc>
      </w:tr>
      <w:tr w:rsidR="00980E42">
        <w:trPr>
          <w:trHeight w:val="369"/>
          <w:tblHeader/>
          <w:jc w:val="center"/>
        </w:trPr>
        <w:tc>
          <w:tcPr>
            <w:tcW w:w="680" w:type="dxa"/>
            <w:vAlign w:val="center"/>
          </w:tcPr>
          <w:p w:rsidR="00980E42" w:rsidRDefault="00D5472D">
            <w:pPr>
              <w:pStyle w:val="1"/>
            </w:pPr>
            <w:r>
              <w:t>栏次</w:t>
            </w:r>
          </w:p>
        </w:tc>
        <w:tc>
          <w:tcPr>
            <w:tcW w:w="992" w:type="dxa"/>
            <w:vAlign w:val="center"/>
          </w:tcPr>
          <w:p w:rsidR="00980E42" w:rsidRDefault="00D5472D">
            <w:pPr>
              <w:pStyle w:val="1"/>
            </w:pPr>
            <w:r>
              <w:t>1</w:t>
            </w:r>
          </w:p>
        </w:tc>
        <w:tc>
          <w:tcPr>
            <w:tcW w:w="1559" w:type="dxa"/>
            <w:vAlign w:val="center"/>
          </w:tcPr>
          <w:p w:rsidR="00980E42" w:rsidRDefault="00D5472D">
            <w:pPr>
              <w:pStyle w:val="1"/>
            </w:pPr>
            <w:r>
              <w:t>2</w:t>
            </w:r>
          </w:p>
        </w:tc>
        <w:tc>
          <w:tcPr>
            <w:tcW w:w="1134" w:type="dxa"/>
            <w:vAlign w:val="center"/>
          </w:tcPr>
          <w:p w:rsidR="00980E42" w:rsidRDefault="00D5472D">
            <w:pPr>
              <w:pStyle w:val="1"/>
            </w:pPr>
            <w:r>
              <w:t>3</w:t>
            </w:r>
          </w:p>
        </w:tc>
        <w:tc>
          <w:tcPr>
            <w:tcW w:w="1134" w:type="dxa"/>
            <w:vAlign w:val="center"/>
          </w:tcPr>
          <w:p w:rsidR="00980E42" w:rsidRDefault="00D5472D">
            <w:pPr>
              <w:pStyle w:val="1"/>
            </w:pPr>
            <w:r>
              <w:t>4</w:t>
            </w:r>
          </w:p>
        </w:tc>
        <w:tc>
          <w:tcPr>
            <w:tcW w:w="1134" w:type="dxa"/>
            <w:vAlign w:val="center"/>
          </w:tcPr>
          <w:p w:rsidR="00980E42" w:rsidRDefault="00D5472D">
            <w:pPr>
              <w:pStyle w:val="1"/>
            </w:pPr>
            <w:r>
              <w:t>5</w:t>
            </w:r>
          </w:p>
        </w:tc>
        <w:tc>
          <w:tcPr>
            <w:tcW w:w="1134" w:type="dxa"/>
            <w:vAlign w:val="center"/>
          </w:tcPr>
          <w:p w:rsidR="00980E42" w:rsidRDefault="00D5472D">
            <w:pPr>
              <w:pStyle w:val="1"/>
            </w:pPr>
            <w:r>
              <w:t>6</w:t>
            </w:r>
          </w:p>
        </w:tc>
        <w:tc>
          <w:tcPr>
            <w:tcW w:w="1134" w:type="dxa"/>
            <w:vAlign w:val="center"/>
          </w:tcPr>
          <w:p w:rsidR="00980E42" w:rsidRDefault="00D5472D">
            <w:pPr>
              <w:pStyle w:val="1"/>
            </w:pPr>
            <w:r>
              <w:t>7</w:t>
            </w:r>
          </w:p>
        </w:tc>
        <w:tc>
          <w:tcPr>
            <w:tcW w:w="1134" w:type="dxa"/>
            <w:vAlign w:val="center"/>
          </w:tcPr>
          <w:p w:rsidR="00980E42" w:rsidRDefault="00D5472D">
            <w:pPr>
              <w:pStyle w:val="1"/>
            </w:pPr>
            <w:r>
              <w:t>8</w:t>
            </w:r>
          </w:p>
        </w:tc>
        <w:tc>
          <w:tcPr>
            <w:tcW w:w="1134" w:type="dxa"/>
            <w:vAlign w:val="center"/>
          </w:tcPr>
          <w:p w:rsidR="00980E42" w:rsidRDefault="00D5472D">
            <w:pPr>
              <w:pStyle w:val="1"/>
            </w:pPr>
            <w:r>
              <w:t>9</w:t>
            </w:r>
          </w:p>
        </w:tc>
        <w:tc>
          <w:tcPr>
            <w:tcW w:w="1134" w:type="dxa"/>
            <w:vAlign w:val="center"/>
          </w:tcPr>
          <w:p w:rsidR="00980E42" w:rsidRDefault="00D5472D">
            <w:pPr>
              <w:pStyle w:val="1"/>
            </w:pPr>
            <w:r>
              <w:t>10</w:t>
            </w:r>
          </w:p>
        </w:tc>
        <w:tc>
          <w:tcPr>
            <w:tcW w:w="1134" w:type="dxa"/>
            <w:vAlign w:val="center"/>
          </w:tcPr>
          <w:p w:rsidR="00980E42" w:rsidRDefault="00D5472D">
            <w:pPr>
              <w:pStyle w:val="1"/>
            </w:pPr>
            <w:r>
              <w:t>11</w:t>
            </w:r>
          </w:p>
        </w:tc>
        <w:tc>
          <w:tcPr>
            <w:tcW w:w="1134" w:type="dxa"/>
            <w:vAlign w:val="center"/>
          </w:tcPr>
          <w:p w:rsidR="00980E42" w:rsidRDefault="00D5472D">
            <w:pPr>
              <w:pStyle w:val="1"/>
            </w:pPr>
            <w:r>
              <w:t>12</w:t>
            </w:r>
          </w:p>
        </w:tc>
      </w:tr>
      <w:tr w:rsidR="00980E42">
        <w:trPr>
          <w:trHeight w:val="369"/>
          <w:jc w:val="center"/>
        </w:trPr>
        <w:tc>
          <w:tcPr>
            <w:tcW w:w="680" w:type="dxa"/>
            <w:vAlign w:val="center"/>
          </w:tcPr>
          <w:p w:rsidR="00980E42" w:rsidRDefault="00D5472D">
            <w:pPr>
              <w:pStyle w:val="3"/>
            </w:pPr>
            <w:r>
              <w:t>1</w:t>
            </w:r>
          </w:p>
        </w:tc>
        <w:tc>
          <w:tcPr>
            <w:tcW w:w="992" w:type="dxa"/>
            <w:vAlign w:val="center"/>
          </w:tcPr>
          <w:p w:rsidR="00980E42" w:rsidRDefault="00980E42">
            <w:pPr>
              <w:pStyle w:val="5"/>
            </w:pPr>
          </w:p>
        </w:tc>
        <w:tc>
          <w:tcPr>
            <w:tcW w:w="1559" w:type="dxa"/>
            <w:vAlign w:val="center"/>
          </w:tcPr>
          <w:p w:rsidR="00980E42" w:rsidRDefault="00D5472D">
            <w:pPr>
              <w:pStyle w:val="6"/>
            </w:pPr>
            <w:r>
              <w:t>合计</w:t>
            </w:r>
          </w:p>
        </w:tc>
        <w:tc>
          <w:tcPr>
            <w:tcW w:w="1134" w:type="dxa"/>
            <w:vAlign w:val="center"/>
          </w:tcPr>
          <w:p w:rsidR="00980E42" w:rsidRDefault="00D5472D">
            <w:pPr>
              <w:pStyle w:val="7"/>
            </w:pPr>
            <w:r>
              <w:t>1045.61</w:t>
            </w:r>
          </w:p>
        </w:tc>
        <w:tc>
          <w:tcPr>
            <w:tcW w:w="1134" w:type="dxa"/>
            <w:vAlign w:val="center"/>
          </w:tcPr>
          <w:p w:rsidR="00980E42" w:rsidRDefault="00D5472D">
            <w:pPr>
              <w:pStyle w:val="7"/>
            </w:pPr>
            <w:r>
              <w:t>644.33</w:t>
            </w:r>
          </w:p>
        </w:tc>
        <w:tc>
          <w:tcPr>
            <w:tcW w:w="1134" w:type="dxa"/>
            <w:vAlign w:val="center"/>
          </w:tcPr>
          <w:p w:rsidR="00980E42" w:rsidRDefault="00D5472D">
            <w:pPr>
              <w:pStyle w:val="7"/>
            </w:pPr>
            <w:r>
              <w:t>644.33</w:t>
            </w:r>
          </w:p>
        </w:tc>
        <w:tc>
          <w:tcPr>
            <w:tcW w:w="1134" w:type="dxa"/>
            <w:vAlign w:val="center"/>
          </w:tcPr>
          <w:p w:rsidR="00980E42" w:rsidRDefault="00980E42">
            <w:pPr>
              <w:pStyle w:val="7"/>
            </w:pPr>
          </w:p>
        </w:tc>
        <w:tc>
          <w:tcPr>
            <w:tcW w:w="1134" w:type="dxa"/>
            <w:vAlign w:val="center"/>
          </w:tcPr>
          <w:p w:rsidR="00980E42" w:rsidRDefault="00980E42">
            <w:pPr>
              <w:pStyle w:val="7"/>
            </w:pPr>
          </w:p>
        </w:tc>
        <w:tc>
          <w:tcPr>
            <w:tcW w:w="1134" w:type="dxa"/>
            <w:vAlign w:val="center"/>
          </w:tcPr>
          <w:p w:rsidR="00980E42" w:rsidRDefault="00980E42">
            <w:pPr>
              <w:pStyle w:val="7"/>
            </w:pPr>
          </w:p>
        </w:tc>
        <w:tc>
          <w:tcPr>
            <w:tcW w:w="1134" w:type="dxa"/>
            <w:vAlign w:val="center"/>
          </w:tcPr>
          <w:p w:rsidR="00980E42" w:rsidRDefault="00980E42">
            <w:pPr>
              <w:pStyle w:val="7"/>
            </w:pPr>
          </w:p>
        </w:tc>
        <w:tc>
          <w:tcPr>
            <w:tcW w:w="1134" w:type="dxa"/>
            <w:vAlign w:val="center"/>
          </w:tcPr>
          <w:p w:rsidR="00980E42" w:rsidRDefault="00980E42">
            <w:pPr>
              <w:pStyle w:val="7"/>
            </w:pPr>
          </w:p>
        </w:tc>
        <w:tc>
          <w:tcPr>
            <w:tcW w:w="1134" w:type="dxa"/>
            <w:vAlign w:val="center"/>
          </w:tcPr>
          <w:p w:rsidR="00980E42" w:rsidRDefault="00980E42">
            <w:pPr>
              <w:pStyle w:val="7"/>
            </w:pPr>
          </w:p>
        </w:tc>
        <w:tc>
          <w:tcPr>
            <w:tcW w:w="1134" w:type="dxa"/>
            <w:vAlign w:val="center"/>
          </w:tcPr>
          <w:p w:rsidR="00980E42" w:rsidRDefault="00D5472D">
            <w:pPr>
              <w:pStyle w:val="7"/>
            </w:pPr>
            <w:r>
              <w:t>401.28</w:t>
            </w:r>
          </w:p>
        </w:tc>
      </w:tr>
      <w:tr w:rsidR="00980E42">
        <w:trPr>
          <w:trHeight w:val="369"/>
          <w:jc w:val="center"/>
        </w:trPr>
        <w:tc>
          <w:tcPr>
            <w:tcW w:w="680" w:type="dxa"/>
            <w:vAlign w:val="center"/>
          </w:tcPr>
          <w:p w:rsidR="00980E42" w:rsidRDefault="00D5472D">
            <w:pPr>
              <w:pStyle w:val="3"/>
            </w:pPr>
            <w:r>
              <w:t>2</w:t>
            </w:r>
          </w:p>
        </w:tc>
        <w:tc>
          <w:tcPr>
            <w:tcW w:w="992" w:type="dxa"/>
            <w:vAlign w:val="center"/>
          </w:tcPr>
          <w:p w:rsidR="00980E42" w:rsidRDefault="00D5472D">
            <w:pPr>
              <w:pStyle w:val="2"/>
            </w:pPr>
            <w:r>
              <w:t>201</w:t>
            </w:r>
          </w:p>
        </w:tc>
        <w:tc>
          <w:tcPr>
            <w:tcW w:w="1559" w:type="dxa"/>
            <w:vAlign w:val="center"/>
          </w:tcPr>
          <w:p w:rsidR="00980E42" w:rsidRDefault="00D5472D">
            <w:pPr>
              <w:pStyle w:val="2"/>
            </w:pPr>
            <w:r>
              <w:t>一般公共服务支出</w:t>
            </w:r>
          </w:p>
        </w:tc>
        <w:tc>
          <w:tcPr>
            <w:tcW w:w="1134" w:type="dxa"/>
            <w:vAlign w:val="center"/>
          </w:tcPr>
          <w:p w:rsidR="00980E42" w:rsidRDefault="00D5472D">
            <w:pPr>
              <w:pStyle w:val="4"/>
            </w:pPr>
            <w:r>
              <w:t>430.53</w:t>
            </w:r>
          </w:p>
        </w:tc>
        <w:tc>
          <w:tcPr>
            <w:tcW w:w="1134" w:type="dxa"/>
            <w:vAlign w:val="center"/>
          </w:tcPr>
          <w:p w:rsidR="00980E42" w:rsidRDefault="00D5472D">
            <w:pPr>
              <w:pStyle w:val="4"/>
            </w:pPr>
            <w:r>
              <w:t>430.53</w:t>
            </w:r>
          </w:p>
        </w:tc>
        <w:tc>
          <w:tcPr>
            <w:tcW w:w="1134" w:type="dxa"/>
            <w:vAlign w:val="center"/>
          </w:tcPr>
          <w:p w:rsidR="00980E42" w:rsidRDefault="00D5472D">
            <w:pPr>
              <w:pStyle w:val="4"/>
            </w:pPr>
            <w:r>
              <w:t>430.53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w:t>
            </w:r>
          </w:p>
        </w:tc>
        <w:tc>
          <w:tcPr>
            <w:tcW w:w="992" w:type="dxa"/>
            <w:vAlign w:val="center"/>
          </w:tcPr>
          <w:p w:rsidR="00980E42" w:rsidRDefault="00D5472D">
            <w:pPr>
              <w:pStyle w:val="2"/>
            </w:pPr>
            <w:r>
              <w:t>20103</w:t>
            </w:r>
          </w:p>
        </w:tc>
        <w:tc>
          <w:tcPr>
            <w:tcW w:w="1559" w:type="dxa"/>
            <w:vAlign w:val="center"/>
          </w:tcPr>
          <w:p w:rsidR="00980E42" w:rsidRDefault="00D5472D">
            <w:pPr>
              <w:pStyle w:val="2"/>
            </w:pPr>
            <w:r>
              <w:t>政府办公厅（室）及相关机构事务</w:t>
            </w:r>
          </w:p>
        </w:tc>
        <w:tc>
          <w:tcPr>
            <w:tcW w:w="1134" w:type="dxa"/>
            <w:vAlign w:val="center"/>
          </w:tcPr>
          <w:p w:rsidR="00980E42" w:rsidRDefault="00D5472D">
            <w:pPr>
              <w:pStyle w:val="4"/>
            </w:pPr>
            <w:r>
              <w:t>425.53</w:t>
            </w:r>
          </w:p>
        </w:tc>
        <w:tc>
          <w:tcPr>
            <w:tcW w:w="1134" w:type="dxa"/>
            <w:vAlign w:val="center"/>
          </w:tcPr>
          <w:p w:rsidR="00980E42" w:rsidRDefault="00D5472D">
            <w:pPr>
              <w:pStyle w:val="4"/>
            </w:pPr>
            <w:r>
              <w:t>425.53</w:t>
            </w:r>
          </w:p>
        </w:tc>
        <w:tc>
          <w:tcPr>
            <w:tcW w:w="1134" w:type="dxa"/>
            <w:vAlign w:val="center"/>
          </w:tcPr>
          <w:p w:rsidR="00980E42" w:rsidRDefault="00D5472D">
            <w:pPr>
              <w:pStyle w:val="4"/>
            </w:pPr>
            <w:r>
              <w:t>425.53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4</w:t>
            </w:r>
          </w:p>
        </w:tc>
        <w:tc>
          <w:tcPr>
            <w:tcW w:w="992" w:type="dxa"/>
            <w:vAlign w:val="center"/>
          </w:tcPr>
          <w:p w:rsidR="00980E42" w:rsidRDefault="00D5472D">
            <w:pPr>
              <w:pStyle w:val="2"/>
            </w:pPr>
            <w:r>
              <w:t>2010301</w:t>
            </w:r>
          </w:p>
        </w:tc>
        <w:tc>
          <w:tcPr>
            <w:tcW w:w="1559" w:type="dxa"/>
            <w:vAlign w:val="center"/>
          </w:tcPr>
          <w:p w:rsidR="00980E42" w:rsidRDefault="00D5472D">
            <w:pPr>
              <w:pStyle w:val="2"/>
            </w:pPr>
            <w:r>
              <w:t>行政运行</w:t>
            </w:r>
          </w:p>
        </w:tc>
        <w:tc>
          <w:tcPr>
            <w:tcW w:w="1134" w:type="dxa"/>
            <w:vAlign w:val="center"/>
          </w:tcPr>
          <w:p w:rsidR="00980E42" w:rsidRDefault="00D5472D">
            <w:pPr>
              <w:pStyle w:val="4"/>
            </w:pPr>
            <w:r>
              <w:t>425.53</w:t>
            </w:r>
          </w:p>
        </w:tc>
        <w:tc>
          <w:tcPr>
            <w:tcW w:w="1134" w:type="dxa"/>
            <w:vAlign w:val="center"/>
          </w:tcPr>
          <w:p w:rsidR="00980E42" w:rsidRDefault="00D5472D">
            <w:pPr>
              <w:pStyle w:val="4"/>
            </w:pPr>
            <w:r>
              <w:t>425.53</w:t>
            </w:r>
          </w:p>
        </w:tc>
        <w:tc>
          <w:tcPr>
            <w:tcW w:w="1134" w:type="dxa"/>
            <w:vAlign w:val="center"/>
          </w:tcPr>
          <w:p w:rsidR="00980E42" w:rsidRDefault="00D5472D">
            <w:pPr>
              <w:pStyle w:val="4"/>
            </w:pPr>
            <w:r>
              <w:t>425.53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5</w:t>
            </w:r>
          </w:p>
        </w:tc>
        <w:tc>
          <w:tcPr>
            <w:tcW w:w="992" w:type="dxa"/>
            <w:vAlign w:val="center"/>
          </w:tcPr>
          <w:p w:rsidR="00980E42" w:rsidRDefault="00D5472D">
            <w:pPr>
              <w:pStyle w:val="2"/>
            </w:pPr>
            <w:r>
              <w:t>20140</w:t>
            </w:r>
          </w:p>
        </w:tc>
        <w:tc>
          <w:tcPr>
            <w:tcW w:w="1559" w:type="dxa"/>
            <w:vAlign w:val="center"/>
          </w:tcPr>
          <w:p w:rsidR="00980E42" w:rsidRDefault="00D5472D">
            <w:pPr>
              <w:pStyle w:val="2"/>
            </w:pPr>
            <w:r>
              <w:t>信访事务</w:t>
            </w:r>
          </w:p>
        </w:tc>
        <w:tc>
          <w:tcPr>
            <w:tcW w:w="1134" w:type="dxa"/>
            <w:vAlign w:val="center"/>
          </w:tcPr>
          <w:p w:rsidR="00980E42" w:rsidRDefault="00D5472D">
            <w:pPr>
              <w:pStyle w:val="4"/>
            </w:pPr>
            <w:r>
              <w:t>5.00</w:t>
            </w:r>
          </w:p>
        </w:tc>
        <w:tc>
          <w:tcPr>
            <w:tcW w:w="1134" w:type="dxa"/>
            <w:vAlign w:val="center"/>
          </w:tcPr>
          <w:p w:rsidR="00980E42" w:rsidRDefault="00D5472D">
            <w:pPr>
              <w:pStyle w:val="4"/>
            </w:pPr>
            <w:r>
              <w:t>5.00</w:t>
            </w:r>
          </w:p>
        </w:tc>
        <w:tc>
          <w:tcPr>
            <w:tcW w:w="1134" w:type="dxa"/>
            <w:vAlign w:val="center"/>
          </w:tcPr>
          <w:p w:rsidR="00980E42" w:rsidRDefault="00D5472D">
            <w:pPr>
              <w:pStyle w:val="4"/>
            </w:pPr>
            <w:r>
              <w:t>5.00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6</w:t>
            </w:r>
          </w:p>
        </w:tc>
        <w:tc>
          <w:tcPr>
            <w:tcW w:w="992" w:type="dxa"/>
            <w:vAlign w:val="center"/>
          </w:tcPr>
          <w:p w:rsidR="00980E42" w:rsidRDefault="00D5472D">
            <w:pPr>
              <w:pStyle w:val="2"/>
            </w:pPr>
            <w:r>
              <w:t>2014004</w:t>
            </w:r>
          </w:p>
        </w:tc>
        <w:tc>
          <w:tcPr>
            <w:tcW w:w="1559" w:type="dxa"/>
            <w:vAlign w:val="center"/>
          </w:tcPr>
          <w:p w:rsidR="00980E42" w:rsidRDefault="00D5472D">
            <w:pPr>
              <w:pStyle w:val="2"/>
            </w:pPr>
            <w:r>
              <w:t>信访业务</w:t>
            </w:r>
          </w:p>
        </w:tc>
        <w:tc>
          <w:tcPr>
            <w:tcW w:w="1134" w:type="dxa"/>
            <w:vAlign w:val="center"/>
          </w:tcPr>
          <w:p w:rsidR="00980E42" w:rsidRDefault="00D5472D">
            <w:pPr>
              <w:pStyle w:val="4"/>
            </w:pPr>
            <w:r>
              <w:t>5.00</w:t>
            </w:r>
          </w:p>
        </w:tc>
        <w:tc>
          <w:tcPr>
            <w:tcW w:w="1134" w:type="dxa"/>
            <w:vAlign w:val="center"/>
          </w:tcPr>
          <w:p w:rsidR="00980E42" w:rsidRDefault="00D5472D">
            <w:pPr>
              <w:pStyle w:val="4"/>
            </w:pPr>
            <w:r>
              <w:t>5.00</w:t>
            </w:r>
          </w:p>
        </w:tc>
        <w:tc>
          <w:tcPr>
            <w:tcW w:w="1134" w:type="dxa"/>
            <w:vAlign w:val="center"/>
          </w:tcPr>
          <w:p w:rsidR="00980E42" w:rsidRDefault="00D5472D">
            <w:pPr>
              <w:pStyle w:val="4"/>
            </w:pPr>
            <w:r>
              <w:t>5.00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7</w:t>
            </w:r>
          </w:p>
        </w:tc>
        <w:tc>
          <w:tcPr>
            <w:tcW w:w="992" w:type="dxa"/>
            <w:vAlign w:val="center"/>
          </w:tcPr>
          <w:p w:rsidR="00980E42" w:rsidRDefault="00D5472D">
            <w:pPr>
              <w:pStyle w:val="2"/>
            </w:pPr>
            <w:r>
              <w:t>208</w:t>
            </w:r>
          </w:p>
        </w:tc>
        <w:tc>
          <w:tcPr>
            <w:tcW w:w="1559" w:type="dxa"/>
            <w:vAlign w:val="center"/>
          </w:tcPr>
          <w:p w:rsidR="00980E42" w:rsidRDefault="00D5472D">
            <w:pPr>
              <w:pStyle w:val="2"/>
            </w:pPr>
            <w:r>
              <w:t>社会保障和就业支出</w:t>
            </w:r>
          </w:p>
        </w:tc>
        <w:tc>
          <w:tcPr>
            <w:tcW w:w="1134" w:type="dxa"/>
            <w:vAlign w:val="center"/>
          </w:tcPr>
          <w:p w:rsidR="00980E42" w:rsidRDefault="00D5472D">
            <w:pPr>
              <w:pStyle w:val="4"/>
            </w:pPr>
            <w:r>
              <w:t>48.50</w:t>
            </w:r>
          </w:p>
        </w:tc>
        <w:tc>
          <w:tcPr>
            <w:tcW w:w="1134" w:type="dxa"/>
            <w:vAlign w:val="center"/>
          </w:tcPr>
          <w:p w:rsidR="00980E42" w:rsidRDefault="00D5472D">
            <w:pPr>
              <w:pStyle w:val="4"/>
            </w:pPr>
            <w:r>
              <w:t>48.50</w:t>
            </w:r>
          </w:p>
        </w:tc>
        <w:tc>
          <w:tcPr>
            <w:tcW w:w="1134" w:type="dxa"/>
            <w:vAlign w:val="center"/>
          </w:tcPr>
          <w:p w:rsidR="00980E42" w:rsidRDefault="00D5472D">
            <w:pPr>
              <w:pStyle w:val="4"/>
            </w:pPr>
            <w:r>
              <w:t>48.50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8</w:t>
            </w:r>
          </w:p>
        </w:tc>
        <w:tc>
          <w:tcPr>
            <w:tcW w:w="992" w:type="dxa"/>
            <w:vAlign w:val="center"/>
          </w:tcPr>
          <w:p w:rsidR="00980E42" w:rsidRDefault="00D5472D">
            <w:pPr>
              <w:pStyle w:val="2"/>
            </w:pPr>
            <w:r>
              <w:t>20802</w:t>
            </w:r>
          </w:p>
        </w:tc>
        <w:tc>
          <w:tcPr>
            <w:tcW w:w="1559" w:type="dxa"/>
            <w:vAlign w:val="center"/>
          </w:tcPr>
          <w:p w:rsidR="00980E42" w:rsidRDefault="00D5472D">
            <w:pPr>
              <w:pStyle w:val="2"/>
            </w:pPr>
            <w:r>
              <w:t>民政管理事务</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9</w:t>
            </w:r>
          </w:p>
        </w:tc>
        <w:tc>
          <w:tcPr>
            <w:tcW w:w="992" w:type="dxa"/>
            <w:vAlign w:val="center"/>
          </w:tcPr>
          <w:p w:rsidR="00980E42" w:rsidRDefault="00D5472D">
            <w:pPr>
              <w:pStyle w:val="2"/>
            </w:pPr>
            <w:r>
              <w:t>2080299</w:t>
            </w:r>
          </w:p>
        </w:tc>
        <w:tc>
          <w:tcPr>
            <w:tcW w:w="1559" w:type="dxa"/>
            <w:vAlign w:val="center"/>
          </w:tcPr>
          <w:p w:rsidR="00980E42" w:rsidRDefault="00D5472D">
            <w:pPr>
              <w:pStyle w:val="2"/>
            </w:pPr>
            <w:r>
              <w:t>其他民政管理事务支出</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10</w:t>
            </w:r>
          </w:p>
        </w:tc>
        <w:tc>
          <w:tcPr>
            <w:tcW w:w="992" w:type="dxa"/>
            <w:vAlign w:val="center"/>
          </w:tcPr>
          <w:p w:rsidR="00980E42" w:rsidRDefault="00D5472D">
            <w:pPr>
              <w:pStyle w:val="2"/>
            </w:pPr>
            <w:r>
              <w:t>20805</w:t>
            </w:r>
          </w:p>
        </w:tc>
        <w:tc>
          <w:tcPr>
            <w:tcW w:w="1559" w:type="dxa"/>
            <w:vAlign w:val="center"/>
          </w:tcPr>
          <w:p w:rsidR="00980E42" w:rsidRDefault="00D5472D">
            <w:pPr>
              <w:pStyle w:val="2"/>
            </w:pPr>
            <w:r>
              <w:t>行政事业单位养老支出</w:t>
            </w:r>
          </w:p>
        </w:tc>
        <w:tc>
          <w:tcPr>
            <w:tcW w:w="1134" w:type="dxa"/>
            <w:vAlign w:val="center"/>
          </w:tcPr>
          <w:p w:rsidR="00980E42" w:rsidRDefault="00D5472D">
            <w:pPr>
              <w:pStyle w:val="4"/>
            </w:pPr>
            <w:r>
              <w:t>47.79</w:t>
            </w:r>
          </w:p>
        </w:tc>
        <w:tc>
          <w:tcPr>
            <w:tcW w:w="1134" w:type="dxa"/>
            <w:vAlign w:val="center"/>
          </w:tcPr>
          <w:p w:rsidR="00980E42" w:rsidRDefault="00D5472D">
            <w:pPr>
              <w:pStyle w:val="4"/>
            </w:pPr>
            <w:r>
              <w:t>47.79</w:t>
            </w:r>
          </w:p>
        </w:tc>
        <w:tc>
          <w:tcPr>
            <w:tcW w:w="1134" w:type="dxa"/>
            <w:vAlign w:val="center"/>
          </w:tcPr>
          <w:p w:rsidR="00980E42" w:rsidRDefault="00D5472D">
            <w:pPr>
              <w:pStyle w:val="4"/>
            </w:pPr>
            <w:r>
              <w:t>47.79</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11</w:t>
            </w:r>
          </w:p>
        </w:tc>
        <w:tc>
          <w:tcPr>
            <w:tcW w:w="992" w:type="dxa"/>
            <w:vAlign w:val="center"/>
          </w:tcPr>
          <w:p w:rsidR="00980E42" w:rsidRDefault="00D5472D">
            <w:pPr>
              <w:pStyle w:val="2"/>
            </w:pPr>
            <w:r>
              <w:t>2080505</w:t>
            </w:r>
          </w:p>
        </w:tc>
        <w:tc>
          <w:tcPr>
            <w:tcW w:w="1559" w:type="dxa"/>
            <w:vAlign w:val="center"/>
          </w:tcPr>
          <w:p w:rsidR="00980E42" w:rsidRDefault="00D5472D">
            <w:pPr>
              <w:pStyle w:val="2"/>
            </w:pPr>
            <w:r>
              <w:t>机关事业单位基本养老保险缴费支出</w:t>
            </w:r>
          </w:p>
        </w:tc>
        <w:tc>
          <w:tcPr>
            <w:tcW w:w="1134" w:type="dxa"/>
            <w:vAlign w:val="center"/>
          </w:tcPr>
          <w:p w:rsidR="00980E42" w:rsidRDefault="00D5472D">
            <w:pPr>
              <w:pStyle w:val="4"/>
            </w:pPr>
            <w:r>
              <w:t>31.86</w:t>
            </w:r>
          </w:p>
        </w:tc>
        <w:tc>
          <w:tcPr>
            <w:tcW w:w="1134" w:type="dxa"/>
            <w:vAlign w:val="center"/>
          </w:tcPr>
          <w:p w:rsidR="00980E42" w:rsidRDefault="00D5472D">
            <w:pPr>
              <w:pStyle w:val="4"/>
            </w:pPr>
            <w:r>
              <w:t>31.86</w:t>
            </w:r>
          </w:p>
        </w:tc>
        <w:tc>
          <w:tcPr>
            <w:tcW w:w="1134" w:type="dxa"/>
            <w:vAlign w:val="center"/>
          </w:tcPr>
          <w:p w:rsidR="00980E42" w:rsidRDefault="00D5472D">
            <w:pPr>
              <w:pStyle w:val="4"/>
            </w:pPr>
            <w:r>
              <w:t>31.86</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12</w:t>
            </w:r>
          </w:p>
        </w:tc>
        <w:tc>
          <w:tcPr>
            <w:tcW w:w="992" w:type="dxa"/>
            <w:vAlign w:val="center"/>
          </w:tcPr>
          <w:p w:rsidR="00980E42" w:rsidRDefault="00D5472D">
            <w:pPr>
              <w:pStyle w:val="2"/>
            </w:pPr>
            <w:r>
              <w:t>2080506</w:t>
            </w:r>
          </w:p>
        </w:tc>
        <w:tc>
          <w:tcPr>
            <w:tcW w:w="1559" w:type="dxa"/>
            <w:vAlign w:val="center"/>
          </w:tcPr>
          <w:p w:rsidR="00980E42" w:rsidRDefault="00D5472D">
            <w:pPr>
              <w:pStyle w:val="2"/>
            </w:pPr>
            <w:r>
              <w:t>机关事业单位职业年金缴费支出</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13</w:t>
            </w:r>
          </w:p>
        </w:tc>
        <w:tc>
          <w:tcPr>
            <w:tcW w:w="992" w:type="dxa"/>
            <w:vAlign w:val="center"/>
          </w:tcPr>
          <w:p w:rsidR="00980E42" w:rsidRDefault="00D5472D">
            <w:pPr>
              <w:pStyle w:val="2"/>
            </w:pPr>
            <w:r>
              <w:t>210</w:t>
            </w:r>
          </w:p>
        </w:tc>
        <w:tc>
          <w:tcPr>
            <w:tcW w:w="1559" w:type="dxa"/>
            <w:vAlign w:val="center"/>
          </w:tcPr>
          <w:p w:rsidR="00980E42" w:rsidRDefault="00D5472D">
            <w:pPr>
              <w:pStyle w:val="2"/>
            </w:pPr>
            <w:r>
              <w:t>卫生健康支出</w:t>
            </w:r>
          </w:p>
        </w:tc>
        <w:tc>
          <w:tcPr>
            <w:tcW w:w="1134" w:type="dxa"/>
            <w:vAlign w:val="center"/>
          </w:tcPr>
          <w:p w:rsidR="00980E42" w:rsidRDefault="00D5472D">
            <w:pPr>
              <w:pStyle w:val="4"/>
            </w:pPr>
            <w:r>
              <w:t>2.12</w:t>
            </w:r>
          </w:p>
        </w:tc>
        <w:tc>
          <w:tcPr>
            <w:tcW w:w="1134" w:type="dxa"/>
            <w:vAlign w:val="center"/>
          </w:tcPr>
          <w:p w:rsidR="00980E42" w:rsidRDefault="00D5472D">
            <w:pPr>
              <w:pStyle w:val="4"/>
            </w:pPr>
            <w:r>
              <w:t>2.12</w:t>
            </w:r>
          </w:p>
        </w:tc>
        <w:tc>
          <w:tcPr>
            <w:tcW w:w="1134" w:type="dxa"/>
            <w:vAlign w:val="center"/>
          </w:tcPr>
          <w:p w:rsidR="00980E42" w:rsidRDefault="00D5472D">
            <w:pPr>
              <w:pStyle w:val="4"/>
            </w:pPr>
            <w:r>
              <w:t>2.12</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lastRenderedPageBreak/>
              <w:t>14</w:t>
            </w:r>
          </w:p>
        </w:tc>
        <w:tc>
          <w:tcPr>
            <w:tcW w:w="992" w:type="dxa"/>
            <w:vAlign w:val="center"/>
          </w:tcPr>
          <w:p w:rsidR="00980E42" w:rsidRDefault="00D5472D">
            <w:pPr>
              <w:pStyle w:val="2"/>
            </w:pPr>
            <w:r>
              <w:t>21007</w:t>
            </w:r>
          </w:p>
        </w:tc>
        <w:tc>
          <w:tcPr>
            <w:tcW w:w="1559" w:type="dxa"/>
            <w:vAlign w:val="center"/>
          </w:tcPr>
          <w:p w:rsidR="00980E42" w:rsidRDefault="00D5472D">
            <w:pPr>
              <w:pStyle w:val="2"/>
            </w:pPr>
            <w:r>
              <w:t>计划生育事务</w:t>
            </w:r>
          </w:p>
        </w:tc>
        <w:tc>
          <w:tcPr>
            <w:tcW w:w="1134" w:type="dxa"/>
            <w:vAlign w:val="center"/>
          </w:tcPr>
          <w:p w:rsidR="00980E42" w:rsidRDefault="00D5472D">
            <w:pPr>
              <w:pStyle w:val="4"/>
            </w:pPr>
            <w:r>
              <w:t>1.41</w:t>
            </w:r>
          </w:p>
        </w:tc>
        <w:tc>
          <w:tcPr>
            <w:tcW w:w="1134" w:type="dxa"/>
            <w:vAlign w:val="center"/>
          </w:tcPr>
          <w:p w:rsidR="00980E42" w:rsidRDefault="00D5472D">
            <w:pPr>
              <w:pStyle w:val="4"/>
            </w:pPr>
            <w:r>
              <w:t>1.41</w:t>
            </w:r>
          </w:p>
        </w:tc>
        <w:tc>
          <w:tcPr>
            <w:tcW w:w="1134" w:type="dxa"/>
            <w:vAlign w:val="center"/>
          </w:tcPr>
          <w:p w:rsidR="00980E42" w:rsidRDefault="00D5472D">
            <w:pPr>
              <w:pStyle w:val="4"/>
            </w:pPr>
            <w:r>
              <w:t>1.41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15</w:t>
            </w:r>
          </w:p>
        </w:tc>
        <w:tc>
          <w:tcPr>
            <w:tcW w:w="992" w:type="dxa"/>
            <w:vAlign w:val="center"/>
          </w:tcPr>
          <w:p w:rsidR="00980E42" w:rsidRDefault="00D5472D">
            <w:pPr>
              <w:pStyle w:val="2"/>
            </w:pPr>
            <w:r>
              <w:t>2100717</w:t>
            </w:r>
          </w:p>
        </w:tc>
        <w:tc>
          <w:tcPr>
            <w:tcW w:w="1559" w:type="dxa"/>
            <w:vAlign w:val="center"/>
          </w:tcPr>
          <w:p w:rsidR="00980E42" w:rsidRDefault="00D5472D">
            <w:pPr>
              <w:pStyle w:val="2"/>
            </w:pPr>
            <w:r>
              <w:t>计划生育服务</w:t>
            </w:r>
          </w:p>
        </w:tc>
        <w:tc>
          <w:tcPr>
            <w:tcW w:w="1134" w:type="dxa"/>
            <w:vAlign w:val="center"/>
          </w:tcPr>
          <w:p w:rsidR="00980E42" w:rsidRDefault="00D5472D">
            <w:pPr>
              <w:pStyle w:val="4"/>
            </w:pPr>
            <w:r>
              <w:t>1.41</w:t>
            </w:r>
          </w:p>
        </w:tc>
        <w:tc>
          <w:tcPr>
            <w:tcW w:w="1134" w:type="dxa"/>
            <w:vAlign w:val="center"/>
          </w:tcPr>
          <w:p w:rsidR="00980E42" w:rsidRDefault="00D5472D">
            <w:pPr>
              <w:pStyle w:val="4"/>
            </w:pPr>
            <w:r>
              <w:t>1.41</w:t>
            </w:r>
          </w:p>
        </w:tc>
        <w:tc>
          <w:tcPr>
            <w:tcW w:w="1134" w:type="dxa"/>
            <w:vAlign w:val="center"/>
          </w:tcPr>
          <w:p w:rsidR="00980E42" w:rsidRDefault="00D5472D">
            <w:pPr>
              <w:pStyle w:val="4"/>
            </w:pPr>
            <w:r>
              <w:t>1.41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16</w:t>
            </w:r>
          </w:p>
        </w:tc>
        <w:tc>
          <w:tcPr>
            <w:tcW w:w="992" w:type="dxa"/>
            <w:vAlign w:val="center"/>
          </w:tcPr>
          <w:p w:rsidR="00980E42" w:rsidRDefault="00D5472D">
            <w:pPr>
              <w:pStyle w:val="2"/>
            </w:pPr>
            <w:r>
              <w:t>21099</w:t>
            </w:r>
          </w:p>
        </w:tc>
        <w:tc>
          <w:tcPr>
            <w:tcW w:w="1559" w:type="dxa"/>
            <w:vAlign w:val="center"/>
          </w:tcPr>
          <w:p w:rsidR="00980E42" w:rsidRDefault="00D5472D">
            <w:pPr>
              <w:pStyle w:val="2"/>
            </w:pPr>
            <w:r>
              <w:t>其他卫生健康支出</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17</w:t>
            </w:r>
          </w:p>
        </w:tc>
        <w:tc>
          <w:tcPr>
            <w:tcW w:w="992" w:type="dxa"/>
            <w:vAlign w:val="center"/>
          </w:tcPr>
          <w:p w:rsidR="00980E42" w:rsidRDefault="00D5472D">
            <w:pPr>
              <w:pStyle w:val="2"/>
            </w:pPr>
            <w:r>
              <w:t>2109999</w:t>
            </w:r>
          </w:p>
        </w:tc>
        <w:tc>
          <w:tcPr>
            <w:tcW w:w="1559" w:type="dxa"/>
            <w:vAlign w:val="center"/>
          </w:tcPr>
          <w:p w:rsidR="00980E42" w:rsidRDefault="00D5472D">
            <w:pPr>
              <w:pStyle w:val="2"/>
            </w:pPr>
            <w:r>
              <w:t>其他卫生健康支出</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D5472D">
            <w:pPr>
              <w:pStyle w:val="4"/>
            </w:pPr>
            <w:r>
              <w:t>0.71</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18</w:t>
            </w:r>
          </w:p>
        </w:tc>
        <w:tc>
          <w:tcPr>
            <w:tcW w:w="992" w:type="dxa"/>
            <w:vAlign w:val="center"/>
          </w:tcPr>
          <w:p w:rsidR="00980E42" w:rsidRDefault="00D5472D">
            <w:pPr>
              <w:pStyle w:val="2"/>
            </w:pPr>
            <w:r>
              <w:t>211</w:t>
            </w:r>
          </w:p>
        </w:tc>
        <w:tc>
          <w:tcPr>
            <w:tcW w:w="1559" w:type="dxa"/>
            <w:vAlign w:val="center"/>
          </w:tcPr>
          <w:p w:rsidR="00980E42" w:rsidRDefault="00D5472D">
            <w:pPr>
              <w:pStyle w:val="2"/>
            </w:pPr>
            <w:r>
              <w:t>节能环保支出</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19</w:t>
            </w:r>
          </w:p>
        </w:tc>
        <w:tc>
          <w:tcPr>
            <w:tcW w:w="992" w:type="dxa"/>
            <w:vAlign w:val="center"/>
          </w:tcPr>
          <w:p w:rsidR="00980E42" w:rsidRDefault="00D5472D">
            <w:pPr>
              <w:pStyle w:val="2"/>
            </w:pPr>
            <w:r>
              <w:t>21104</w:t>
            </w:r>
          </w:p>
        </w:tc>
        <w:tc>
          <w:tcPr>
            <w:tcW w:w="1559" w:type="dxa"/>
            <w:vAlign w:val="center"/>
          </w:tcPr>
          <w:p w:rsidR="00980E42" w:rsidRDefault="00D5472D">
            <w:pPr>
              <w:pStyle w:val="2"/>
            </w:pPr>
            <w:r>
              <w:t>自然生态保护</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20</w:t>
            </w:r>
          </w:p>
        </w:tc>
        <w:tc>
          <w:tcPr>
            <w:tcW w:w="992" w:type="dxa"/>
            <w:vAlign w:val="center"/>
          </w:tcPr>
          <w:p w:rsidR="00980E42" w:rsidRDefault="00D5472D">
            <w:pPr>
              <w:pStyle w:val="2"/>
            </w:pPr>
            <w:r>
              <w:t>2110402</w:t>
            </w:r>
          </w:p>
        </w:tc>
        <w:tc>
          <w:tcPr>
            <w:tcW w:w="1559" w:type="dxa"/>
            <w:vAlign w:val="center"/>
          </w:tcPr>
          <w:p w:rsidR="00980E42" w:rsidRDefault="00D5472D">
            <w:pPr>
              <w:pStyle w:val="2"/>
            </w:pPr>
            <w:r>
              <w:t>农村环境保护</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21</w:t>
            </w:r>
          </w:p>
        </w:tc>
        <w:tc>
          <w:tcPr>
            <w:tcW w:w="992" w:type="dxa"/>
            <w:vAlign w:val="center"/>
          </w:tcPr>
          <w:p w:rsidR="00980E42" w:rsidRDefault="00D5472D">
            <w:pPr>
              <w:pStyle w:val="2"/>
            </w:pPr>
            <w:r>
              <w:t>213</w:t>
            </w:r>
          </w:p>
        </w:tc>
        <w:tc>
          <w:tcPr>
            <w:tcW w:w="1559" w:type="dxa"/>
            <w:vAlign w:val="center"/>
          </w:tcPr>
          <w:p w:rsidR="00980E42" w:rsidRDefault="00D5472D">
            <w:pPr>
              <w:pStyle w:val="2"/>
            </w:pPr>
            <w:r>
              <w:t>农林水支出</w:t>
            </w:r>
          </w:p>
        </w:tc>
        <w:tc>
          <w:tcPr>
            <w:tcW w:w="1134" w:type="dxa"/>
            <w:vAlign w:val="center"/>
          </w:tcPr>
          <w:p w:rsidR="00980E42" w:rsidRDefault="00D5472D">
            <w:pPr>
              <w:pStyle w:val="4"/>
            </w:pPr>
            <w:r>
              <w:t>530.33</w:t>
            </w:r>
          </w:p>
        </w:tc>
        <w:tc>
          <w:tcPr>
            <w:tcW w:w="1134" w:type="dxa"/>
            <w:vAlign w:val="center"/>
          </w:tcPr>
          <w:p w:rsidR="00980E42" w:rsidRDefault="00D5472D">
            <w:pPr>
              <w:pStyle w:val="4"/>
            </w:pPr>
            <w:r>
              <w:t>129.05</w:t>
            </w:r>
          </w:p>
        </w:tc>
        <w:tc>
          <w:tcPr>
            <w:tcW w:w="1134" w:type="dxa"/>
            <w:vAlign w:val="center"/>
          </w:tcPr>
          <w:p w:rsidR="00980E42" w:rsidRDefault="00D5472D">
            <w:pPr>
              <w:pStyle w:val="4"/>
            </w:pPr>
            <w:r>
              <w:t>129.05</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D5472D">
            <w:pPr>
              <w:pStyle w:val="4"/>
            </w:pPr>
            <w:r>
              <w:t>401.28</w:t>
            </w:r>
          </w:p>
        </w:tc>
      </w:tr>
      <w:tr w:rsidR="00980E42">
        <w:trPr>
          <w:trHeight w:val="369"/>
          <w:jc w:val="center"/>
        </w:trPr>
        <w:tc>
          <w:tcPr>
            <w:tcW w:w="680" w:type="dxa"/>
            <w:vAlign w:val="center"/>
          </w:tcPr>
          <w:p w:rsidR="00980E42" w:rsidRDefault="00D5472D">
            <w:pPr>
              <w:pStyle w:val="3"/>
            </w:pPr>
            <w:r>
              <w:t>22</w:t>
            </w:r>
          </w:p>
        </w:tc>
        <w:tc>
          <w:tcPr>
            <w:tcW w:w="992" w:type="dxa"/>
            <w:vAlign w:val="center"/>
          </w:tcPr>
          <w:p w:rsidR="00980E42" w:rsidRDefault="00D5472D">
            <w:pPr>
              <w:pStyle w:val="2"/>
            </w:pPr>
            <w:r>
              <w:t>21301</w:t>
            </w:r>
          </w:p>
        </w:tc>
        <w:tc>
          <w:tcPr>
            <w:tcW w:w="1559" w:type="dxa"/>
            <w:vAlign w:val="center"/>
          </w:tcPr>
          <w:p w:rsidR="00980E42" w:rsidRDefault="00D5472D">
            <w:pPr>
              <w:pStyle w:val="2"/>
            </w:pPr>
            <w:r>
              <w:t>农业农村</w:t>
            </w:r>
          </w:p>
        </w:tc>
        <w:tc>
          <w:tcPr>
            <w:tcW w:w="1134" w:type="dxa"/>
            <w:vAlign w:val="center"/>
          </w:tcPr>
          <w:p w:rsidR="00980E42" w:rsidRDefault="00D5472D">
            <w:pPr>
              <w:pStyle w:val="4"/>
            </w:pPr>
            <w:r>
              <w:t>1.28</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D5472D">
            <w:pPr>
              <w:pStyle w:val="4"/>
            </w:pPr>
            <w:r>
              <w:t>1.28</w:t>
            </w:r>
          </w:p>
        </w:tc>
      </w:tr>
      <w:tr w:rsidR="00980E42">
        <w:trPr>
          <w:trHeight w:val="369"/>
          <w:jc w:val="center"/>
        </w:trPr>
        <w:tc>
          <w:tcPr>
            <w:tcW w:w="680" w:type="dxa"/>
            <w:vAlign w:val="center"/>
          </w:tcPr>
          <w:p w:rsidR="00980E42" w:rsidRDefault="00D5472D">
            <w:pPr>
              <w:pStyle w:val="3"/>
            </w:pPr>
            <w:r>
              <w:t>23</w:t>
            </w:r>
          </w:p>
        </w:tc>
        <w:tc>
          <w:tcPr>
            <w:tcW w:w="992" w:type="dxa"/>
            <w:vAlign w:val="center"/>
          </w:tcPr>
          <w:p w:rsidR="00980E42" w:rsidRDefault="00D5472D">
            <w:pPr>
              <w:pStyle w:val="2"/>
            </w:pPr>
            <w:r>
              <w:t>2130152</w:t>
            </w:r>
          </w:p>
        </w:tc>
        <w:tc>
          <w:tcPr>
            <w:tcW w:w="1559" w:type="dxa"/>
            <w:vAlign w:val="center"/>
          </w:tcPr>
          <w:p w:rsidR="00980E42" w:rsidRDefault="00D5472D">
            <w:pPr>
              <w:pStyle w:val="2"/>
            </w:pPr>
            <w:r>
              <w:t>对高校毕业生到基层任职补助</w:t>
            </w:r>
          </w:p>
        </w:tc>
        <w:tc>
          <w:tcPr>
            <w:tcW w:w="1134" w:type="dxa"/>
            <w:vAlign w:val="center"/>
          </w:tcPr>
          <w:p w:rsidR="00980E42" w:rsidRDefault="00D5472D">
            <w:pPr>
              <w:pStyle w:val="4"/>
            </w:pPr>
            <w:r>
              <w:t>1.28</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D5472D">
            <w:pPr>
              <w:pStyle w:val="4"/>
            </w:pPr>
            <w:r>
              <w:t>1.28</w:t>
            </w:r>
          </w:p>
        </w:tc>
      </w:tr>
      <w:tr w:rsidR="00980E42">
        <w:trPr>
          <w:trHeight w:val="369"/>
          <w:jc w:val="center"/>
        </w:trPr>
        <w:tc>
          <w:tcPr>
            <w:tcW w:w="680" w:type="dxa"/>
            <w:vAlign w:val="center"/>
          </w:tcPr>
          <w:p w:rsidR="00980E42" w:rsidRDefault="00D5472D">
            <w:pPr>
              <w:pStyle w:val="3"/>
            </w:pPr>
            <w:r>
              <w:t>24</w:t>
            </w:r>
          </w:p>
        </w:tc>
        <w:tc>
          <w:tcPr>
            <w:tcW w:w="992" w:type="dxa"/>
            <w:vAlign w:val="center"/>
          </w:tcPr>
          <w:p w:rsidR="00980E42" w:rsidRDefault="00D5472D">
            <w:pPr>
              <w:pStyle w:val="2"/>
            </w:pPr>
            <w:r>
              <w:t>21303</w:t>
            </w:r>
          </w:p>
        </w:tc>
        <w:tc>
          <w:tcPr>
            <w:tcW w:w="1559" w:type="dxa"/>
            <w:vAlign w:val="center"/>
          </w:tcPr>
          <w:p w:rsidR="00980E42" w:rsidRDefault="00D5472D">
            <w:pPr>
              <w:pStyle w:val="2"/>
            </w:pPr>
            <w:r>
              <w:t>水利</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25</w:t>
            </w:r>
          </w:p>
        </w:tc>
        <w:tc>
          <w:tcPr>
            <w:tcW w:w="992" w:type="dxa"/>
            <w:vAlign w:val="center"/>
          </w:tcPr>
          <w:p w:rsidR="00980E42" w:rsidRDefault="00D5472D">
            <w:pPr>
              <w:pStyle w:val="2"/>
            </w:pPr>
            <w:r>
              <w:t>2130314</w:t>
            </w:r>
          </w:p>
        </w:tc>
        <w:tc>
          <w:tcPr>
            <w:tcW w:w="1559" w:type="dxa"/>
            <w:vAlign w:val="center"/>
          </w:tcPr>
          <w:p w:rsidR="00980E42" w:rsidRDefault="00D5472D">
            <w:pPr>
              <w:pStyle w:val="2"/>
            </w:pPr>
            <w:r>
              <w:t>防汛</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D5472D">
            <w:pPr>
              <w:pStyle w:val="4"/>
            </w:pPr>
            <w:r>
              <w:t>1.00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26</w:t>
            </w:r>
          </w:p>
        </w:tc>
        <w:tc>
          <w:tcPr>
            <w:tcW w:w="992" w:type="dxa"/>
            <w:vAlign w:val="center"/>
          </w:tcPr>
          <w:p w:rsidR="00980E42" w:rsidRDefault="00D5472D">
            <w:pPr>
              <w:pStyle w:val="2"/>
            </w:pPr>
            <w:r>
              <w:t>21307</w:t>
            </w:r>
          </w:p>
        </w:tc>
        <w:tc>
          <w:tcPr>
            <w:tcW w:w="1559" w:type="dxa"/>
            <w:vAlign w:val="center"/>
          </w:tcPr>
          <w:p w:rsidR="00980E42" w:rsidRDefault="00D5472D">
            <w:pPr>
              <w:pStyle w:val="2"/>
            </w:pPr>
            <w:r>
              <w:t>农村综合改革</w:t>
            </w:r>
          </w:p>
        </w:tc>
        <w:tc>
          <w:tcPr>
            <w:tcW w:w="1134" w:type="dxa"/>
            <w:vAlign w:val="center"/>
          </w:tcPr>
          <w:p w:rsidR="00980E42" w:rsidRDefault="00D5472D">
            <w:pPr>
              <w:pStyle w:val="4"/>
            </w:pPr>
            <w:r>
              <w:t>528.05</w:t>
            </w:r>
          </w:p>
        </w:tc>
        <w:tc>
          <w:tcPr>
            <w:tcW w:w="1134" w:type="dxa"/>
            <w:vAlign w:val="center"/>
          </w:tcPr>
          <w:p w:rsidR="00980E42" w:rsidRDefault="00D5472D">
            <w:pPr>
              <w:pStyle w:val="4"/>
            </w:pPr>
            <w:r>
              <w:t>128.05</w:t>
            </w:r>
          </w:p>
        </w:tc>
        <w:tc>
          <w:tcPr>
            <w:tcW w:w="1134" w:type="dxa"/>
            <w:vAlign w:val="center"/>
          </w:tcPr>
          <w:p w:rsidR="00980E42" w:rsidRDefault="00D5472D">
            <w:pPr>
              <w:pStyle w:val="4"/>
            </w:pPr>
            <w:r>
              <w:t>128.05</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D5472D">
            <w:pPr>
              <w:pStyle w:val="4"/>
            </w:pPr>
            <w:r>
              <w:t>400.00</w:t>
            </w:r>
          </w:p>
        </w:tc>
      </w:tr>
      <w:tr w:rsidR="00980E42">
        <w:trPr>
          <w:trHeight w:val="369"/>
          <w:jc w:val="center"/>
        </w:trPr>
        <w:tc>
          <w:tcPr>
            <w:tcW w:w="680" w:type="dxa"/>
            <w:vAlign w:val="center"/>
          </w:tcPr>
          <w:p w:rsidR="00980E42" w:rsidRDefault="00D5472D">
            <w:pPr>
              <w:pStyle w:val="3"/>
            </w:pPr>
            <w:r>
              <w:t>27</w:t>
            </w:r>
          </w:p>
        </w:tc>
        <w:tc>
          <w:tcPr>
            <w:tcW w:w="992" w:type="dxa"/>
            <w:vAlign w:val="center"/>
          </w:tcPr>
          <w:p w:rsidR="00980E42" w:rsidRDefault="00D5472D">
            <w:pPr>
              <w:pStyle w:val="2"/>
            </w:pPr>
            <w:r>
              <w:t>2130705</w:t>
            </w:r>
          </w:p>
        </w:tc>
        <w:tc>
          <w:tcPr>
            <w:tcW w:w="1559" w:type="dxa"/>
            <w:vAlign w:val="center"/>
          </w:tcPr>
          <w:p w:rsidR="00980E42" w:rsidRDefault="00D5472D">
            <w:pPr>
              <w:pStyle w:val="2"/>
            </w:pPr>
            <w:r>
              <w:t>对村民委员会和村党支部的补助</w:t>
            </w:r>
          </w:p>
        </w:tc>
        <w:tc>
          <w:tcPr>
            <w:tcW w:w="1134" w:type="dxa"/>
            <w:vAlign w:val="center"/>
          </w:tcPr>
          <w:p w:rsidR="00980E42" w:rsidRDefault="00D5472D">
            <w:pPr>
              <w:pStyle w:val="4"/>
            </w:pPr>
            <w:r>
              <w:t>128.05</w:t>
            </w:r>
          </w:p>
        </w:tc>
        <w:tc>
          <w:tcPr>
            <w:tcW w:w="1134" w:type="dxa"/>
            <w:vAlign w:val="center"/>
          </w:tcPr>
          <w:p w:rsidR="00980E42" w:rsidRDefault="00D5472D">
            <w:pPr>
              <w:pStyle w:val="4"/>
            </w:pPr>
            <w:r>
              <w:t>128.05</w:t>
            </w:r>
          </w:p>
        </w:tc>
        <w:tc>
          <w:tcPr>
            <w:tcW w:w="1134" w:type="dxa"/>
            <w:vAlign w:val="center"/>
          </w:tcPr>
          <w:p w:rsidR="00980E42" w:rsidRDefault="00D5472D">
            <w:pPr>
              <w:pStyle w:val="4"/>
            </w:pPr>
            <w:r>
              <w:t>128.05</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28</w:t>
            </w:r>
          </w:p>
        </w:tc>
        <w:tc>
          <w:tcPr>
            <w:tcW w:w="992" w:type="dxa"/>
            <w:vAlign w:val="center"/>
          </w:tcPr>
          <w:p w:rsidR="00980E42" w:rsidRDefault="00D5472D">
            <w:pPr>
              <w:pStyle w:val="2"/>
            </w:pPr>
            <w:r>
              <w:t>2130799</w:t>
            </w:r>
          </w:p>
        </w:tc>
        <w:tc>
          <w:tcPr>
            <w:tcW w:w="1559" w:type="dxa"/>
            <w:vAlign w:val="center"/>
          </w:tcPr>
          <w:p w:rsidR="00980E42" w:rsidRDefault="00D5472D">
            <w:pPr>
              <w:pStyle w:val="2"/>
            </w:pPr>
            <w:r>
              <w:t>其他农村综合改革支出</w:t>
            </w:r>
          </w:p>
        </w:tc>
        <w:tc>
          <w:tcPr>
            <w:tcW w:w="1134" w:type="dxa"/>
            <w:vAlign w:val="center"/>
          </w:tcPr>
          <w:p w:rsidR="00980E42" w:rsidRDefault="00D5472D">
            <w:pPr>
              <w:pStyle w:val="4"/>
            </w:pPr>
            <w:r>
              <w:t>400.00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D5472D">
            <w:pPr>
              <w:pStyle w:val="4"/>
            </w:pPr>
            <w:r>
              <w:t>400.00</w:t>
            </w:r>
          </w:p>
        </w:tc>
      </w:tr>
      <w:tr w:rsidR="00980E42">
        <w:trPr>
          <w:trHeight w:val="369"/>
          <w:jc w:val="center"/>
        </w:trPr>
        <w:tc>
          <w:tcPr>
            <w:tcW w:w="680" w:type="dxa"/>
            <w:vAlign w:val="center"/>
          </w:tcPr>
          <w:p w:rsidR="00980E42" w:rsidRDefault="00D5472D">
            <w:pPr>
              <w:pStyle w:val="3"/>
            </w:pPr>
            <w:r>
              <w:t>29</w:t>
            </w:r>
          </w:p>
        </w:tc>
        <w:tc>
          <w:tcPr>
            <w:tcW w:w="992" w:type="dxa"/>
            <w:vAlign w:val="center"/>
          </w:tcPr>
          <w:p w:rsidR="00980E42" w:rsidRDefault="00D5472D">
            <w:pPr>
              <w:pStyle w:val="2"/>
            </w:pPr>
            <w:r>
              <w:t>221</w:t>
            </w:r>
          </w:p>
        </w:tc>
        <w:tc>
          <w:tcPr>
            <w:tcW w:w="1559" w:type="dxa"/>
            <w:vAlign w:val="center"/>
          </w:tcPr>
          <w:p w:rsidR="00980E42" w:rsidRDefault="00D5472D">
            <w:pPr>
              <w:pStyle w:val="2"/>
            </w:pPr>
            <w:r>
              <w:t>住房保障支出</w:t>
            </w:r>
          </w:p>
        </w:tc>
        <w:tc>
          <w:tcPr>
            <w:tcW w:w="1134" w:type="dxa"/>
            <w:vAlign w:val="center"/>
          </w:tcPr>
          <w:p w:rsidR="00980E42" w:rsidRDefault="00D5472D">
            <w:pPr>
              <w:pStyle w:val="4"/>
            </w:pPr>
            <w:r>
              <w:t>31.13</w:t>
            </w:r>
          </w:p>
        </w:tc>
        <w:tc>
          <w:tcPr>
            <w:tcW w:w="1134" w:type="dxa"/>
            <w:vAlign w:val="center"/>
          </w:tcPr>
          <w:p w:rsidR="00980E42" w:rsidRDefault="00D5472D">
            <w:pPr>
              <w:pStyle w:val="4"/>
            </w:pPr>
            <w:r>
              <w:t>31.13</w:t>
            </w:r>
          </w:p>
        </w:tc>
        <w:tc>
          <w:tcPr>
            <w:tcW w:w="1134" w:type="dxa"/>
            <w:vAlign w:val="center"/>
          </w:tcPr>
          <w:p w:rsidR="00980E42" w:rsidRDefault="00D5472D">
            <w:pPr>
              <w:pStyle w:val="4"/>
            </w:pPr>
            <w:r>
              <w:t>31.13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lastRenderedPageBreak/>
              <w:t>30</w:t>
            </w:r>
          </w:p>
        </w:tc>
        <w:tc>
          <w:tcPr>
            <w:tcW w:w="992" w:type="dxa"/>
            <w:vAlign w:val="center"/>
          </w:tcPr>
          <w:p w:rsidR="00980E42" w:rsidRDefault="00D5472D">
            <w:pPr>
              <w:pStyle w:val="2"/>
            </w:pPr>
            <w:r>
              <w:t>22101</w:t>
            </w:r>
          </w:p>
        </w:tc>
        <w:tc>
          <w:tcPr>
            <w:tcW w:w="1559" w:type="dxa"/>
            <w:vAlign w:val="center"/>
          </w:tcPr>
          <w:p w:rsidR="00980E42" w:rsidRDefault="00D5472D">
            <w:pPr>
              <w:pStyle w:val="2"/>
            </w:pPr>
            <w:r>
              <w:t>保障性安居工程支出</w:t>
            </w:r>
          </w:p>
        </w:tc>
        <w:tc>
          <w:tcPr>
            <w:tcW w:w="1134" w:type="dxa"/>
            <w:vAlign w:val="center"/>
          </w:tcPr>
          <w:p w:rsidR="00980E42" w:rsidRDefault="00D5472D">
            <w:pPr>
              <w:pStyle w:val="4"/>
            </w:pPr>
            <w:r>
              <w:t>15.20</w:t>
            </w:r>
          </w:p>
        </w:tc>
        <w:tc>
          <w:tcPr>
            <w:tcW w:w="1134" w:type="dxa"/>
            <w:vAlign w:val="center"/>
          </w:tcPr>
          <w:p w:rsidR="00980E42" w:rsidRDefault="00D5472D">
            <w:pPr>
              <w:pStyle w:val="4"/>
            </w:pPr>
            <w:r>
              <w:t>15.20</w:t>
            </w:r>
          </w:p>
        </w:tc>
        <w:tc>
          <w:tcPr>
            <w:tcW w:w="1134" w:type="dxa"/>
            <w:vAlign w:val="center"/>
          </w:tcPr>
          <w:p w:rsidR="00980E42" w:rsidRDefault="00D5472D">
            <w:pPr>
              <w:pStyle w:val="4"/>
            </w:pPr>
            <w:r>
              <w:t>15.20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31</w:t>
            </w:r>
          </w:p>
        </w:tc>
        <w:tc>
          <w:tcPr>
            <w:tcW w:w="992" w:type="dxa"/>
            <w:vAlign w:val="center"/>
          </w:tcPr>
          <w:p w:rsidR="00980E42" w:rsidRDefault="00D5472D">
            <w:pPr>
              <w:pStyle w:val="2"/>
            </w:pPr>
            <w:r>
              <w:t>2210105</w:t>
            </w:r>
          </w:p>
        </w:tc>
        <w:tc>
          <w:tcPr>
            <w:tcW w:w="1559" w:type="dxa"/>
            <w:vAlign w:val="center"/>
          </w:tcPr>
          <w:p w:rsidR="00980E42" w:rsidRDefault="00D5472D">
            <w:pPr>
              <w:pStyle w:val="2"/>
            </w:pPr>
            <w:r>
              <w:t>农村危房改造</w:t>
            </w:r>
          </w:p>
        </w:tc>
        <w:tc>
          <w:tcPr>
            <w:tcW w:w="1134" w:type="dxa"/>
            <w:vAlign w:val="center"/>
          </w:tcPr>
          <w:p w:rsidR="00980E42" w:rsidRDefault="00D5472D">
            <w:pPr>
              <w:pStyle w:val="4"/>
            </w:pPr>
            <w:r>
              <w:t>15.20</w:t>
            </w:r>
          </w:p>
        </w:tc>
        <w:tc>
          <w:tcPr>
            <w:tcW w:w="1134" w:type="dxa"/>
            <w:vAlign w:val="center"/>
          </w:tcPr>
          <w:p w:rsidR="00980E42" w:rsidRDefault="00D5472D">
            <w:pPr>
              <w:pStyle w:val="4"/>
            </w:pPr>
            <w:r>
              <w:t>15.20</w:t>
            </w:r>
          </w:p>
        </w:tc>
        <w:tc>
          <w:tcPr>
            <w:tcW w:w="1134" w:type="dxa"/>
            <w:vAlign w:val="center"/>
          </w:tcPr>
          <w:p w:rsidR="00980E42" w:rsidRDefault="00D5472D">
            <w:pPr>
              <w:pStyle w:val="4"/>
            </w:pPr>
            <w:r>
              <w:t>15.20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32</w:t>
            </w:r>
          </w:p>
        </w:tc>
        <w:tc>
          <w:tcPr>
            <w:tcW w:w="992" w:type="dxa"/>
            <w:vAlign w:val="center"/>
          </w:tcPr>
          <w:p w:rsidR="00980E42" w:rsidRDefault="00D5472D">
            <w:pPr>
              <w:pStyle w:val="2"/>
            </w:pPr>
            <w:r>
              <w:t>22102</w:t>
            </w:r>
          </w:p>
        </w:tc>
        <w:tc>
          <w:tcPr>
            <w:tcW w:w="1559" w:type="dxa"/>
            <w:vAlign w:val="center"/>
          </w:tcPr>
          <w:p w:rsidR="00980E42" w:rsidRDefault="00D5472D">
            <w:pPr>
              <w:pStyle w:val="2"/>
            </w:pPr>
            <w:r>
              <w:t>住房改革支出</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33</w:t>
            </w:r>
          </w:p>
        </w:tc>
        <w:tc>
          <w:tcPr>
            <w:tcW w:w="992" w:type="dxa"/>
            <w:vAlign w:val="center"/>
          </w:tcPr>
          <w:p w:rsidR="00980E42" w:rsidRDefault="00D5472D">
            <w:pPr>
              <w:pStyle w:val="2"/>
            </w:pPr>
            <w:r>
              <w:t>2210201</w:t>
            </w:r>
          </w:p>
        </w:tc>
        <w:tc>
          <w:tcPr>
            <w:tcW w:w="1559" w:type="dxa"/>
            <w:vAlign w:val="center"/>
          </w:tcPr>
          <w:p w:rsidR="00980E42" w:rsidRDefault="00D5472D">
            <w:pPr>
              <w:pStyle w:val="2"/>
            </w:pPr>
            <w:r>
              <w:t>住房公积金</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D5472D">
            <w:pPr>
              <w:pStyle w:val="4"/>
            </w:pPr>
            <w:r>
              <w:t>15.93</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34</w:t>
            </w:r>
          </w:p>
        </w:tc>
        <w:tc>
          <w:tcPr>
            <w:tcW w:w="992" w:type="dxa"/>
            <w:vAlign w:val="center"/>
          </w:tcPr>
          <w:p w:rsidR="00980E42" w:rsidRDefault="00D5472D">
            <w:pPr>
              <w:pStyle w:val="2"/>
            </w:pPr>
            <w:r>
              <w:t>224</w:t>
            </w:r>
          </w:p>
        </w:tc>
        <w:tc>
          <w:tcPr>
            <w:tcW w:w="1559" w:type="dxa"/>
            <w:vAlign w:val="center"/>
          </w:tcPr>
          <w:p w:rsidR="00980E42" w:rsidRDefault="00D5472D">
            <w:pPr>
              <w:pStyle w:val="2"/>
            </w:pPr>
            <w:r>
              <w:t>灾害防治及应急管理支出</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35</w:t>
            </w:r>
          </w:p>
        </w:tc>
        <w:tc>
          <w:tcPr>
            <w:tcW w:w="992" w:type="dxa"/>
            <w:vAlign w:val="center"/>
          </w:tcPr>
          <w:p w:rsidR="00980E42" w:rsidRDefault="00D5472D">
            <w:pPr>
              <w:pStyle w:val="2"/>
            </w:pPr>
            <w:r>
              <w:t>22401</w:t>
            </w:r>
          </w:p>
        </w:tc>
        <w:tc>
          <w:tcPr>
            <w:tcW w:w="1559" w:type="dxa"/>
            <w:vAlign w:val="center"/>
          </w:tcPr>
          <w:p w:rsidR="00980E42" w:rsidRDefault="00D5472D">
            <w:pPr>
              <w:pStyle w:val="2"/>
            </w:pPr>
            <w:r>
              <w:t>应急管理事务</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r w:rsidR="00980E42">
        <w:trPr>
          <w:trHeight w:val="369"/>
          <w:jc w:val="center"/>
        </w:trPr>
        <w:tc>
          <w:tcPr>
            <w:tcW w:w="680" w:type="dxa"/>
            <w:vAlign w:val="center"/>
          </w:tcPr>
          <w:p w:rsidR="00980E42" w:rsidRDefault="00D5472D">
            <w:pPr>
              <w:pStyle w:val="3"/>
            </w:pPr>
            <w:r>
              <w:t>36</w:t>
            </w:r>
          </w:p>
        </w:tc>
        <w:tc>
          <w:tcPr>
            <w:tcW w:w="992" w:type="dxa"/>
            <w:vAlign w:val="center"/>
          </w:tcPr>
          <w:p w:rsidR="00980E42" w:rsidRDefault="00D5472D">
            <w:pPr>
              <w:pStyle w:val="2"/>
            </w:pPr>
            <w:r>
              <w:t>2240104</w:t>
            </w:r>
          </w:p>
        </w:tc>
        <w:tc>
          <w:tcPr>
            <w:tcW w:w="1559" w:type="dxa"/>
            <w:vAlign w:val="center"/>
          </w:tcPr>
          <w:p w:rsidR="00980E42" w:rsidRDefault="00D5472D">
            <w:pPr>
              <w:pStyle w:val="2"/>
            </w:pPr>
            <w:r>
              <w:t>灾害风险防治</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D5472D">
            <w:pPr>
              <w:pStyle w:val="4"/>
            </w:pPr>
            <w:r>
              <w:t>2.00</w:t>
            </w: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c>
          <w:tcPr>
            <w:tcW w:w="1134" w:type="dxa"/>
            <w:vAlign w:val="center"/>
          </w:tcPr>
          <w:p w:rsidR="00980E42" w:rsidRDefault="00980E42">
            <w:pPr>
              <w:pStyle w:val="4"/>
            </w:pP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jc w:val="center"/>
        <w:outlineLvl w:val="1"/>
      </w:pPr>
      <w:bookmarkStart w:id="2" w:name="_Toc_2_2_0000000003"/>
      <w:r>
        <w:rPr>
          <w:rFonts w:ascii="方正小标宋_GBK" w:eastAsia="方正小标宋_GBK" w:hAnsi="方正小标宋_GBK" w:cs="方正小标宋_GBK"/>
          <w:color w:val="000000"/>
          <w:sz w:val="36"/>
        </w:rPr>
        <w:lastRenderedPageBreak/>
        <w:t>部门预算支出总表</w:t>
      </w:r>
      <w:bookmarkEnd w:id="2"/>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DC2E8F" w:rsidTr="00DC2E8F">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721" w:type="dxa"/>
            <w:gridSpan w:val="2"/>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443" w:type="dxa"/>
            <w:gridSpan w:val="4"/>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5528" w:type="dxa"/>
            <w:gridSpan w:val="2"/>
            <w:vAlign w:val="center"/>
          </w:tcPr>
          <w:p w:rsidR="00980E42" w:rsidRDefault="00D5472D">
            <w:pPr>
              <w:pStyle w:val="1"/>
            </w:pPr>
            <w:r>
              <w:t>功能分类科目</w:t>
            </w:r>
          </w:p>
        </w:tc>
        <w:tc>
          <w:tcPr>
            <w:tcW w:w="1361" w:type="dxa"/>
            <w:vMerge w:val="restart"/>
            <w:vAlign w:val="center"/>
          </w:tcPr>
          <w:p w:rsidR="00980E42" w:rsidRDefault="00D5472D">
            <w:pPr>
              <w:pStyle w:val="1"/>
            </w:pPr>
            <w:r>
              <w:t>合计</w:t>
            </w:r>
          </w:p>
        </w:tc>
        <w:tc>
          <w:tcPr>
            <w:tcW w:w="1361" w:type="dxa"/>
            <w:vMerge w:val="restart"/>
            <w:vAlign w:val="center"/>
          </w:tcPr>
          <w:p w:rsidR="00980E42" w:rsidRDefault="00D5472D">
            <w:pPr>
              <w:pStyle w:val="1"/>
            </w:pPr>
            <w:r>
              <w:t>基本支出</w:t>
            </w:r>
          </w:p>
        </w:tc>
        <w:tc>
          <w:tcPr>
            <w:tcW w:w="1361" w:type="dxa"/>
            <w:vMerge w:val="restart"/>
            <w:vAlign w:val="center"/>
          </w:tcPr>
          <w:p w:rsidR="00980E42" w:rsidRDefault="00D5472D">
            <w:pPr>
              <w:pStyle w:val="1"/>
            </w:pPr>
            <w:r>
              <w:t>项目支出</w:t>
            </w:r>
          </w:p>
        </w:tc>
        <w:tc>
          <w:tcPr>
            <w:tcW w:w="1361" w:type="dxa"/>
            <w:vMerge w:val="restart"/>
            <w:vAlign w:val="center"/>
          </w:tcPr>
          <w:p w:rsidR="00980E42" w:rsidRDefault="00D5472D">
            <w:pPr>
              <w:pStyle w:val="1"/>
            </w:pPr>
            <w:r>
              <w:t>经营支出</w:t>
            </w:r>
          </w:p>
        </w:tc>
        <w:tc>
          <w:tcPr>
            <w:tcW w:w="1361" w:type="dxa"/>
            <w:vMerge w:val="restart"/>
            <w:vAlign w:val="center"/>
          </w:tcPr>
          <w:p w:rsidR="00980E42" w:rsidRDefault="00D5472D">
            <w:pPr>
              <w:pStyle w:val="1"/>
            </w:pPr>
            <w:r>
              <w:t>上解上级     支出</w:t>
            </w:r>
          </w:p>
        </w:tc>
        <w:tc>
          <w:tcPr>
            <w:tcW w:w="1361" w:type="dxa"/>
            <w:vMerge w:val="restart"/>
            <w:vAlign w:val="center"/>
          </w:tcPr>
          <w:p w:rsidR="00980E42" w:rsidRDefault="00D5472D">
            <w:pPr>
              <w:pStyle w:val="1"/>
            </w:pPr>
            <w:r>
              <w:t>对附属单位补助支出</w:t>
            </w:r>
          </w:p>
        </w:tc>
      </w:tr>
      <w:tr w:rsidR="00980E42">
        <w:trPr>
          <w:trHeight w:val="369"/>
          <w:tblHeader/>
          <w:jc w:val="center"/>
        </w:trPr>
        <w:tc>
          <w:tcPr>
            <w:tcW w:w="850" w:type="dxa"/>
            <w:vMerge/>
          </w:tcPr>
          <w:p w:rsidR="00980E42" w:rsidRDefault="00980E42"/>
        </w:tc>
        <w:tc>
          <w:tcPr>
            <w:tcW w:w="992" w:type="dxa"/>
            <w:vAlign w:val="center"/>
          </w:tcPr>
          <w:p w:rsidR="00980E42" w:rsidRDefault="00D5472D">
            <w:pPr>
              <w:pStyle w:val="1"/>
            </w:pPr>
            <w:r>
              <w:t>科目    编码</w:t>
            </w:r>
          </w:p>
        </w:tc>
        <w:tc>
          <w:tcPr>
            <w:tcW w:w="4535" w:type="dxa"/>
            <w:vAlign w:val="center"/>
          </w:tcPr>
          <w:p w:rsidR="00980E42" w:rsidRDefault="00D5472D">
            <w:pPr>
              <w:pStyle w:val="1"/>
            </w:pPr>
            <w:r>
              <w:t>科目名称</w:t>
            </w:r>
          </w:p>
        </w:tc>
        <w:tc>
          <w:tcPr>
            <w:tcW w:w="1361" w:type="dxa"/>
            <w:vMerge/>
          </w:tcPr>
          <w:p w:rsidR="00980E42" w:rsidRDefault="00980E42"/>
        </w:tc>
        <w:tc>
          <w:tcPr>
            <w:tcW w:w="1361" w:type="dxa"/>
            <w:vMerge/>
          </w:tcPr>
          <w:p w:rsidR="00980E42" w:rsidRDefault="00980E42"/>
        </w:tc>
        <w:tc>
          <w:tcPr>
            <w:tcW w:w="1361" w:type="dxa"/>
            <w:vMerge/>
          </w:tcPr>
          <w:p w:rsidR="00980E42" w:rsidRDefault="00980E42"/>
        </w:tc>
        <w:tc>
          <w:tcPr>
            <w:tcW w:w="1361" w:type="dxa"/>
            <w:vMerge/>
          </w:tcPr>
          <w:p w:rsidR="00980E42" w:rsidRDefault="00980E42"/>
        </w:tc>
        <w:tc>
          <w:tcPr>
            <w:tcW w:w="1361" w:type="dxa"/>
            <w:vMerge/>
          </w:tcPr>
          <w:p w:rsidR="00980E42" w:rsidRDefault="00980E42"/>
        </w:tc>
        <w:tc>
          <w:tcPr>
            <w:tcW w:w="1361" w:type="dxa"/>
            <w:vMerge/>
          </w:tcPr>
          <w:p w:rsidR="00980E42" w:rsidRDefault="00980E42"/>
        </w:tc>
      </w:tr>
      <w:tr w:rsidR="00980E42">
        <w:trPr>
          <w:trHeight w:val="369"/>
          <w:tblHeader/>
          <w:jc w:val="center"/>
        </w:trPr>
        <w:tc>
          <w:tcPr>
            <w:tcW w:w="850" w:type="dxa"/>
            <w:vAlign w:val="center"/>
          </w:tcPr>
          <w:p w:rsidR="00980E42" w:rsidRDefault="00D5472D">
            <w:pPr>
              <w:pStyle w:val="1"/>
            </w:pPr>
            <w:r>
              <w:t>栏次</w:t>
            </w:r>
          </w:p>
        </w:tc>
        <w:tc>
          <w:tcPr>
            <w:tcW w:w="992" w:type="dxa"/>
            <w:vAlign w:val="center"/>
          </w:tcPr>
          <w:p w:rsidR="00980E42" w:rsidRDefault="00D5472D">
            <w:pPr>
              <w:pStyle w:val="1"/>
            </w:pPr>
            <w:r>
              <w:t>1</w:t>
            </w:r>
          </w:p>
        </w:tc>
        <w:tc>
          <w:tcPr>
            <w:tcW w:w="4535" w:type="dxa"/>
            <w:vAlign w:val="center"/>
          </w:tcPr>
          <w:p w:rsidR="00980E42" w:rsidRDefault="00D5472D">
            <w:pPr>
              <w:pStyle w:val="1"/>
            </w:pPr>
            <w:r>
              <w:t>2</w:t>
            </w:r>
          </w:p>
        </w:tc>
        <w:tc>
          <w:tcPr>
            <w:tcW w:w="1361" w:type="dxa"/>
            <w:vAlign w:val="center"/>
          </w:tcPr>
          <w:p w:rsidR="00980E42" w:rsidRDefault="00D5472D">
            <w:pPr>
              <w:pStyle w:val="1"/>
            </w:pPr>
            <w:r>
              <w:t>3</w:t>
            </w:r>
          </w:p>
        </w:tc>
        <w:tc>
          <w:tcPr>
            <w:tcW w:w="1361" w:type="dxa"/>
            <w:vAlign w:val="center"/>
          </w:tcPr>
          <w:p w:rsidR="00980E42" w:rsidRDefault="00D5472D">
            <w:pPr>
              <w:pStyle w:val="1"/>
            </w:pPr>
            <w:r>
              <w:t>4</w:t>
            </w:r>
          </w:p>
        </w:tc>
        <w:tc>
          <w:tcPr>
            <w:tcW w:w="1361" w:type="dxa"/>
            <w:vAlign w:val="center"/>
          </w:tcPr>
          <w:p w:rsidR="00980E42" w:rsidRDefault="00D5472D">
            <w:pPr>
              <w:pStyle w:val="1"/>
            </w:pPr>
            <w:r>
              <w:t>5</w:t>
            </w:r>
          </w:p>
        </w:tc>
        <w:tc>
          <w:tcPr>
            <w:tcW w:w="1361" w:type="dxa"/>
            <w:vAlign w:val="center"/>
          </w:tcPr>
          <w:p w:rsidR="00980E42" w:rsidRDefault="00D5472D">
            <w:pPr>
              <w:pStyle w:val="1"/>
            </w:pPr>
            <w:r>
              <w:t>6</w:t>
            </w:r>
          </w:p>
        </w:tc>
        <w:tc>
          <w:tcPr>
            <w:tcW w:w="1361" w:type="dxa"/>
            <w:vAlign w:val="center"/>
          </w:tcPr>
          <w:p w:rsidR="00980E42" w:rsidRDefault="00D5472D">
            <w:pPr>
              <w:pStyle w:val="1"/>
            </w:pPr>
            <w:r>
              <w:t>7</w:t>
            </w:r>
          </w:p>
        </w:tc>
        <w:tc>
          <w:tcPr>
            <w:tcW w:w="1361" w:type="dxa"/>
            <w:vAlign w:val="center"/>
          </w:tcPr>
          <w:p w:rsidR="00980E42" w:rsidRDefault="00D5472D">
            <w:pPr>
              <w:pStyle w:val="1"/>
            </w:pPr>
            <w:r>
              <w:t>8</w:t>
            </w:r>
          </w:p>
        </w:tc>
      </w:tr>
      <w:tr w:rsidR="00980E42">
        <w:trPr>
          <w:trHeight w:val="369"/>
          <w:jc w:val="center"/>
        </w:trPr>
        <w:tc>
          <w:tcPr>
            <w:tcW w:w="850" w:type="dxa"/>
            <w:vAlign w:val="center"/>
          </w:tcPr>
          <w:p w:rsidR="00980E42" w:rsidRDefault="00D5472D">
            <w:pPr>
              <w:pStyle w:val="3"/>
            </w:pPr>
            <w:r>
              <w:t>1</w:t>
            </w:r>
          </w:p>
        </w:tc>
        <w:tc>
          <w:tcPr>
            <w:tcW w:w="992" w:type="dxa"/>
            <w:vAlign w:val="center"/>
          </w:tcPr>
          <w:p w:rsidR="00980E42" w:rsidRDefault="00980E42">
            <w:pPr>
              <w:pStyle w:val="5"/>
            </w:pPr>
          </w:p>
        </w:tc>
        <w:tc>
          <w:tcPr>
            <w:tcW w:w="4535" w:type="dxa"/>
            <w:vAlign w:val="center"/>
          </w:tcPr>
          <w:p w:rsidR="00980E42" w:rsidRDefault="00D5472D">
            <w:pPr>
              <w:pStyle w:val="6"/>
            </w:pPr>
            <w:r>
              <w:t>合计</w:t>
            </w:r>
          </w:p>
        </w:tc>
        <w:tc>
          <w:tcPr>
            <w:tcW w:w="1361" w:type="dxa"/>
            <w:vAlign w:val="center"/>
          </w:tcPr>
          <w:p w:rsidR="00980E42" w:rsidRDefault="00D5472D">
            <w:pPr>
              <w:pStyle w:val="7"/>
            </w:pPr>
            <w:r>
              <w:t>1045.61</w:t>
            </w:r>
          </w:p>
        </w:tc>
        <w:tc>
          <w:tcPr>
            <w:tcW w:w="1361" w:type="dxa"/>
            <w:vAlign w:val="center"/>
          </w:tcPr>
          <w:p w:rsidR="00980E42" w:rsidRDefault="00D5472D">
            <w:pPr>
              <w:pStyle w:val="7"/>
            </w:pPr>
            <w:r>
              <w:t>489.25</w:t>
            </w:r>
          </w:p>
        </w:tc>
        <w:tc>
          <w:tcPr>
            <w:tcW w:w="1361" w:type="dxa"/>
            <w:vAlign w:val="center"/>
          </w:tcPr>
          <w:p w:rsidR="00980E42" w:rsidRDefault="00D5472D">
            <w:pPr>
              <w:pStyle w:val="7"/>
            </w:pPr>
            <w:r>
              <w:t>556.36</w:t>
            </w:r>
          </w:p>
        </w:tc>
        <w:tc>
          <w:tcPr>
            <w:tcW w:w="1361" w:type="dxa"/>
            <w:vAlign w:val="center"/>
          </w:tcPr>
          <w:p w:rsidR="00980E42" w:rsidRDefault="00980E42">
            <w:pPr>
              <w:pStyle w:val="7"/>
            </w:pPr>
          </w:p>
        </w:tc>
        <w:tc>
          <w:tcPr>
            <w:tcW w:w="1361" w:type="dxa"/>
            <w:vAlign w:val="center"/>
          </w:tcPr>
          <w:p w:rsidR="00980E42" w:rsidRDefault="00980E42">
            <w:pPr>
              <w:pStyle w:val="7"/>
            </w:pPr>
          </w:p>
        </w:tc>
        <w:tc>
          <w:tcPr>
            <w:tcW w:w="1361" w:type="dxa"/>
            <w:vAlign w:val="center"/>
          </w:tcPr>
          <w:p w:rsidR="00980E42" w:rsidRDefault="00980E42">
            <w:pPr>
              <w:pStyle w:val="7"/>
            </w:pPr>
          </w:p>
        </w:tc>
      </w:tr>
      <w:tr w:rsidR="00980E42">
        <w:trPr>
          <w:trHeight w:val="369"/>
          <w:jc w:val="center"/>
        </w:trPr>
        <w:tc>
          <w:tcPr>
            <w:tcW w:w="850" w:type="dxa"/>
            <w:vAlign w:val="center"/>
          </w:tcPr>
          <w:p w:rsidR="00980E42" w:rsidRDefault="00D5472D">
            <w:pPr>
              <w:pStyle w:val="3"/>
            </w:pPr>
            <w:r>
              <w:t>2</w:t>
            </w:r>
          </w:p>
        </w:tc>
        <w:tc>
          <w:tcPr>
            <w:tcW w:w="992" w:type="dxa"/>
            <w:vAlign w:val="center"/>
          </w:tcPr>
          <w:p w:rsidR="00980E42" w:rsidRDefault="00D5472D">
            <w:pPr>
              <w:pStyle w:val="2"/>
            </w:pPr>
            <w:r>
              <w:t>201</w:t>
            </w:r>
          </w:p>
        </w:tc>
        <w:tc>
          <w:tcPr>
            <w:tcW w:w="4535" w:type="dxa"/>
            <w:vAlign w:val="center"/>
          </w:tcPr>
          <w:p w:rsidR="00980E42" w:rsidRDefault="00D5472D">
            <w:pPr>
              <w:pStyle w:val="2"/>
            </w:pPr>
            <w:r>
              <w:t>一般公共服务支出</w:t>
            </w:r>
          </w:p>
        </w:tc>
        <w:tc>
          <w:tcPr>
            <w:tcW w:w="1361" w:type="dxa"/>
            <w:vAlign w:val="center"/>
          </w:tcPr>
          <w:p w:rsidR="00980E42" w:rsidRDefault="00D5472D">
            <w:pPr>
              <w:pStyle w:val="4"/>
            </w:pPr>
            <w:r>
              <w:t>430.53</w:t>
            </w:r>
          </w:p>
        </w:tc>
        <w:tc>
          <w:tcPr>
            <w:tcW w:w="1361" w:type="dxa"/>
            <w:vAlign w:val="center"/>
          </w:tcPr>
          <w:p w:rsidR="00980E42" w:rsidRDefault="00D5472D">
            <w:pPr>
              <w:pStyle w:val="4"/>
            </w:pPr>
            <w:r>
              <w:t>425.53</w:t>
            </w:r>
          </w:p>
        </w:tc>
        <w:tc>
          <w:tcPr>
            <w:tcW w:w="1361" w:type="dxa"/>
            <w:vAlign w:val="center"/>
          </w:tcPr>
          <w:p w:rsidR="00980E42" w:rsidRDefault="00D5472D">
            <w:pPr>
              <w:pStyle w:val="4"/>
            </w:pPr>
            <w:r>
              <w:t>5.00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w:t>
            </w:r>
          </w:p>
        </w:tc>
        <w:tc>
          <w:tcPr>
            <w:tcW w:w="992" w:type="dxa"/>
            <w:vAlign w:val="center"/>
          </w:tcPr>
          <w:p w:rsidR="00980E42" w:rsidRDefault="00D5472D">
            <w:pPr>
              <w:pStyle w:val="2"/>
            </w:pPr>
            <w:r>
              <w:t>20103</w:t>
            </w:r>
          </w:p>
        </w:tc>
        <w:tc>
          <w:tcPr>
            <w:tcW w:w="4535" w:type="dxa"/>
            <w:vAlign w:val="center"/>
          </w:tcPr>
          <w:p w:rsidR="00980E42" w:rsidRDefault="00D5472D">
            <w:pPr>
              <w:pStyle w:val="2"/>
            </w:pPr>
            <w:r>
              <w:t>政府办公厅（室）及相关机构事务</w:t>
            </w:r>
          </w:p>
        </w:tc>
        <w:tc>
          <w:tcPr>
            <w:tcW w:w="1361" w:type="dxa"/>
            <w:vAlign w:val="center"/>
          </w:tcPr>
          <w:p w:rsidR="00980E42" w:rsidRDefault="00D5472D">
            <w:pPr>
              <w:pStyle w:val="4"/>
            </w:pPr>
            <w:r>
              <w:t>425.53</w:t>
            </w:r>
          </w:p>
        </w:tc>
        <w:tc>
          <w:tcPr>
            <w:tcW w:w="1361" w:type="dxa"/>
            <w:vAlign w:val="center"/>
          </w:tcPr>
          <w:p w:rsidR="00980E42" w:rsidRDefault="00D5472D">
            <w:pPr>
              <w:pStyle w:val="4"/>
            </w:pPr>
            <w:r>
              <w:t>425.53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4</w:t>
            </w:r>
          </w:p>
        </w:tc>
        <w:tc>
          <w:tcPr>
            <w:tcW w:w="992" w:type="dxa"/>
            <w:vAlign w:val="center"/>
          </w:tcPr>
          <w:p w:rsidR="00980E42" w:rsidRDefault="00D5472D">
            <w:pPr>
              <w:pStyle w:val="2"/>
            </w:pPr>
            <w:r>
              <w:t>2010301</w:t>
            </w:r>
          </w:p>
        </w:tc>
        <w:tc>
          <w:tcPr>
            <w:tcW w:w="4535" w:type="dxa"/>
            <w:vAlign w:val="center"/>
          </w:tcPr>
          <w:p w:rsidR="00980E42" w:rsidRDefault="00D5472D">
            <w:pPr>
              <w:pStyle w:val="2"/>
            </w:pPr>
            <w:r>
              <w:t>行政运行</w:t>
            </w:r>
          </w:p>
        </w:tc>
        <w:tc>
          <w:tcPr>
            <w:tcW w:w="1361" w:type="dxa"/>
            <w:vAlign w:val="center"/>
          </w:tcPr>
          <w:p w:rsidR="00980E42" w:rsidRDefault="00D5472D">
            <w:pPr>
              <w:pStyle w:val="4"/>
            </w:pPr>
            <w:r>
              <w:t>425.53</w:t>
            </w:r>
          </w:p>
        </w:tc>
        <w:tc>
          <w:tcPr>
            <w:tcW w:w="1361" w:type="dxa"/>
            <w:vAlign w:val="center"/>
          </w:tcPr>
          <w:p w:rsidR="00980E42" w:rsidRDefault="00D5472D">
            <w:pPr>
              <w:pStyle w:val="4"/>
            </w:pPr>
            <w:r>
              <w:t>425.53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5</w:t>
            </w:r>
          </w:p>
        </w:tc>
        <w:tc>
          <w:tcPr>
            <w:tcW w:w="992" w:type="dxa"/>
            <w:vAlign w:val="center"/>
          </w:tcPr>
          <w:p w:rsidR="00980E42" w:rsidRDefault="00D5472D">
            <w:pPr>
              <w:pStyle w:val="2"/>
            </w:pPr>
            <w:r>
              <w:t>20140</w:t>
            </w:r>
          </w:p>
        </w:tc>
        <w:tc>
          <w:tcPr>
            <w:tcW w:w="4535" w:type="dxa"/>
            <w:vAlign w:val="center"/>
          </w:tcPr>
          <w:p w:rsidR="00980E42" w:rsidRDefault="00D5472D">
            <w:pPr>
              <w:pStyle w:val="2"/>
            </w:pPr>
            <w:r>
              <w:t>信访事务</w:t>
            </w:r>
          </w:p>
        </w:tc>
        <w:tc>
          <w:tcPr>
            <w:tcW w:w="1361" w:type="dxa"/>
            <w:vAlign w:val="center"/>
          </w:tcPr>
          <w:p w:rsidR="00980E42" w:rsidRDefault="00D5472D">
            <w:pPr>
              <w:pStyle w:val="4"/>
            </w:pPr>
            <w:r>
              <w:t>5.00</w:t>
            </w:r>
          </w:p>
        </w:tc>
        <w:tc>
          <w:tcPr>
            <w:tcW w:w="1361" w:type="dxa"/>
            <w:vAlign w:val="center"/>
          </w:tcPr>
          <w:p w:rsidR="00980E42" w:rsidRDefault="00980E42">
            <w:pPr>
              <w:pStyle w:val="4"/>
            </w:pPr>
          </w:p>
        </w:tc>
        <w:tc>
          <w:tcPr>
            <w:tcW w:w="1361" w:type="dxa"/>
            <w:vAlign w:val="center"/>
          </w:tcPr>
          <w:p w:rsidR="00980E42" w:rsidRDefault="00D5472D">
            <w:pPr>
              <w:pStyle w:val="4"/>
            </w:pPr>
            <w:r>
              <w:t>5.00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6</w:t>
            </w:r>
          </w:p>
        </w:tc>
        <w:tc>
          <w:tcPr>
            <w:tcW w:w="992" w:type="dxa"/>
            <w:vAlign w:val="center"/>
          </w:tcPr>
          <w:p w:rsidR="00980E42" w:rsidRDefault="00D5472D">
            <w:pPr>
              <w:pStyle w:val="2"/>
            </w:pPr>
            <w:r>
              <w:t>2014004</w:t>
            </w:r>
          </w:p>
        </w:tc>
        <w:tc>
          <w:tcPr>
            <w:tcW w:w="4535" w:type="dxa"/>
            <w:vAlign w:val="center"/>
          </w:tcPr>
          <w:p w:rsidR="00980E42" w:rsidRDefault="00D5472D">
            <w:pPr>
              <w:pStyle w:val="2"/>
            </w:pPr>
            <w:r>
              <w:t>信访业务</w:t>
            </w:r>
          </w:p>
        </w:tc>
        <w:tc>
          <w:tcPr>
            <w:tcW w:w="1361" w:type="dxa"/>
            <w:vAlign w:val="center"/>
          </w:tcPr>
          <w:p w:rsidR="00980E42" w:rsidRDefault="00D5472D">
            <w:pPr>
              <w:pStyle w:val="4"/>
            </w:pPr>
            <w:r>
              <w:t>5.00</w:t>
            </w:r>
          </w:p>
        </w:tc>
        <w:tc>
          <w:tcPr>
            <w:tcW w:w="1361" w:type="dxa"/>
            <w:vAlign w:val="center"/>
          </w:tcPr>
          <w:p w:rsidR="00980E42" w:rsidRDefault="00980E42">
            <w:pPr>
              <w:pStyle w:val="4"/>
            </w:pPr>
          </w:p>
        </w:tc>
        <w:tc>
          <w:tcPr>
            <w:tcW w:w="1361" w:type="dxa"/>
            <w:vAlign w:val="center"/>
          </w:tcPr>
          <w:p w:rsidR="00980E42" w:rsidRDefault="00D5472D">
            <w:pPr>
              <w:pStyle w:val="4"/>
            </w:pPr>
            <w:r>
              <w:t>5.00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7</w:t>
            </w:r>
          </w:p>
        </w:tc>
        <w:tc>
          <w:tcPr>
            <w:tcW w:w="992" w:type="dxa"/>
            <w:vAlign w:val="center"/>
          </w:tcPr>
          <w:p w:rsidR="00980E42" w:rsidRDefault="00D5472D">
            <w:pPr>
              <w:pStyle w:val="2"/>
            </w:pPr>
            <w:r>
              <w:t>208</w:t>
            </w:r>
          </w:p>
        </w:tc>
        <w:tc>
          <w:tcPr>
            <w:tcW w:w="4535" w:type="dxa"/>
            <w:vAlign w:val="center"/>
          </w:tcPr>
          <w:p w:rsidR="00980E42" w:rsidRDefault="00D5472D">
            <w:pPr>
              <w:pStyle w:val="2"/>
            </w:pPr>
            <w:r>
              <w:t>社会保障和就业支出</w:t>
            </w:r>
          </w:p>
        </w:tc>
        <w:tc>
          <w:tcPr>
            <w:tcW w:w="1361" w:type="dxa"/>
            <w:vAlign w:val="center"/>
          </w:tcPr>
          <w:p w:rsidR="00980E42" w:rsidRDefault="00D5472D">
            <w:pPr>
              <w:pStyle w:val="4"/>
            </w:pPr>
            <w:r>
              <w:t>48.50</w:t>
            </w:r>
          </w:p>
        </w:tc>
        <w:tc>
          <w:tcPr>
            <w:tcW w:w="1361" w:type="dxa"/>
            <w:vAlign w:val="center"/>
          </w:tcPr>
          <w:p w:rsidR="00980E42" w:rsidRDefault="00D5472D">
            <w:pPr>
              <w:pStyle w:val="4"/>
            </w:pPr>
            <w:r>
              <w:t>47.79</w:t>
            </w: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8</w:t>
            </w:r>
          </w:p>
        </w:tc>
        <w:tc>
          <w:tcPr>
            <w:tcW w:w="992" w:type="dxa"/>
            <w:vAlign w:val="center"/>
          </w:tcPr>
          <w:p w:rsidR="00980E42" w:rsidRDefault="00D5472D">
            <w:pPr>
              <w:pStyle w:val="2"/>
            </w:pPr>
            <w:r>
              <w:t>20802</w:t>
            </w:r>
          </w:p>
        </w:tc>
        <w:tc>
          <w:tcPr>
            <w:tcW w:w="4535" w:type="dxa"/>
            <w:vAlign w:val="center"/>
          </w:tcPr>
          <w:p w:rsidR="00980E42" w:rsidRDefault="00D5472D">
            <w:pPr>
              <w:pStyle w:val="2"/>
            </w:pPr>
            <w:r>
              <w:t>民政管理事务</w:t>
            </w: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9</w:t>
            </w:r>
          </w:p>
        </w:tc>
        <w:tc>
          <w:tcPr>
            <w:tcW w:w="992" w:type="dxa"/>
            <w:vAlign w:val="center"/>
          </w:tcPr>
          <w:p w:rsidR="00980E42" w:rsidRDefault="00D5472D">
            <w:pPr>
              <w:pStyle w:val="2"/>
            </w:pPr>
            <w:r>
              <w:t>2080299</w:t>
            </w:r>
          </w:p>
        </w:tc>
        <w:tc>
          <w:tcPr>
            <w:tcW w:w="4535" w:type="dxa"/>
            <w:vAlign w:val="center"/>
          </w:tcPr>
          <w:p w:rsidR="00980E42" w:rsidRDefault="00D5472D">
            <w:pPr>
              <w:pStyle w:val="2"/>
            </w:pPr>
            <w:r>
              <w:t>其他民政管理事务支出</w:t>
            </w: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10</w:t>
            </w:r>
          </w:p>
        </w:tc>
        <w:tc>
          <w:tcPr>
            <w:tcW w:w="992" w:type="dxa"/>
            <w:vAlign w:val="center"/>
          </w:tcPr>
          <w:p w:rsidR="00980E42" w:rsidRDefault="00D5472D">
            <w:pPr>
              <w:pStyle w:val="2"/>
            </w:pPr>
            <w:r>
              <w:t>20805</w:t>
            </w:r>
          </w:p>
        </w:tc>
        <w:tc>
          <w:tcPr>
            <w:tcW w:w="4535" w:type="dxa"/>
            <w:vAlign w:val="center"/>
          </w:tcPr>
          <w:p w:rsidR="00980E42" w:rsidRDefault="00D5472D">
            <w:pPr>
              <w:pStyle w:val="2"/>
            </w:pPr>
            <w:r>
              <w:t>行政事业单位养老支出</w:t>
            </w:r>
          </w:p>
        </w:tc>
        <w:tc>
          <w:tcPr>
            <w:tcW w:w="1361" w:type="dxa"/>
            <w:vAlign w:val="center"/>
          </w:tcPr>
          <w:p w:rsidR="00980E42" w:rsidRDefault="00D5472D">
            <w:pPr>
              <w:pStyle w:val="4"/>
            </w:pPr>
            <w:r>
              <w:t>47.79</w:t>
            </w:r>
          </w:p>
        </w:tc>
        <w:tc>
          <w:tcPr>
            <w:tcW w:w="1361" w:type="dxa"/>
            <w:vAlign w:val="center"/>
          </w:tcPr>
          <w:p w:rsidR="00980E42" w:rsidRDefault="00D5472D">
            <w:pPr>
              <w:pStyle w:val="4"/>
            </w:pPr>
            <w:r>
              <w:t>47.79</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11</w:t>
            </w:r>
          </w:p>
        </w:tc>
        <w:tc>
          <w:tcPr>
            <w:tcW w:w="992" w:type="dxa"/>
            <w:vAlign w:val="center"/>
          </w:tcPr>
          <w:p w:rsidR="00980E42" w:rsidRDefault="00D5472D">
            <w:pPr>
              <w:pStyle w:val="2"/>
            </w:pPr>
            <w:r>
              <w:t>2080505</w:t>
            </w:r>
          </w:p>
        </w:tc>
        <w:tc>
          <w:tcPr>
            <w:tcW w:w="4535" w:type="dxa"/>
            <w:vAlign w:val="center"/>
          </w:tcPr>
          <w:p w:rsidR="00980E42" w:rsidRDefault="00D5472D">
            <w:pPr>
              <w:pStyle w:val="2"/>
            </w:pPr>
            <w:r>
              <w:t>机关事业单位基本养老保险缴费支出</w:t>
            </w:r>
          </w:p>
        </w:tc>
        <w:tc>
          <w:tcPr>
            <w:tcW w:w="1361" w:type="dxa"/>
            <w:vAlign w:val="center"/>
          </w:tcPr>
          <w:p w:rsidR="00980E42" w:rsidRDefault="00D5472D">
            <w:pPr>
              <w:pStyle w:val="4"/>
            </w:pPr>
            <w:r>
              <w:t>31.86</w:t>
            </w:r>
          </w:p>
        </w:tc>
        <w:tc>
          <w:tcPr>
            <w:tcW w:w="1361" w:type="dxa"/>
            <w:vAlign w:val="center"/>
          </w:tcPr>
          <w:p w:rsidR="00980E42" w:rsidRDefault="00D5472D">
            <w:pPr>
              <w:pStyle w:val="4"/>
            </w:pPr>
            <w:r>
              <w:t>31.86</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12</w:t>
            </w:r>
          </w:p>
        </w:tc>
        <w:tc>
          <w:tcPr>
            <w:tcW w:w="992" w:type="dxa"/>
            <w:vAlign w:val="center"/>
          </w:tcPr>
          <w:p w:rsidR="00980E42" w:rsidRDefault="00D5472D">
            <w:pPr>
              <w:pStyle w:val="2"/>
            </w:pPr>
            <w:r>
              <w:t>2080506</w:t>
            </w:r>
          </w:p>
        </w:tc>
        <w:tc>
          <w:tcPr>
            <w:tcW w:w="4535" w:type="dxa"/>
            <w:vAlign w:val="center"/>
          </w:tcPr>
          <w:p w:rsidR="00980E42" w:rsidRDefault="00D5472D">
            <w:pPr>
              <w:pStyle w:val="2"/>
            </w:pPr>
            <w:r>
              <w:t>机关事业单位职业年金缴费支出</w:t>
            </w:r>
          </w:p>
        </w:tc>
        <w:tc>
          <w:tcPr>
            <w:tcW w:w="1361" w:type="dxa"/>
            <w:vAlign w:val="center"/>
          </w:tcPr>
          <w:p w:rsidR="00980E42" w:rsidRDefault="00D5472D">
            <w:pPr>
              <w:pStyle w:val="4"/>
            </w:pPr>
            <w:r>
              <w:t>15.93</w:t>
            </w:r>
          </w:p>
        </w:tc>
        <w:tc>
          <w:tcPr>
            <w:tcW w:w="1361" w:type="dxa"/>
            <w:vAlign w:val="center"/>
          </w:tcPr>
          <w:p w:rsidR="00980E42" w:rsidRDefault="00D5472D">
            <w:pPr>
              <w:pStyle w:val="4"/>
            </w:pPr>
            <w:r>
              <w:t>15.93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13</w:t>
            </w:r>
          </w:p>
        </w:tc>
        <w:tc>
          <w:tcPr>
            <w:tcW w:w="992" w:type="dxa"/>
            <w:vAlign w:val="center"/>
          </w:tcPr>
          <w:p w:rsidR="00980E42" w:rsidRDefault="00D5472D">
            <w:pPr>
              <w:pStyle w:val="2"/>
            </w:pPr>
            <w:r>
              <w:t>210</w:t>
            </w:r>
          </w:p>
        </w:tc>
        <w:tc>
          <w:tcPr>
            <w:tcW w:w="4535" w:type="dxa"/>
            <w:vAlign w:val="center"/>
          </w:tcPr>
          <w:p w:rsidR="00980E42" w:rsidRDefault="00D5472D">
            <w:pPr>
              <w:pStyle w:val="2"/>
            </w:pPr>
            <w:r>
              <w:t>卫生健康支出</w:t>
            </w:r>
          </w:p>
        </w:tc>
        <w:tc>
          <w:tcPr>
            <w:tcW w:w="1361" w:type="dxa"/>
            <w:vAlign w:val="center"/>
          </w:tcPr>
          <w:p w:rsidR="00980E42" w:rsidRDefault="00D5472D">
            <w:pPr>
              <w:pStyle w:val="4"/>
            </w:pPr>
            <w:r>
              <w:t>2.12</w:t>
            </w:r>
          </w:p>
        </w:tc>
        <w:tc>
          <w:tcPr>
            <w:tcW w:w="1361" w:type="dxa"/>
            <w:vAlign w:val="center"/>
          </w:tcPr>
          <w:p w:rsidR="00980E42" w:rsidRDefault="00980E42">
            <w:pPr>
              <w:pStyle w:val="4"/>
            </w:pPr>
          </w:p>
        </w:tc>
        <w:tc>
          <w:tcPr>
            <w:tcW w:w="1361" w:type="dxa"/>
            <w:vAlign w:val="center"/>
          </w:tcPr>
          <w:p w:rsidR="00980E42" w:rsidRDefault="00D5472D">
            <w:pPr>
              <w:pStyle w:val="4"/>
            </w:pPr>
            <w:r>
              <w:t>2.12</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14</w:t>
            </w:r>
          </w:p>
        </w:tc>
        <w:tc>
          <w:tcPr>
            <w:tcW w:w="992" w:type="dxa"/>
            <w:vAlign w:val="center"/>
          </w:tcPr>
          <w:p w:rsidR="00980E42" w:rsidRDefault="00D5472D">
            <w:pPr>
              <w:pStyle w:val="2"/>
            </w:pPr>
            <w:r>
              <w:t>21007</w:t>
            </w:r>
          </w:p>
        </w:tc>
        <w:tc>
          <w:tcPr>
            <w:tcW w:w="4535" w:type="dxa"/>
            <w:vAlign w:val="center"/>
          </w:tcPr>
          <w:p w:rsidR="00980E42" w:rsidRDefault="00D5472D">
            <w:pPr>
              <w:pStyle w:val="2"/>
            </w:pPr>
            <w:r>
              <w:t>计划生育事务</w:t>
            </w:r>
          </w:p>
        </w:tc>
        <w:tc>
          <w:tcPr>
            <w:tcW w:w="1361" w:type="dxa"/>
            <w:vAlign w:val="center"/>
          </w:tcPr>
          <w:p w:rsidR="00980E42" w:rsidRDefault="00D5472D">
            <w:pPr>
              <w:pStyle w:val="4"/>
            </w:pPr>
            <w:r>
              <w:t>1.41</w:t>
            </w:r>
          </w:p>
        </w:tc>
        <w:tc>
          <w:tcPr>
            <w:tcW w:w="1361" w:type="dxa"/>
            <w:vAlign w:val="center"/>
          </w:tcPr>
          <w:p w:rsidR="00980E42" w:rsidRDefault="00980E42">
            <w:pPr>
              <w:pStyle w:val="4"/>
            </w:pPr>
          </w:p>
        </w:tc>
        <w:tc>
          <w:tcPr>
            <w:tcW w:w="1361" w:type="dxa"/>
            <w:vAlign w:val="center"/>
          </w:tcPr>
          <w:p w:rsidR="00980E42" w:rsidRDefault="00D5472D">
            <w:pPr>
              <w:pStyle w:val="4"/>
            </w:pPr>
            <w:r>
              <w:t>1.41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15</w:t>
            </w:r>
          </w:p>
        </w:tc>
        <w:tc>
          <w:tcPr>
            <w:tcW w:w="992" w:type="dxa"/>
            <w:vAlign w:val="center"/>
          </w:tcPr>
          <w:p w:rsidR="00980E42" w:rsidRDefault="00D5472D">
            <w:pPr>
              <w:pStyle w:val="2"/>
            </w:pPr>
            <w:r>
              <w:t>2100717</w:t>
            </w:r>
          </w:p>
        </w:tc>
        <w:tc>
          <w:tcPr>
            <w:tcW w:w="4535" w:type="dxa"/>
            <w:vAlign w:val="center"/>
          </w:tcPr>
          <w:p w:rsidR="00980E42" w:rsidRDefault="00D5472D">
            <w:pPr>
              <w:pStyle w:val="2"/>
            </w:pPr>
            <w:r>
              <w:t>计划生育服务</w:t>
            </w:r>
          </w:p>
        </w:tc>
        <w:tc>
          <w:tcPr>
            <w:tcW w:w="1361" w:type="dxa"/>
            <w:vAlign w:val="center"/>
          </w:tcPr>
          <w:p w:rsidR="00980E42" w:rsidRDefault="00D5472D">
            <w:pPr>
              <w:pStyle w:val="4"/>
            </w:pPr>
            <w:r>
              <w:t>1.41</w:t>
            </w:r>
          </w:p>
        </w:tc>
        <w:tc>
          <w:tcPr>
            <w:tcW w:w="1361" w:type="dxa"/>
            <w:vAlign w:val="center"/>
          </w:tcPr>
          <w:p w:rsidR="00980E42" w:rsidRDefault="00980E42">
            <w:pPr>
              <w:pStyle w:val="4"/>
            </w:pPr>
          </w:p>
        </w:tc>
        <w:tc>
          <w:tcPr>
            <w:tcW w:w="1361" w:type="dxa"/>
            <w:vAlign w:val="center"/>
          </w:tcPr>
          <w:p w:rsidR="00980E42" w:rsidRDefault="00D5472D">
            <w:pPr>
              <w:pStyle w:val="4"/>
            </w:pPr>
            <w:r>
              <w:t>1.41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16</w:t>
            </w:r>
          </w:p>
        </w:tc>
        <w:tc>
          <w:tcPr>
            <w:tcW w:w="992" w:type="dxa"/>
            <w:vAlign w:val="center"/>
          </w:tcPr>
          <w:p w:rsidR="00980E42" w:rsidRDefault="00D5472D">
            <w:pPr>
              <w:pStyle w:val="2"/>
            </w:pPr>
            <w:r>
              <w:t>21099</w:t>
            </w:r>
          </w:p>
        </w:tc>
        <w:tc>
          <w:tcPr>
            <w:tcW w:w="4535" w:type="dxa"/>
            <w:vAlign w:val="center"/>
          </w:tcPr>
          <w:p w:rsidR="00980E42" w:rsidRDefault="00D5472D">
            <w:pPr>
              <w:pStyle w:val="2"/>
            </w:pPr>
            <w:r>
              <w:t>其他卫生健康支出</w:t>
            </w: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17</w:t>
            </w:r>
          </w:p>
        </w:tc>
        <w:tc>
          <w:tcPr>
            <w:tcW w:w="992" w:type="dxa"/>
            <w:vAlign w:val="center"/>
          </w:tcPr>
          <w:p w:rsidR="00980E42" w:rsidRDefault="00D5472D">
            <w:pPr>
              <w:pStyle w:val="2"/>
            </w:pPr>
            <w:r>
              <w:t>2109999</w:t>
            </w:r>
          </w:p>
        </w:tc>
        <w:tc>
          <w:tcPr>
            <w:tcW w:w="4535" w:type="dxa"/>
            <w:vAlign w:val="center"/>
          </w:tcPr>
          <w:p w:rsidR="00980E42" w:rsidRDefault="00D5472D">
            <w:pPr>
              <w:pStyle w:val="2"/>
            </w:pPr>
            <w:r>
              <w:t>其他卫生健康支出</w:t>
            </w: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D5472D">
            <w:pPr>
              <w:pStyle w:val="4"/>
            </w:pPr>
            <w:r>
              <w:t>0.71</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18</w:t>
            </w:r>
          </w:p>
        </w:tc>
        <w:tc>
          <w:tcPr>
            <w:tcW w:w="992" w:type="dxa"/>
            <w:vAlign w:val="center"/>
          </w:tcPr>
          <w:p w:rsidR="00980E42" w:rsidRDefault="00D5472D">
            <w:pPr>
              <w:pStyle w:val="2"/>
            </w:pPr>
            <w:r>
              <w:t>211</w:t>
            </w:r>
          </w:p>
        </w:tc>
        <w:tc>
          <w:tcPr>
            <w:tcW w:w="4535" w:type="dxa"/>
            <w:vAlign w:val="center"/>
          </w:tcPr>
          <w:p w:rsidR="00980E42" w:rsidRDefault="00D5472D">
            <w:pPr>
              <w:pStyle w:val="2"/>
            </w:pPr>
            <w:r>
              <w:t>节能环保支出</w:t>
            </w: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lastRenderedPageBreak/>
              <w:t>19</w:t>
            </w:r>
          </w:p>
        </w:tc>
        <w:tc>
          <w:tcPr>
            <w:tcW w:w="992" w:type="dxa"/>
            <w:vAlign w:val="center"/>
          </w:tcPr>
          <w:p w:rsidR="00980E42" w:rsidRDefault="00D5472D">
            <w:pPr>
              <w:pStyle w:val="2"/>
            </w:pPr>
            <w:r>
              <w:t>21104</w:t>
            </w:r>
          </w:p>
        </w:tc>
        <w:tc>
          <w:tcPr>
            <w:tcW w:w="4535" w:type="dxa"/>
            <w:vAlign w:val="center"/>
          </w:tcPr>
          <w:p w:rsidR="00980E42" w:rsidRDefault="00D5472D">
            <w:pPr>
              <w:pStyle w:val="2"/>
            </w:pPr>
            <w:r>
              <w:t>自然生态保护</w:t>
            </w: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20</w:t>
            </w:r>
          </w:p>
        </w:tc>
        <w:tc>
          <w:tcPr>
            <w:tcW w:w="992" w:type="dxa"/>
            <w:vAlign w:val="center"/>
          </w:tcPr>
          <w:p w:rsidR="00980E42" w:rsidRDefault="00D5472D">
            <w:pPr>
              <w:pStyle w:val="2"/>
            </w:pPr>
            <w:r>
              <w:t>2110402</w:t>
            </w:r>
          </w:p>
        </w:tc>
        <w:tc>
          <w:tcPr>
            <w:tcW w:w="4535" w:type="dxa"/>
            <w:vAlign w:val="center"/>
          </w:tcPr>
          <w:p w:rsidR="00980E42" w:rsidRDefault="00D5472D">
            <w:pPr>
              <w:pStyle w:val="2"/>
            </w:pPr>
            <w:r>
              <w:t>农村环境保护</w:t>
            </w: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21</w:t>
            </w:r>
          </w:p>
        </w:tc>
        <w:tc>
          <w:tcPr>
            <w:tcW w:w="992" w:type="dxa"/>
            <w:vAlign w:val="center"/>
          </w:tcPr>
          <w:p w:rsidR="00980E42" w:rsidRDefault="00D5472D">
            <w:pPr>
              <w:pStyle w:val="2"/>
            </w:pPr>
            <w:r>
              <w:t>213</w:t>
            </w:r>
          </w:p>
        </w:tc>
        <w:tc>
          <w:tcPr>
            <w:tcW w:w="4535" w:type="dxa"/>
            <w:vAlign w:val="center"/>
          </w:tcPr>
          <w:p w:rsidR="00980E42" w:rsidRDefault="00D5472D">
            <w:pPr>
              <w:pStyle w:val="2"/>
            </w:pPr>
            <w:r>
              <w:t>农林水支出</w:t>
            </w:r>
          </w:p>
        </w:tc>
        <w:tc>
          <w:tcPr>
            <w:tcW w:w="1361" w:type="dxa"/>
            <w:vAlign w:val="center"/>
          </w:tcPr>
          <w:p w:rsidR="00980E42" w:rsidRDefault="00D5472D">
            <w:pPr>
              <w:pStyle w:val="4"/>
            </w:pPr>
            <w:r>
              <w:t>530.33</w:t>
            </w:r>
          </w:p>
        </w:tc>
        <w:tc>
          <w:tcPr>
            <w:tcW w:w="1361" w:type="dxa"/>
            <w:vAlign w:val="center"/>
          </w:tcPr>
          <w:p w:rsidR="00980E42" w:rsidRDefault="00980E42">
            <w:pPr>
              <w:pStyle w:val="4"/>
            </w:pPr>
          </w:p>
        </w:tc>
        <w:tc>
          <w:tcPr>
            <w:tcW w:w="1361" w:type="dxa"/>
            <w:vAlign w:val="center"/>
          </w:tcPr>
          <w:p w:rsidR="00980E42" w:rsidRDefault="00D5472D">
            <w:pPr>
              <w:pStyle w:val="4"/>
            </w:pPr>
            <w:r>
              <w:t>530.33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22</w:t>
            </w:r>
          </w:p>
        </w:tc>
        <w:tc>
          <w:tcPr>
            <w:tcW w:w="992" w:type="dxa"/>
            <w:vAlign w:val="center"/>
          </w:tcPr>
          <w:p w:rsidR="00980E42" w:rsidRDefault="00D5472D">
            <w:pPr>
              <w:pStyle w:val="2"/>
            </w:pPr>
            <w:r>
              <w:t>21301</w:t>
            </w:r>
          </w:p>
        </w:tc>
        <w:tc>
          <w:tcPr>
            <w:tcW w:w="4535" w:type="dxa"/>
            <w:vAlign w:val="center"/>
          </w:tcPr>
          <w:p w:rsidR="00980E42" w:rsidRDefault="00D5472D">
            <w:pPr>
              <w:pStyle w:val="2"/>
            </w:pPr>
            <w:r>
              <w:t>农业农村</w:t>
            </w:r>
          </w:p>
        </w:tc>
        <w:tc>
          <w:tcPr>
            <w:tcW w:w="1361" w:type="dxa"/>
            <w:vAlign w:val="center"/>
          </w:tcPr>
          <w:p w:rsidR="00980E42" w:rsidRDefault="00D5472D">
            <w:pPr>
              <w:pStyle w:val="4"/>
            </w:pPr>
            <w:r>
              <w:t>1.28</w:t>
            </w:r>
          </w:p>
        </w:tc>
        <w:tc>
          <w:tcPr>
            <w:tcW w:w="1361" w:type="dxa"/>
            <w:vAlign w:val="center"/>
          </w:tcPr>
          <w:p w:rsidR="00980E42" w:rsidRDefault="00980E42">
            <w:pPr>
              <w:pStyle w:val="4"/>
            </w:pPr>
          </w:p>
        </w:tc>
        <w:tc>
          <w:tcPr>
            <w:tcW w:w="1361" w:type="dxa"/>
            <w:vAlign w:val="center"/>
          </w:tcPr>
          <w:p w:rsidR="00980E42" w:rsidRDefault="00D5472D">
            <w:pPr>
              <w:pStyle w:val="4"/>
            </w:pPr>
            <w:r>
              <w:t>1.28</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23</w:t>
            </w:r>
          </w:p>
        </w:tc>
        <w:tc>
          <w:tcPr>
            <w:tcW w:w="992" w:type="dxa"/>
            <w:vAlign w:val="center"/>
          </w:tcPr>
          <w:p w:rsidR="00980E42" w:rsidRDefault="00D5472D">
            <w:pPr>
              <w:pStyle w:val="2"/>
            </w:pPr>
            <w:r>
              <w:t>2130152</w:t>
            </w:r>
          </w:p>
        </w:tc>
        <w:tc>
          <w:tcPr>
            <w:tcW w:w="4535" w:type="dxa"/>
            <w:vAlign w:val="center"/>
          </w:tcPr>
          <w:p w:rsidR="00980E42" w:rsidRDefault="00D5472D">
            <w:pPr>
              <w:pStyle w:val="2"/>
            </w:pPr>
            <w:r>
              <w:t>对高校毕业生到基层任职补助</w:t>
            </w:r>
          </w:p>
        </w:tc>
        <w:tc>
          <w:tcPr>
            <w:tcW w:w="1361" w:type="dxa"/>
            <w:vAlign w:val="center"/>
          </w:tcPr>
          <w:p w:rsidR="00980E42" w:rsidRDefault="00D5472D">
            <w:pPr>
              <w:pStyle w:val="4"/>
            </w:pPr>
            <w:r>
              <w:t>1.28</w:t>
            </w:r>
          </w:p>
        </w:tc>
        <w:tc>
          <w:tcPr>
            <w:tcW w:w="1361" w:type="dxa"/>
            <w:vAlign w:val="center"/>
          </w:tcPr>
          <w:p w:rsidR="00980E42" w:rsidRDefault="00980E42">
            <w:pPr>
              <w:pStyle w:val="4"/>
            </w:pPr>
          </w:p>
        </w:tc>
        <w:tc>
          <w:tcPr>
            <w:tcW w:w="1361" w:type="dxa"/>
            <w:vAlign w:val="center"/>
          </w:tcPr>
          <w:p w:rsidR="00980E42" w:rsidRDefault="00D5472D">
            <w:pPr>
              <w:pStyle w:val="4"/>
            </w:pPr>
            <w:r>
              <w:t>1.28</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24</w:t>
            </w:r>
          </w:p>
        </w:tc>
        <w:tc>
          <w:tcPr>
            <w:tcW w:w="992" w:type="dxa"/>
            <w:vAlign w:val="center"/>
          </w:tcPr>
          <w:p w:rsidR="00980E42" w:rsidRDefault="00D5472D">
            <w:pPr>
              <w:pStyle w:val="2"/>
            </w:pPr>
            <w:r>
              <w:t>21303</w:t>
            </w:r>
          </w:p>
        </w:tc>
        <w:tc>
          <w:tcPr>
            <w:tcW w:w="4535" w:type="dxa"/>
            <w:vAlign w:val="center"/>
          </w:tcPr>
          <w:p w:rsidR="00980E42" w:rsidRDefault="00D5472D">
            <w:pPr>
              <w:pStyle w:val="2"/>
            </w:pPr>
            <w:r>
              <w:t>水利</w:t>
            </w: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25</w:t>
            </w:r>
          </w:p>
        </w:tc>
        <w:tc>
          <w:tcPr>
            <w:tcW w:w="992" w:type="dxa"/>
            <w:vAlign w:val="center"/>
          </w:tcPr>
          <w:p w:rsidR="00980E42" w:rsidRDefault="00D5472D">
            <w:pPr>
              <w:pStyle w:val="2"/>
            </w:pPr>
            <w:r>
              <w:t>2130314</w:t>
            </w:r>
          </w:p>
        </w:tc>
        <w:tc>
          <w:tcPr>
            <w:tcW w:w="4535" w:type="dxa"/>
            <w:vAlign w:val="center"/>
          </w:tcPr>
          <w:p w:rsidR="00980E42" w:rsidRDefault="00D5472D">
            <w:pPr>
              <w:pStyle w:val="2"/>
            </w:pPr>
            <w:r>
              <w:t>防汛</w:t>
            </w: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D5472D">
            <w:pPr>
              <w:pStyle w:val="4"/>
            </w:pPr>
            <w:r>
              <w:t>1.00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26</w:t>
            </w:r>
          </w:p>
        </w:tc>
        <w:tc>
          <w:tcPr>
            <w:tcW w:w="992" w:type="dxa"/>
            <w:vAlign w:val="center"/>
          </w:tcPr>
          <w:p w:rsidR="00980E42" w:rsidRDefault="00D5472D">
            <w:pPr>
              <w:pStyle w:val="2"/>
            </w:pPr>
            <w:r>
              <w:t>21307</w:t>
            </w:r>
          </w:p>
        </w:tc>
        <w:tc>
          <w:tcPr>
            <w:tcW w:w="4535" w:type="dxa"/>
            <w:vAlign w:val="center"/>
          </w:tcPr>
          <w:p w:rsidR="00980E42" w:rsidRDefault="00D5472D">
            <w:pPr>
              <w:pStyle w:val="2"/>
            </w:pPr>
            <w:r>
              <w:t>农村综合改革</w:t>
            </w:r>
          </w:p>
        </w:tc>
        <w:tc>
          <w:tcPr>
            <w:tcW w:w="1361" w:type="dxa"/>
            <w:vAlign w:val="center"/>
          </w:tcPr>
          <w:p w:rsidR="00980E42" w:rsidRDefault="00D5472D">
            <w:pPr>
              <w:pStyle w:val="4"/>
            </w:pPr>
            <w:r>
              <w:t>528.05</w:t>
            </w:r>
          </w:p>
        </w:tc>
        <w:tc>
          <w:tcPr>
            <w:tcW w:w="1361" w:type="dxa"/>
            <w:vAlign w:val="center"/>
          </w:tcPr>
          <w:p w:rsidR="00980E42" w:rsidRDefault="00980E42">
            <w:pPr>
              <w:pStyle w:val="4"/>
            </w:pPr>
          </w:p>
        </w:tc>
        <w:tc>
          <w:tcPr>
            <w:tcW w:w="1361" w:type="dxa"/>
            <w:vAlign w:val="center"/>
          </w:tcPr>
          <w:p w:rsidR="00980E42" w:rsidRDefault="00D5472D">
            <w:pPr>
              <w:pStyle w:val="4"/>
            </w:pPr>
            <w:r>
              <w:t>528.05</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27</w:t>
            </w:r>
          </w:p>
        </w:tc>
        <w:tc>
          <w:tcPr>
            <w:tcW w:w="992" w:type="dxa"/>
            <w:vAlign w:val="center"/>
          </w:tcPr>
          <w:p w:rsidR="00980E42" w:rsidRDefault="00D5472D">
            <w:pPr>
              <w:pStyle w:val="2"/>
            </w:pPr>
            <w:r>
              <w:t>2130705</w:t>
            </w:r>
          </w:p>
        </w:tc>
        <w:tc>
          <w:tcPr>
            <w:tcW w:w="4535" w:type="dxa"/>
            <w:vAlign w:val="center"/>
          </w:tcPr>
          <w:p w:rsidR="00980E42" w:rsidRDefault="00D5472D">
            <w:pPr>
              <w:pStyle w:val="2"/>
            </w:pPr>
            <w:r>
              <w:t>对村民委员会和村党支部的补助</w:t>
            </w:r>
          </w:p>
        </w:tc>
        <w:tc>
          <w:tcPr>
            <w:tcW w:w="1361" w:type="dxa"/>
            <w:vAlign w:val="center"/>
          </w:tcPr>
          <w:p w:rsidR="00980E42" w:rsidRDefault="00D5472D">
            <w:pPr>
              <w:pStyle w:val="4"/>
            </w:pPr>
            <w:r>
              <w:t>128.05</w:t>
            </w:r>
          </w:p>
        </w:tc>
        <w:tc>
          <w:tcPr>
            <w:tcW w:w="1361" w:type="dxa"/>
            <w:vAlign w:val="center"/>
          </w:tcPr>
          <w:p w:rsidR="00980E42" w:rsidRDefault="00980E42">
            <w:pPr>
              <w:pStyle w:val="4"/>
            </w:pPr>
          </w:p>
        </w:tc>
        <w:tc>
          <w:tcPr>
            <w:tcW w:w="1361" w:type="dxa"/>
            <w:vAlign w:val="center"/>
          </w:tcPr>
          <w:p w:rsidR="00980E42" w:rsidRDefault="00D5472D">
            <w:pPr>
              <w:pStyle w:val="4"/>
            </w:pPr>
            <w:r>
              <w:t>128.05</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28</w:t>
            </w:r>
          </w:p>
        </w:tc>
        <w:tc>
          <w:tcPr>
            <w:tcW w:w="992" w:type="dxa"/>
            <w:vAlign w:val="center"/>
          </w:tcPr>
          <w:p w:rsidR="00980E42" w:rsidRDefault="00D5472D">
            <w:pPr>
              <w:pStyle w:val="2"/>
            </w:pPr>
            <w:r>
              <w:t>2130799</w:t>
            </w:r>
          </w:p>
        </w:tc>
        <w:tc>
          <w:tcPr>
            <w:tcW w:w="4535" w:type="dxa"/>
            <w:vAlign w:val="center"/>
          </w:tcPr>
          <w:p w:rsidR="00980E42" w:rsidRDefault="00D5472D">
            <w:pPr>
              <w:pStyle w:val="2"/>
            </w:pPr>
            <w:r>
              <w:t>其他农村综合改革支出</w:t>
            </w:r>
          </w:p>
        </w:tc>
        <w:tc>
          <w:tcPr>
            <w:tcW w:w="1361" w:type="dxa"/>
            <w:vAlign w:val="center"/>
          </w:tcPr>
          <w:p w:rsidR="00980E42" w:rsidRDefault="00D5472D">
            <w:pPr>
              <w:pStyle w:val="4"/>
            </w:pPr>
            <w:r>
              <w:t>400.00</w:t>
            </w:r>
          </w:p>
        </w:tc>
        <w:tc>
          <w:tcPr>
            <w:tcW w:w="1361" w:type="dxa"/>
            <w:vAlign w:val="center"/>
          </w:tcPr>
          <w:p w:rsidR="00980E42" w:rsidRDefault="00980E42">
            <w:pPr>
              <w:pStyle w:val="4"/>
            </w:pPr>
          </w:p>
        </w:tc>
        <w:tc>
          <w:tcPr>
            <w:tcW w:w="1361" w:type="dxa"/>
            <w:vAlign w:val="center"/>
          </w:tcPr>
          <w:p w:rsidR="00980E42" w:rsidRDefault="00D5472D">
            <w:pPr>
              <w:pStyle w:val="4"/>
            </w:pPr>
            <w:r>
              <w:t>400.00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29</w:t>
            </w:r>
          </w:p>
        </w:tc>
        <w:tc>
          <w:tcPr>
            <w:tcW w:w="992" w:type="dxa"/>
            <w:vAlign w:val="center"/>
          </w:tcPr>
          <w:p w:rsidR="00980E42" w:rsidRDefault="00D5472D">
            <w:pPr>
              <w:pStyle w:val="2"/>
            </w:pPr>
            <w:r>
              <w:t>221</w:t>
            </w:r>
          </w:p>
        </w:tc>
        <w:tc>
          <w:tcPr>
            <w:tcW w:w="4535" w:type="dxa"/>
            <w:vAlign w:val="center"/>
          </w:tcPr>
          <w:p w:rsidR="00980E42" w:rsidRDefault="00D5472D">
            <w:pPr>
              <w:pStyle w:val="2"/>
            </w:pPr>
            <w:r>
              <w:t>住房保障支出</w:t>
            </w:r>
          </w:p>
        </w:tc>
        <w:tc>
          <w:tcPr>
            <w:tcW w:w="1361" w:type="dxa"/>
            <w:vAlign w:val="center"/>
          </w:tcPr>
          <w:p w:rsidR="00980E42" w:rsidRDefault="00D5472D">
            <w:pPr>
              <w:pStyle w:val="4"/>
            </w:pPr>
            <w:r>
              <w:t>31.13</w:t>
            </w:r>
          </w:p>
        </w:tc>
        <w:tc>
          <w:tcPr>
            <w:tcW w:w="1361" w:type="dxa"/>
            <w:vAlign w:val="center"/>
          </w:tcPr>
          <w:p w:rsidR="00980E42" w:rsidRDefault="00D5472D">
            <w:pPr>
              <w:pStyle w:val="4"/>
            </w:pPr>
            <w:r>
              <w:t>15.93</w:t>
            </w:r>
          </w:p>
        </w:tc>
        <w:tc>
          <w:tcPr>
            <w:tcW w:w="1361" w:type="dxa"/>
            <w:vAlign w:val="center"/>
          </w:tcPr>
          <w:p w:rsidR="00980E42" w:rsidRDefault="00D5472D">
            <w:pPr>
              <w:pStyle w:val="4"/>
            </w:pPr>
            <w:r>
              <w:t>15.20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30</w:t>
            </w:r>
          </w:p>
        </w:tc>
        <w:tc>
          <w:tcPr>
            <w:tcW w:w="992" w:type="dxa"/>
            <w:vAlign w:val="center"/>
          </w:tcPr>
          <w:p w:rsidR="00980E42" w:rsidRDefault="00D5472D">
            <w:pPr>
              <w:pStyle w:val="2"/>
            </w:pPr>
            <w:r>
              <w:t>22101</w:t>
            </w:r>
          </w:p>
        </w:tc>
        <w:tc>
          <w:tcPr>
            <w:tcW w:w="4535" w:type="dxa"/>
            <w:vAlign w:val="center"/>
          </w:tcPr>
          <w:p w:rsidR="00980E42" w:rsidRDefault="00D5472D">
            <w:pPr>
              <w:pStyle w:val="2"/>
            </w:pPr>
            <w:r>
              <w:t>保障性安居工程支出</w:t>
            </w:r>
          </w:p>
        </w:tc>
        <w:tc>
          <w:tcPr>
            <w:tcW w:w="1361" w:type="dxa"/>
            <w:vAlign w:val="center"/>
          </w:tcPr>
          <w:p w:rsidR="00980E42" w:rsidRDefault="00D5472D">
            <w:pPr>
              <w:pStyle w:val="4"/>
            </w:pPr>
            <w:r>
              <w:t>15.20</w:t>
            </w:r>
          </w:p>
        </w:tc>
        <w:tc>
          <w:tcPr>
            <w:tcW w:w="1361" w:type="dxa"/>
            <w:vAlign w:val="center"/>
          </w:tcPr>
          <w:p w:rsidR="00980E42" w:rsidRDefault="00980E42">
            <w:pPr>
              <w:pStyle w:val="4"/>
            </w:pPr>
          </w:p>
        </w:tc>
        <w:tc>
          <w:tcPr>
            <w:tcW w:w="1361" w:type="dxa"/>
            <w:vAlign w:val="center"/>
          </w:tcPr>
          <w:p w:rsidR="00980E42" w:rsidRDefault="00D5472D">
            <w:pPr>
              <w:pStyle w:val="4"/>
            </w:pPr>
            <w:r>
              <w:t>15.20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31</w:t>
            </w:r>
          </w:p>
        </w:tc>
        <w:tc>
          <w:tcPr>
            <w:tcW w:w="992" w:type="dxa"/>
            <w:vAlign w:val="center"/>
          </w:tcPr>
          <w:p w:rsidR="00980E42" w:rsidRDefault="00D5472D">
            <w:pPr>
              <w:pStyle w:val="2"/>
            </w:pPr>
            <w:r>
              <w:t>2210105</w:t>
            </w:r>
          </w:p>
        </w:tc>
        <w:tc>
          <w:tcPr>
            <w:tcW w:w="4535" w:type="dxa"/>
            <w:vAlign w:val="center"/>
          </w:tcPr>
          <w:p w:rsidR="00980E42" w:rsidRDefault="00D5472D">
            <w:pPr>
              <w:pStyle w:val="2"/>
            </w:pPr>
            <w:r>
              <w:t>农村危房改造</w:t>
            </w:r>
          </w:p>
        </w:tc>
        <w:tc>
          <w:tcPr>
            <w:tcW w:w="1361" w:type="dxa"/>
            <w:vAlign w:val="center"/>
          </w:tcPr>
          <w:p w:rsidR="00980E42" w:rsidRDefault="00D5472D">
            <w:pPr>
              <w:pStyle w:val="4"/>
            </w:pPr>
            <w:r>
              <w:t>15.20</w:t>
            </w:r>
          </w:p>
        </w:tc>
        <w:tc>
          <w:tcPr>
            <w:tcW w:w="1361" w:type="dxa"/>
            <w:vAlign w:val="center"/>
          </w:tcPr>
          <w:p w:rsidR="00980E42" w:rsidRDefault="00980E42">
            <w:pPr>
              <w:pStyle w:val="4"/>
            </w:pPr>
          </w:p>
        </w:tc>
        <w:tc>
          <w:tcPr>
            <w:tcW w:w="1361" w:type="dxa"/>
            <w:vAlign w:val="center"/>
          </w:tcPr>
          <w:p w:rsidR="00980E42" w:rsidRDefault="00D5472D">
            <w:pPr>
              <w:pStyle w:val="4"/>
            </w:pPr>
            <w:r>
              <w:t>15.20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32</w:t>
            </w:r>
          </w:p>
        </w:tc>
        <w:tc>
          <w:tcPr>
            <w:tcW w:w="992" w:type="dxa"/>
            <w:vAlign w:val="center"/>
          </w:tcPr>
          <w:p w:rsidR="00980E42" w:rsidRDefault="00D5472D">
            <w:pPr>
              <w:pStyle w:val="2"/>
            </w:pPr>
            <w:r>
              <w:t>22102</w:t>
            </w:r>
          </w:p>
        </w:tc>
        <w:tc>
          <w:tcPr>
            <w:tcW w:w="4535" w:type="dxa"/>
            <w:vAlign w:val="center"/>
          </w:tcPr>
          <w:p w:rsidR="00980E42" w:rsidRDefault="00D5472D">
            <w:pPr>
              <w:pStyle w:val="2"/>
            </w:pPr>
            <w:r>
              <w:t>住房改革支出</w:t>
            </w:r>
          </w:p>
        </w:tc>
        <w:tc>
          <w:tcPr>
            <w:tcW w:w="1361" w:type="dxa"/>
            <w:vAlign w:val="center"/>
          </w:tcPr>
          <w:p w:rsidR="00980E42" w:rsidRDefault="00D5472D">
            <w:pPr>
              <w:pStyle w:val="4"/>
            </w:pPr>
            <w:r>
              <w:t>15.93</w:t>
            </w:r>
          </w:p>
        </w:tc>
        <w:tc>
          <w:tcPr>
            <w:tcW w:w="1361" w:type="dxa"/>
            <w:vAlign w:val="center"/>
          </w:tcPr>
          <w:p w:rsidR="00980E42" w:rsidRDefault="00D5472D">
            <w:pPr>
              <w:pStyle w:val="4"/>
            </w:pPr>
            <w:r>
              <w:t>15.93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33</w:t>
            </w:r>
          </w:p>
        </w:tc>
        <w:tc>
          <w:tcPr>
            <w:tcW w:w="992" w:type="dxa"/>
            <w:vAlign w:val="center"/>
          </w:tcPr>
          <w:p w:rsidR="00980E42" w:rsidRDefault="00D5472D">
            <w:pPr>
              <w:pStyle w:val="2"/>
            </w:pPr>
            <w:r>
              <w:t>2210201</w:t>
            </w:r>
          </w:p>
        </w:tc>
        <w:tc>
          <w:tcPr>
            <w:tcW w:w="4535" w:type="dxa"/>
            <w:vAlign w:val="center"/>
          </w:tcPr>
          <w:p w:rsidR="00980E42" w:rsidRDefault="00D5472D">
            <w:pPr>
              <w:pStyle w:val="2"/>
            </w:pPr>
            <w:r>
              <w:t>住房公积金</w:t>
            </w:r>
          </w:p>
        </w:tc>
        <w:tc>
          <w:tcPr>
            <w:tcW w:w="1361" w:type="dxa"/>
            <w:vAlign w:val="center"/>
          </w:tcPr>
          <w:p w:rsidR="00980E42" w:rsidRDefault="00D5472D">
            <w:pPr>
              <w:pStyle w:val="4"/>
            </w:pPr>
            <w:r>
              <w:t>15.93</w:t>
            </w:r>
          </w:p>
        </w:tc>
        <w:tc>
          <w:tcPr>
            <w:tcW w:w="1361" w:type="dxa"/>
            <w:vAlign w:val="center"/>
          </w:tcPr>
          <w:p w:rsidR="00980E42" w:rsidRDefault="00D5472D">
            <w:pPr>
              <w:pStyle w:val="4"/>
            </w:pPr>
            <w:r>
              <w:t>15.93</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34</w:t>
            </w:r>
          </w:p>
        </w:tc>
        <w:tc>
          <w:tcPr>
            <w:tcW w:w="992" w:type="dxa"/>
            <w:vAlign w:val="center"/>
          </w:tcPr>
          <w:p w:rsidR="00980E42" w:rsidRDefault="00D5472D">
            <w:pPr>
              <w:pStyle w:val="2"/>
            </w:pPr>
            <w:r>
              <w:t>224</w:t>
            </w:r>
          </w:p>
        </w:tc>
        <w:tc>
          <w:tcPr>
            <w:tcW w:w="4535" w:type="dxa"/>
            <w:vAlign w:val="center"/>
          </w:tcPr>
          <w:p w:rsidR="00980E42" w:rsidRDefault="00D5472D">
            <w:pPr>
              <w:pStyle w:val="2"/>
            </w:pPr>
            <w:r>
              <w:t>灾害防治及应急管理支出</w:t>
            </w: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35</w:t>
            </w:r>
          </w:p>
        </w:tc>
        <w:tc>
          <w:tcPr>
            <w:tcW w:w="992" w:type="dxa"/>
            <w:vAlign w:val="center"/>
          </w:tcPr>
          <w:p w:rsidR="00980E42" w:rsidRDefault="00D5472D">
            <w:pPr>
              <w:pStyle w:val="2"/>
            </w:pPr>
            <w:r>
              <w:t>22401</w:t>
            </w:r>
          </w:p>
        </w:tc>
        <w:tc>
          <w:tcPr>
            <w:tcW w:w="4535" w:type="dxa"/>
            <w:vAlign w:val="center"/>
          </w:tcPr>
          <w:p w:rsidR="00980E42" w:rsidRDefault="00D5472D">
            <w:pPr>
              <w:pStyle w:val="2"/>
            </w:pPr>
            <w:r>
              <w:t>应急管理事务</w:t>
            </w: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36</w:t>
            </w:r>
          </w:p>
        </w:tc>
        <w:tc>
          <w:tcPr>
            <w:tcW w:w="992" w:type="dxa"/>
            <w:vAlign w:val="center"/>
          </w:tcPr>
          <w:p w:rsidR="00980E42" w:rsidRDefault="00D5472D">
            <w:pPr>
              <w:pStyle w:val="2"/>
            </w:pPr>
            <w:r>
              <w:t>2240104</w:t>
            </w:r>
          </w:p>
        </w:tc>
        <w:tc>
          <w:tcPr>
            <w:tcW w:w="4535" w:type="dxa"/>
            <w:vAlign w:val="center"/>
          </w:tcPr>
          <w:p w:rsidR="00980E42" w:rsidRDefault="00D5472D">
            <w:pPr>
              <w:pStyle w:val="2"/>
            </w:pPr>
            <w:r>
              <w:t>灾害风险防治</w:t>
            </w: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D5472D">
            <w:pPr>
              <w:pStyle w:val="4"/>
            </w:pPr>
            <w:r>
              <w:t>2.00</w:t>
            </w:r>
          </w:p>
        </w:tc>
        <w:tc>
          <w:tcPr>
            <w:tcW w:w="1361" w:type="dxa"/>
            <w:vAlign w:val="center"/>
          </w:tcPr>
          <w:p w:rsidR="00980E42" w:rsidRDefault="00980E42">
            <w:pPr>
              <w:pStyle w:val="4"/>
            </w:pPr>
          </w:p>
        </w:tc>
        <w:tc>
          <w:tcPr>
            <w:tcW w:w="1361" w:type="dxa"/>
            <w:vAlign w:val="center"/>
          </w:tcPr>
          <w:p w:rsidR="00980E42" w:rsidRDefault="00980E42">
            <w:pPr>
              <w:pStyle w:val="4"/>
            </w:pPr>
          </w:p>
        </w:tc>
        <w:tc>
          <w:tcPr>
            <w:tcW w:w="1361" w:type="dxa"/>
            <w:vAlign w:val="center"/>
          </w:tcPr>
          <w:p w:rsidR="00980E42" w:rsidRDefault="00980E42">
            <w:pPr>
              <w:pStyle w:val="4"/>
            </w:pP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jc w:val="center"/>
        <w:outlineLvl w:val="1"/>
      </w:pPr>
      <w:bookmarkStart w:id="3" w:name="_Toc_2_2_0000000004"/>
      <w:r>
        <w:rPr>
          <w:rFonts w:ascii="方正小标宋_GBK" w:eastAsia="方正小标宋_GBK" w:hAnsi="方正小标宋_GBK" w:cs="方正小标宋_GBK"/>
          <w:color w:val="000000"/>
          <w:sz w:val="36"/>
        </w:rPr>
        <w:lastRenderedPageBreak/>
        <w:t>部门预算财政拨款收支总表</w:t>
      </w:r>
      <w:bookmarkEnd w:id="3"/>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DC2E8F" w:rsidTr="00DC2E8F">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3402"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896" w:type="dxa"/>
            <w:gridSpan w:val="4"/>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4876" w:type="dxa"/>
            <w:gridSpan w:val="2"/>
            <w:vAlign w:val="center"/>
          </w:tcPr>
          <w:p w:rsidR="00980E42" w:rsidRDefault="00D5472D">
            <w:pPr>
              <w:pStyle w:val="1"/>
            </w:pPr>
            <w:r>
              <w:t>收入</w:t>
            </w:r>
          </w:p>
        </w:tc>
        <w:tc>
          <w:tcPr>
            <w:tcW w:w="9298" w:type="dxa"/>
            <w:gridSpan w:val="5"/>
            <w:vAlign w:val="center"/>
          </w:tcPr>
          <w:p w:rsidR="00980E42" w:rsidRDefault="00D5472D">
            <w:pPr>
              <w:pStyle w:val="1"/>
            </w:pPr>
            <w:r>
              <w:t>支出</w:t>
            </w:r>
          </w:p>
        </w:tc>
      </w:tr>
      <w:tr w:rsidR="00980E42">
        <w:trPr>
          <w:trHeight w:val="369"/>
          <w:tblHeader/>
          <w:jc w:val="center"/>
        </w:trPr>
        <w:tc>
          <w:tcPr>
            <w:tcW w:w="850" w:type="dxa"/>
            <w:vMerge/>
          </w:tcPr>
          <w:p w:rsidR="00980E42" w:rsidRDefault="00980E42"/>
        </w:tc>
        <w:tc>
          <w:tcPr>
            <w:tcW w:w="3402" w:type="dxa"/>
            <w:vAlign w:val="center"/>
          </w:tcPr>
          <w:p w:rsidR="00980E42" w:rsidRDefault="00D5472D">
            <w:pPr>
              <w:pStyle w:val="1"/>
            </w:pPr>
            <w:r>
              <w:t>项  目</w:t>
            </w:r>
          </w:p>
        </w:tc>
        <w:tc>
          <w:tcPr>
            <w:tcW w:w="1474" w:type="dxa"/>
            <w:vAlign w:val="center"/>
          </w:tcPr>
          <w:p w:rsidR="00980E42" w:rsidRDefault="00D5472D">
            <w:pPr>
              <w:pStyle w:val="1"/>
            </w:pPr>
            <w:r>
              <w:t>金额</w:t>
            </w:r>
          </w:p>
        </w:tc>
        <w:tc>
          <w:tcPr>
            <w:tcW w:w="3402" w:type="dxa"/>
            <w:vAlign w:val="center"/>
          </w:tcPr>
          <w:p w:rsidR="00980E42" w:rsidRDefault="00D5472D">
            <w:pPr>
              <w:pStyle w:val="1"/>
            </w:pPr>
            <w:r>
              <w:t>项  目</w:t>
            </w:r>
          </w:p>
        </w:tc>
        <w:tc>
          <w:tcPr>
            <w:tcW w:w="1474" w:type="dxa"/>
            <w:vAlign w:val="center"/>
          </w:tcPr>
          <w:p w:rsidR="00980E42" w:rsidRDefault="00D5472D">
            <w:pPr>
              <w:pStyle w:val="1"/>
            </w:pPr>
            <w:r>
              <w:t>合计</w:t>
            </w:r>
          </w:p>
        </w:tc>
        <w:tc>
          <w:tcPr>
            <w:tcW w:w="1474" w:type="dxa"/>
            <w:vAlign w:val="center"/>
          </w:tcPr>
          <w:p w:rsidR="00980E42" w:rsidRDefault="00D5472D">
            <w:pPr>
              <w:pStyle w:val="1"/>
            </w:pPr>
            <w:r>
              <w:t>一般公共预算财政拨款</w:t>
            </w:r>
          </w:p>
        </w:tc>
        <w:tc>
          <w:tcPr>
            <w:tcW w:w="1474" w:type="dxa"/>
            <w:vAlign w:val="center"/>
          </w:tcPr>
          <w:p w:rsidR="00980E42" w:rsidRDefault="00D5472D">
            <w:pPr>
              <w:pStyle w:val="1"/>
            </w:pPr>
            <w:r>
              <w:t>政府性基金预算财政    拨款</w:t>
            </w:r>
          </w:p>
        </w:tc>
        <w:tc>
          <w:tcPr>
            <w:tcW w:w="1474" w:type="dxa"/>
            <w:vAlign w:val="center"/>
          </w:tcPr>
          <w:p w:rsidR="00980E42" w:rsidRDefault="00D5472D">
            <w:pPr>
              <w:pStyle w:val="1"/>
            </w:pPr>
            <w:r>
              <w:t>国有资本经营预算财政拨款</w:t>
            </w:r>
          </w:p>
        </w:tc>
      </w:tr>
      <w:tr w:rsidR="00980E42">
        <w:trPr>
          <w:trHeight w:val="369"/>
          <w:tblHeader/>
          <w:jc w:val="center"/>
        </w:trPr>
        <w:tc>
          <w:tcPr>
            <w:tcW w:w="850" w:type="dxa"/>
            <w:vAlign w:val="center"/>
          </w:tcPr>
          <w:p w:rsidR="00980E42" w:rsidRDefault="00D5472D">
            <w:pPr>
              <w:pStyle w:val="1"/>
            </w:pPr>
            <w:r>
              <w:t>栏次</w:t>
            </w:r>
          </w:p>
        </w:tc>
        <w:tc>
          <w:tcPr>
            <w:tcW w:w="3402" w:type="dxa"/>
            <w:vAlign w:val="center"/>
          </w:tcPr>
          <w:p w:rsidR="00980E42" w:rsidRDefault="00D5472D">
            <w:pPr>
              <w:pStyle w:val="1"/>
            </w:pPr>
            <w:r>
              <w:t>1</w:t>
            </w:r>
          </w:p>
        </w:tc>
        <w:tc>
          <w:tcPr>
            <w:tcW w:w="1474" w:type="dxa"/>
            <w:vAlign w:val="center"/>
          </w:tcPr>
          <w:p w:rsidR="00980E42" w:rsidRDefault="00D5472D">
            <w:pPr>
              <w:pStyle w:val="1"/>
            </w:pPr>
            <w:r>
              <w:t>2</w:t>
            </w:r>
          </w:p>
        </w:tc>
        <w:tc>
          <w:tcPr>
            <w:tcW w:w="3402" w:type="dxa"/>
            <w:vAlign w:val="center"/>
          </w:tcPr>
          <w:p w:rsidR="00980E42" w:rsidRDefault="00D5472D">
            <w:pPr>
              <w:pStyle w:val="1"/>
            </w:pPr>
            <w:r>
              <w:t>3</w:t>
            </w:r>
          </w:p>
        </w:tc>
        <w:tc>
          <w:tcPr>
            <w:tcW w:w="1474" w:type="dxa"/>
            <w:vAlign w:val="center"/>
          </w:tcPr>
          <w:p w:rsidR="00980E42" w:rsidRDefault="00D5472D">
            <w:pPr>
              <w:pStyle w:val="1"/>
            </w:pPr>
            <w:r>
              <w:t>4</w:t>
            </w:r>
          </w:p>
        </w:tc>
        <w:tc>
          <w:tcPr>
            <w:tcW w:w="1474" w:type="dxa"/>
            <w:vAlign w:val="center"/>
          </w:tcPr>
          <w:p w:rsidR="00980E42" w:rsidRDefault="00D5472D">
            <w:pPr>
              <w:pStyle w:val="1"/>
            </w:pPr>
            <w:r>
              <w:t>5</w:t>
            </w:r>
          </w:p>
        </w:tc>
        <w:tc>
          <w:tcPr>
            <w:tcW w:w="1474" w:type="dxa"/>
            <w:vAlign w:val="center"/>
          </w:tcPr>
          <w:p w:rsidR="00980E42" w:rsidRDefault="00D5472D">
            <w:pPr>
              <w:pStyle w:val="1"/>
            </w:pPr>
            <w:r>
              <w:t>6</w:t>
            </w:r>
          </w:p>
        </w:tc>
        <w:tc>
          <w:tcPr>
            <w:tcW w:w="1474" w:type="dxa"/>
            <w:vAlign w:val="center"/>
          </w:tcPr>
          <w:p w:rsidR="00980E42" w:rsidRDefault="00D5472D">
            <w:pPr>
              <w:pStyle w:val="1"/>
            </w:pPr>
            <w:r>
              <w:t>7</w:t>
            </w:r>
          </w:p>
        </w:tc>
      </w:tr>
      <w:tr w:rsidR="00980E42">
        <w:trPr>
          <w:trHeight w:val="369"/>
          <w:jc w:val="center"/>
        </w:trPr>
        <w:tc>
          <w:tcPr>
            <w:tcW w:w="850" w:type="dxa"/>
            <w:vAlign w:val="center"/>
          </w:tcPr>
          <w:p w:rsidR="00980E42" w:rsidRDefault="00D5472D">
            <w:pPr>
              <w:pStyle w:val="3"/>
            </w:pPr>
            <w:r>
              <w:t>1</w:t>
            </w:r>
          </w:p>
        </w:tc>
        <w:tc>
          <w:tcPr>
            <w:tcW w:w="3402" w:type="dxa"/>
            <w:vAlign w:val="center"/>
          </w:tcPr>
          <w:p w:rsidR="00980E42" w:rsidRDefault="00D5472D">
            <w:pPr>
              <w:pStyle w:val="2"/>
            </w:pPr>
            <w:r>
              <w:t>一、一般公共预算拨款</w:t>
            </w:r>
          </w:p>
        </w:tc>
        <w:tc>
          <w:tcPr>
            <w:tcW w:w="1474" w:type="dxa"/>
            <w:vAlign w:val="center"/>
          </w:tcPr>
          <w:p w:rsidR="00980E42" w:rsidRDefault="00D5472D">
            <w:pPr>
              <w:pStyle w:val="4"/>
            </w:pPr>
            <w:r>
              <w:t>644.33</w:t>
            </w:r>
          </w:p>
        </w:tc>
        <w:tc>
          <w:tcPr>
            <w:tcW w:w="3402" w:type="dxa"/>
            <w:vAlign w:val="center"/>
          </w:tcPr>
          <w:p w:rsidR="00980E42" w:rsidRDefault="00D5472D">
            <w:pPr>
              <w:pStyle w:val="2"/>
            </w:pPr>
            <w:r>
              <w:t>一、一般公共服务支出</w:t>
            </w:r>
          </w:p>
        </w:tc>
        <w:tc>
          <w:tcPr>
            <w:tcW w:w="1474" w:type="dxa"/>
            <w:vAlign w:val="center"/>
          </w:tcPr>
          <w:p w:rsidR="00980E42" w:rsidRDefault="00D5472D">
            <w:pPr>
              <w:pStyle w:val="4"/>
            </w:pPr>
            <w:r>
              <w:t>430.53</w:t>
            </w:r>
          </w:p>
        </w:tc>
        <w:tc>
          <w:tcPr>
            <w:tcW w:w="1474" w:type="dxa"/>
            <w:vAlign w:val="center"/>
          </w:tcPr>
          <w:p w:rsidR="00980E42" w:rsidRDefault="00D5472D">
            <w:pPr>
              <w:pStyle w:val="4"/>
            </w:pPr>
            <w:r>
              <w:t>430.53</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w:t>
            </w:r>
          </w:p>
        </w:tc>
        <w:tc>
          <w:tcPr>
            <w:tcW w:w="3402" w:type="dxa"/>
            <w:vAlign w:val="center"/>
          </w:tcPr>
          <w:p w:rsidR="00980E42" w:rsidRDefault="00D5472D">
            <w:pPr>
              <w:pStyle w:val="2"/>
            </w:pPr>
            <w:r>
              <w:t>二、政府性基金预算拨款</w:t>
            </w:r>
          </w:p>
        </w:tc>
        <w:tc>
          <w:tcPr>
            <w:tcW w:w="1474" w:type="dxa"/>
            <w:vAlign w:val="center"/>
          </w:tcPr>
          <w:p w:rsidR="00980E42" w:rsidRDefault="00980E42">
            <w:pPr>
              <w:pStyle w:val="4"/>
            </w:pPr>
          </w:p>
        </w:tc>
        <w:tc>
          <w:tcPr>
            <w:tcW w:w="3402" w:type="dxa"/>
            <w:vAlign w:val="center"/>
          </w:tcPr>
          <w:p w:rsidR="00980E42" w:rsidRDefault="00D5472D">
            <w:pPr>
              <w:pStyle w:val="2"/>
            </w:pPr>
            <w:r>
              <w:t>二、外交支出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w:t>
            </w:r>
          </w:p>
        </w:tc>
        <w:tc>
          <w:tcPr>
            <w:tcW w:w="3402" w:type="dxa"/>
            <w:vAlign w:val="center"/>
          </w:tcPr>
          <w:p w:rsidR="00980E42" w:rsidRDefault="00D5472D">
            <w:pPr>
              <w:pStyle w:val="2"/>
            </w:pPr>
            <w:r>
              <w:t>三、国有资本经营预算拨款</w:t>
            </w:r>
          </w:p>
        </w:tc>
        <w:tc>
          <w:tcPr>
            <w:tcW w:w="1474" w:type="dxa"/>
            <w:vAlign w:val="center"/>
          </w:tcPr>
          <w:p w:rsidR="00980E42" w:rsidRDefault="00980E42">
            <w:pPr>
              <w:pStyle w:val="4"/>
            </w:pPr>
          </w:p>
        </w:tc>
        <w:tc>
          <w:tcPr>
            <w:tcW w:w="3402" w:type="dxa"/>
            <w:vAlign w:val="center"/>
          </w:tcPr>
          <w:p w:rsidR="00980E42" w:rsidRDefault="00D5472D">
            <w:pPr>
              <w:pStyle w:val="2"/>
            </w:pPr>
            <w:r>
              <w:t>三、国防支出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4</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四、公共安全支出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5</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五、教育支出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6</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六、科学技术支出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7</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七、文化旅游体育与传媒支出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8</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八、社会保障和就业支出</w:t>
            </w:r>
          </w:p>
        </w:tc>
        <w:tc>
          <w:tcPr>
            <w:tcW w:w="1474" w:type="dxa"/>
            <w:vAlign w:val="center"/>
          </w:tcPr>
          <w:p w:rsidR="00980E42" w:rsidRDefault="00D5472D">
            <w:pPr>
              <w:pStyle w:val="4"/>
            </w:pPr>
            <w:r>
              <w:t>48.50</w:t>
            </w:r>
          </w:p>
        </w:tc>
        <w:tc>
          <w:tcPr>
            <w:tcW w:w="1474" w:type="dxa"/>
            <w:vAlign w:val="center"/>
          </w:tcPr>
          <w:p w:rsidR="00980E42" w:rsidRDefault="00D5472D">
            <w:pPr>
              <w:pStyle w:val="4"/>
            </w:pPr>
            <w:r>
              <w:t>48.50</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9</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九、社会保险基金支出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10</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十、卫生健康支出</w:t>
            </w:r>
          </w:p>
        </w:tc>
        <w:tc>
          <w:tcPr>
            <w:tcW w:w="1474" w:type="dxa"/>
            <w:vAlign w:val="center"/>
          </w:tcPr>
          <w:p w:rsidR="00980E42" w:rsidRDefault="00D5472D">
            <w:pPr>
              <w:pStyle w:val="4"/>
            </w:pPr>
            <w:r>
              <w:t>2.12</w:t>
            </w:r>
          </w:p>
        </w:tc>
        <w:tc>
          <w:tcPr>
            <w:tcW w:w="1474" w:type="dxa"/>
            <w:vAlign w:val="center"/>
          </w:tcPr>
          <w:p w:rsidR="00980E42" w:rsidRDefault="00D5472D">
            <w:pPr>
              <w:pStyle w:val="4"/>
            </w:pPr>
            <w:r>
              <w:t>2.12</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11</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十一、节能环保支出</w:t>
            </w:r>
          </w:p>
        </w:tc>
        <w:tc>
          <w:tcPr>
            <w:tcW w:w="1474" w:type="dxa"/>
            <w:vAlign w:val="center"/>
          </w:tcPr>
          <w:p w:rsidR="00980E42" w:rsidRDefault="00D5472D">
            <w:pPr>
              <w:pStyle w:val="4"/>
            </w:pPr>
            <w:r>
              <w:t>1.00</w:t>
            </w:r>
          </w:p>
        </w:tc>
        <w:tc>
          <w:tcPr>
            <w:tcW w:w="1474" w:type="dxa"/>
            <w:vAlign w:val="center"/>
          </w:tcPr>
          <w:p w:rsidR="00980E42" w:rsidRDefault="00D5472D">
            <w:pPr>
              <w:pStyle w:val="4"/>
            </w:pPr>
            <w:r>
              <w:t>1.00</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12</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十二、城乡社区支出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13</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十三、农林水支出</w:t>
            </w:r>
          </w:p>
        </w:tc>
        <w:tc>
          <w:tcPr>
            <w:tcW w:w="1474" w:type="dxa"/>
            <w:vAlign w:val="center"/>
          </w:tcPr>
          <w:p w:rsidR="00980E42" w:rsidRDefault="00D5472D">
            <w:pPr>
              <w:pStyle w:val="4"/>
            </w:pPr>
            <w:r>
              <w:t>530.33</w:t>
            </w:r>
          </w:p>
        </w:tc>
        <w:tc>
          <w:tcPr>
            <w:tcW w:w="1474" w:type="dxa"/>
            <w:vAlign w:val="center"/>
          </w:tcPr>
          <w:p w:rsidR="00980E42" w:rsidRDefault="00D5472D">
            <w:pPr>
              <w:pStyle w:val="4"/>
            </w:pPr>
            <w:r>
              <w:t>530.33</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14</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十四、交通运输支出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15</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十五、资源勘探工业信息等支出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16</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十六、商业服务业等支出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17</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十七、金融支出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18</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十八、援助其他地区支出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lastRenderedPageBreak/>
              <w:t>19</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十九、自然资源海洋气象等支出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20</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二十、住房保障支出</w:t>
            </w:r>
          </w:p>
        </w:tc>
        <w:tc>
          <w:tcPr>
            <w:tcW w:w="1474" w:type="dxa"/>
            <w:vAlign w:val="center"/>
          </w:tcPr>
          <w:p w:rsidR="00980E42" w:rsidRDefault="00D5472D">
            <w:pPr>
              <w:pStyle w:val="4"/>
            </w:pPr>
            <w:r>
              <w:t>31.13</w:t>
            </w:r>
          </w:p>
        </w:tc>
        <w:tc>
          <w:tcPr>
            <w:tcW w:w="1474" w:type="dxa"/>
            <w:vAlign w:val="center"/>
          </w:tcPr>
          <w:p w:rsidR="00980E42" w:rsidRDefault="00D5472D">
            <w:pPr>
              <w:pStyle w:val="4"/>
            </w:pPr>
            <w:r>
              <w:t>31.13</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21</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二十一、粮油物资储备支出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22</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二十二、国有资本经营预算支出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23</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二十三、灾害防治及应急管理支出</w:t>
            </w:r>
          </w:p>
        </w:tc>
        <w:tc>
          <w:tcPr>
            <w:tcW w:w="1474" w:type="dxa"/>
            <w:vAlign w:val="center"/>
          </w:tcPr>
          <w:p w:rsidR="00980E42" w:rsidRDefault="00D5472D">
            <w:pPr>
              <w:pStyle w:val="4"/>
            </w:pPr>
            <w:r>
              <w:t>2.00</w:t>
            </w:r>
          </w:p>
        </w:tc>
        <w:tc>
          <w:tcPr>
            <w:tcW w:w="1474" w:type="dxa"/>
            <w:vAlign w:val="center"/>
          </w:tcPr>
          <w:p w:rsidR="00980E42" w:rsidRDefault="00D5472D">
            <w:pPr>
              <w:pStyle w:val="4"/>
            </w:pPr>
            <w:r>
              <w:t>2.00</w:t>
            </w: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24</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二十四、预备费</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25</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二十五、其他支出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26</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二十六、转移性支出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27</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二十七、债务还本支出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28</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二十八、债务付息支出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29</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二十九、债务发行费用支出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30</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三十、抗疫特别国债安排的支出</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31</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3402" w:type="dxa"/>
            <w:vAlign w:val="center"/>
          </w:tcPr>
          <w:p w:rsidR="00980E42" w:rsidRDefault="00D5472D">
            <w:pPr>
              <w:pStyle w:val="2"/>
            </w:pPr>
            <w:r>
              <w:t>三十一、人行科目</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32</w:t>
            </w:r>
          </w:p>
        </w:tc>
        <w:tc>
          <w:tcPr>
            <w:tcW w:w="3402" w:type="dxa"/>
            <w:vAlign w:val="center"/>
          </w:tcPr>
          <w:p w:rsidR="00980E42" w:rsidRDefault="00D5472D">
            <w:pPr>
              <w:pStyle w:val="6"/>
            </w:pPr>
            <w:r>
              <w:t>本年收入合计</w:t>
            </w:r>
          </w:p>
        </w:tc>
        <w:tc>
          <w:tcPr>
            <w:tcW w:w="1474" w:type="dxa"/>
            <w:vAlign w:val="center"/>
          </w:tcPr>
          <w:p w:rsidR="00980E42" w:rsidRDefault="00D5472D">
            <w:pPr>
              <w:pStyle w:val="7"/>
            </w:pPr>
            <w:r>
              <w:t>644.33</w:t>
            </w:r>
          </w:p>
        </w:tc>
        <w:tc>
          <w:tcPr>
            <w:tcW w:w="3402" w:type="dxa"/>
            <w:vAlign w:val="center"/>
          </w:tcPr>
          <w:p w:rsidR="00980E42" w:rsidRDefault="00D5472D">
            <w:pPr>
              <w:pStyle w:val="6"/>
            </w:pPr>
            <w:r>
              <w:t>本年支出合计</w:t>
            </w:r>
          </w:p>
        </w:tc>
        <w:tc>
          <w:tcPr>
            <w:tcW w:w="1474" w:type="dxa"/>
            <w:vAlign w:val="center"/>
          </w:tcPr>
          <w:p w:rsidR="00980E42" w:rsidRDefault="00D5472D">
            <w:pPr>
              <w:pStyle w:val="7"/>
            </w:pPr>
            <w:r>
              <w:t>1045.61</w:t>
            </w:r>
          </w:p>
        </w:tc>
        <w:tc>
          <w:tcPr>
            <w:tcW w:w="1474" w:type="dxa"/>
            <w:vAlign w:val="center"/>
          </w:tcPr>
          <w:p w:rsidR="00980E42" w:rsidRDefault="00D5472D">
            <w:pPr>
              <w:pStyle w:val="7"/>
            </w:pPr>
            <w:r>
              <w:t>1045.61</w:t>
            </w:r>
          </w:p>
        </w:tc>
        <w:tc>
          <w:tcPr>
            <w:tcW w:w="1474" w:type="dxa"/>
            <w:vAlign w:val="center"/>
          </w:tcPr>
          <w:p w:rsidR="00980E42" w:rsidRDefault="00980E42">
            <w:pPr>
              <w:pStyle w:val="7"/>
            </w:pPr>
          </w:p>
        </w:tc>
        <w:tc>
          <w:tcPr>
            <w:tcW w:w="1474" w:type="dxa"/>
            <w:vAlign w:val="center"/>
          </w:tcPr>
          <w:p w:rsidR="00980E42" w:rsidRDefault="00980E42">
            <w:pPr>
              <w:pStyle w:val="7"/>
            </w:pPr>
          </w:p>
        </w:tc>
      </w:tr>
      <w:tr w:rsidR="00980E42">
        <w:trPr>
          <w:trHeight w:val="369"/>
          <w:jc w:val="center"/>
        </w:trPr>
        <w:tc>
          <w:tcPr>
            <w:tcW w:w="850" w:type="dxa"/>
            <w:vAlign w:val="center"/>
          </w:tcPr>
          <w:p w:rsidR="00980E42" w:rsidRDefault="00D5472D">
            <w:pPr>
              <w:pStyle w:val="3"/>
            </w:pPr>
            <w:r>
              <w:t>33</w:t>
            </w:r>
          </w:p>
        </w:tc>
        <w:tc>
          <w:tcPr>
            <w:tcW w:w="3402" w:type="dxa"/>
            <w:vAlign w:val="center"/>
          </w:tcPr>
          <w:p w:rsidR="00980E42" w:rsidRDefault="00D5472D">
            <w:pPr>
              <w:pStyle w:val="2"/>
            </w:pPr>
            <w:r>
              <w:t>年初财政拨款结转和结余</w:t>
            </w:r>
          </w:p>
        </w:tc>
        <w:tc>
          <w:tcPr>
            <w:tcW w:w="1474" w:type="dxa"/>
            <w:vAlign w:val="center"/>
          </w:tcPr>
          <w:p w:rsidR="00980E42" w:rsidRDefault="00D5472D">
            <w:pPr>
              <w:pStyle w:val="4"/>
            </w:pPr>
            <w:r>
              <w:t>401.28</w:t>
            </w:r>
          </w:p>
        </w:tc>
        <w:tc>
          <w:tcPr>
            <w:tcW w:w="3402" w:type="dxa"/>
            <w:vAlign w:val="center"/>
          </w:tcPr>
          <w:p w:rsidR="00980E42" w:rsidRDefault="00D5472D">
            <w:pPr>
              <w:pStyle w:val="2"/>
            </w:pPr>
            <w:r>
              <w:t>年末财政拨款结转和结余</w:t>
            </w: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34</w:t>
            </w:r>
          </w:p>
        </w:tc>
        <w:tc>
          <w:tcPr>
            <w:tcW w:w="3402" w:type="dxa"/>
            <w:vAlign w:val="center"/>
          </w:tcPr>
          <w:p w:rsidR="00980E42" w:rsidRDefault="00D5472D">
            <w:pPr>
              <w:pStyle w:val="2"/>
            </w:pPr>
            <w:r>
              <w:t>一、一般公共预算拨款</w:t>
            </w:r>
          </w:p>
        </w:tc>
        <w:tc>
          <w:tcPr>
            <w:tcW w:w="1474" w:type="dxa"/>
            <w:vAlign w:val="center"/>
          </w:tcPr>
          <w:p w:rsidR="00980E42" w:rsidRDefault="00D5472D">
            <w:pPr>
              <w:pStyle w:val="4"/>
            </w:pPr>
            <w:r>
              <w:t>401.28</w:t>
            </w: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35</w:t>
            </w:r>
          </w:p>
        </w:tc>
        <w:tc>
          <w:tcPr>
            <w:tcW w:w="3402" w:type="dxa"/>
            <w:vAlign w:val="center"/>
          </w:tcPr>
          <w:p w:rsidR="00980E42" w:rsidRDefault="00D5472D">
            <w:pPr>
              <w:pStyle w:val="2"/>
            </w:pPr>
            <w:r>
              <w:t>二、政府性基金预算拨款</w:t>
            </w:r>
          </w:p>
        </w:tc>
        <w:tc>
          <w:tcPr>
            <w:tcW w:w="1474" w:type="dxa"/>
            <w:vAlign w:val="center"/>
          </w:tcPr>
          <w:p w:rsidR="00980E42" w:rsidRDefault="00980E42">
            <w:pPr>
              <w:pStyle w:val="4"/>
            </w:pP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36</w:t>
            </w:r>
          </w:p>
        </w:tc>
        <w:tc>
          <w:tcPr>
            <w:tcW w:w="3402" w:type="dxa"/>
            <w:vAlign w:val="center"/>
          </w:tcPr>
          <w:p w:rsidR="00980E42" w:rsidRDefault="00D5472D">
            <w:pPr>
              <w:pStyle w:val="2"/>
            </w:pPr>
            <w:r>
              <w:t>三、国有资本经营预算拨款</w:t>
            </w:r>
          </w:p>
        </w:tc>
        <w:tc>
          <w:tcPr>
            <w:tcW w:w="1474" w:type="dxa"/>
            <w:vAlign w:val="center"/>
          </w:tcPr>
          <w:p w:rsidR="00980E42" w:rsidRDefault="00980E42">
            <w:pPr>
              <w:pStyle w:val="4"/>
            </w:pPr>
          </w:p>
        </w:tc>
        <w:tc>
          <w:tcPr>
            <w:tcW w:w="3402" w:type="dxa"/>
            <w:vAlign w:val="center"/>
          </w:tcPr>
          <w:p w:rsidR="00980E42" w:rsidRDefault="00980E42">
            <w:pPr>
              <w:pStyle w:val="2"/>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c>
          <w:tcPr>
            <w:tcW w:w="1474"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37</w:t>
            </w:r>
          </w:p>
        </w:tc>
        <w:tc>
          <w:tcPr>
            <w:tcW w:w="3402" w:type="dxa"/>
            <w:vAlign w:val="center"/>
          </w:tcPr>
          <w:p w:rsidR="00980E42" w:rsidRDefault="00D5472D">
            <w:pPr>
              <w:pStyle w:val="6"/>
            </w:pPr>
            <w:r>
              <w:t>收入总计</w:t>
            </w:r>
          </w:p>
        </w:tc>
        <w:tc>
          <w:tcPr>
            <w:tcW w:w="1474" w:type="dxa"/>
            <w:vAlign w:val="center"/>
          </w:tcPr>
          <w:p w:rsidR="00980E42" w:rsidRDefault="00D5472D">
            <w:pPr>
              <w:pStyle w:val="7"/>
            </w:pPr>
            <w:r>
              <w:t>1045.61</w:t>
            </w:r>
          </w:p>
        </w:tc>
        <w:tc>
          <w:tcPr>
            <w:tcW w:w="3402" w:type="dxa"/>
            <w:vAlign w:val="center"/>
          </w:tcPr>
          <w:p w:rsidR="00980E42" w:rsidRDefault="00D5472D">
            <w:pPr>
              <w:pStyle w:val="6"/>
            </w:pPr>
            <w:r>
              <w:t>支出总计</w:t>
            </w:r>
          </w:p>
        </w:tc>
        <w:tc>
          <w:tcPr>
            <w:tcW w:w="1474" w:type="dxa"/>
            <w:vAlign w:val="center"/>
          </w:tcPr>
          <w:p w:rsidR="00980E42" w:rsidRDefault="00D5472D">
            <w:pPr>
              <w:pStyle w:val="7"/>
            </w:pPr>
            <w:r>
              <w:t>1045.61</w:t>
            </w:r>
          </w:p>
        </w:tc>
        <w:tc>
          <w:tcPr>
            <w:tcW w:w="1474" w:type="dxa"/>
            <w:vAlign w:val="center"/>
          </w:tcPr>
          <w:p w:rsidR="00980E42" w:rsidRDefault="00D5472D">
            <w:pPr>
              <w:pStyle w:val="7"/>
            </w:pPr>
            <w:r>
              <w:t>1045.61</w:t>
            </w:r>
          </w:p>
        </w:tc>
        <w:tc>
          <w:tcPr>
            <w:tcW w:w="1474" w:type="dxa"/>
            <w:vAlign w:val="center"/>
          </w:tcPr>
          <w:p w:rsidR="00980E42" w:rsidRDefault="00980E42">
            <w:pPr>
              <w:pStyle w:val="7"/>
            </w:pPr>
          </w:p>
        </w:tc>
        <w:tc>
          <w:tcPr>
            <w:tcW w:w="1474" w:type="dxa"/>
            <w:vAlign w:val="center"/>
          </w:tcPr>
          <w:p w:rsidR="00980E42" w:rsidRDefault="00980E42">
            <w:pPr>
              <w:pStyle w:val="7"/>
            </w:pP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jc w:val="center"/>
        <w:outlineLvl w:val="1"/>
      </w:pPr>
      <w:bookmarkStart w:id="4" w:name="_Toc_2_2_0000000005"/>
      <w:r>
        <w:rPr>
          <w:rFonts w:ascii="方正小标宋_GBK" w:eastAsia="方正小标宋_GBK" w:hAnsi="方正小标宋_GBK" w:cs="方正小标宋_GBK"/>
          <w:color w:val="000000"/>
          <w:sz w:val="36"/>
        </w:rPr>
        <w:lastRenderedPageBreak/>
        <w:t>部门预算一般公共预算财政拨款支出表</w:t>
      </w:r>
      <w:bookmarkEnd w:id="4"/>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DC2E8F" w:rsidTr="00DC2E8F">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551"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5726" w:type="dxa"/>
            <w:gridSpan w:val="2"/>
            <w:vAlign w:val="center"/>
          </w:tcPr>
          <w:p w:rsidR="00980E42" w:rsidRDefault="00D5472D">
            <w:pPr>
              <w:pStyle w:val="1"/>
            </w:pPr>
            <w:r>
              <w:t>功能分类科目</w:t>
            </w:r>
          </w:p>
        </w:tc>
        <w:tc>
          <w:tcPr>
            <w:tcW w:w="2551" w:type="dxa"/>
            <w:vMerge w:val="restart"/>
            <w:vAlign w:val="center"/>
          </w:tcPr>
          <w:p w:rsidR="00980E42" w:rsidRDefault="00D5472D">
            <w:pPr>
              <w:pStyle w:val="1"/>
            </w:pPr>
            <w:r>
              <w:t>合计</w:t>
            </w:r>
          </w:p>
        </w:tc>
        <w:tc>
          <w:tcPr>
            <w:tcW w:w="2551" w:type="dxa"/>
            <w:vMerge w:val="restart"/>
            <w:vAlign w:val="center"/>
          </w:tcPr>
          <w:p w:rsidR="00980E42" w:rsidRDefault="00D5472D">
            <w:pPr>
              <w:pStyle w:val="1"/>
            </w:pPr>
            <w:r>
              <w:t>基本支出</w:t>
            </w:r>
          </w:p>
        </w:tc>
        <w:tc>
          <w:tcPr>
            <w:tcW w:w="2551" w:type="dxa"/>
            <w:vMerge w:val="restart"/>
            <w:vAlign w:val="center"/>
          </w:tcPr>
          <w:p w:rsidR="00980E42" w:rsidRDefault="00D5472D">
            <w:pPr>
              <w:pStyle w:val="1"/>
            </w:pPr>
            <w:r>
              <w:t>项目支出</w:t>
            </w:r>
          </w:p>
        </w:tc>
      </w:tr>
      <w:tr w:rsidR="00980E42">
        <w:trPr>
          <w:trHeight w:val="369"/>
          <w:tblHeader/>
          <w:jc w:val="center"/>
        </w:trPr>
        <w:tc>
          <w:tcPr>
            <w:tcW w:w="850" w:type="dxa"/>
            <w:vMerge/>
          </w:tcPr>
          <w:p w:rsidR="00980E42" w:rsidRDefault="00980E42"/>
        </w:tc>
        <w:tc>
          <w:tcPr>
            <w:tcW w:w="1191" w:type="dxa"/>
            <w:vAlign w:val="center"/>
          </w:tcPr>
          <w:p w:rsidR="00980E42" w:rsidRDefault="00D5472D">
            <w:pPr>
              <w:pStyle w:val="1"/>
            </w:pPr>
            <w:r>
              <w:t>科目编码</w:t>
            </w:r>
          </w:p>
        </w:tc>
        <w:tc>
          <w:tcPr>
            <w:tcW w:w="4535" w:type="dxa"/>
            <w:vAlign w:val="center"/>
          </w:tcPr>
          <w:p w:rsidR="00980E42" w:rsidRDefault="00D5472D">
            <w:pPr>
              <w:pStyle w:val="1"/>
            </w:pPr>
            <w:r>
              <w:t>科目名称</w:t>
            </w:r>
          </w:p>
        </w:tc>
        <w:tc>
          <w:tcPr>
            <w:tcW w:w="2551" w:type="dxa"/>
            <w:vMerge/>
          </w:tcPr>
          <w:p w:rsidR="00980E42" w:rsidRDefault="00980E42"/>
        </w:tc>
        <w:tc>
          <w:tcPr>
            <w:tcW w:w="2551" w:type="dxa"/>
            <w:vMerge/>
          </w:tcPr>
          <w:p w:rsidR="00980E42" w:rsidRDefault="00980E42"/>
        </w:tc>
        <w:tc>
          <w:tcPr>
            <w:tcW w:w="2551" w:type="dxa"/>
            <w:vMerge/>
          </w:tcPr>
          <w:p w:rsidR="00980E42" w:rsidRDefault="00980E42"/>
        </w:tc>
      </w:tr>
      <w:tr w:rsidR="00980E42">
        <w:trPr>
          <w:trHeight w:val="369"/>
          <w:tblHeader/>
          <w:jc w:val="center"/>
        </w:trPr>
        <w:tc>
          <w:tcPr>
            <w:tcW w:w="850" w:type="dxa"/>
            <w:vAlign w:val="center"/>
          </w:tcPr>
          <w:p w:rsidR="00980E42" w:rsidRDefault="00D5472D">
            <w:pPr>
              <w:pStyle w:val="1"/>
            </w:pPr>
            <w:r>
              <w:t>栏次</w:t>
            </w:r>
          </w:p>
        </w:tc>
        <w:tc>
          <w:tcPr>
            <w:tcW w:w="1191" w:type="dxa"/>
            <w:vAlign w:val="center"/>
          </w:tcPr>
          <w:p w:rsidR="00980E42" w:rsidRDefault="00D5472D">
            <w:pPr>
              <w:pStyle w:val="1"/>
            </w:pPr>
            <w:r>
              <w:t>1</w:t>
            </w:r>
          </w:p>
        </w:tc>
        <w:tc>
          <w:tcPr>
            <w:tcW w:w="4535" w:type="dxa"/>
            <w:vAlign w:val="center"/>
          </w:tcPr>
          <w:p w:rsidR="00980E42" w:rsidRDefault="00D5472D">
            <w:pPr>
              <w:pStyle w:val="1"/>
            </w:pPr>
            <w:r>
              <w:t>2</w:t>
            </w:r>
          </w:p>
        </w:tc>
        <w:tc>
          <w:tcPr>
            <w:tcW w:w="2551" w:type="dxa"/>
            <w:vAlign w:val="center"/>
          </w:tcPr>
          <w:p w:rsidR="00980E42" w:rsidRDefault="00D5472D">
            <w:pPr>
              <w:pStyle w:val="1"/>
            </w:pPr>
            <w:r>
              <w:t>3</w:t>
            </w:r>
          </w:p>
        </w:tc>
        <w:tc>
          <w:tcPr>
            <w:tcW w:w="2551" w:type="dxa"/>
            <w:vAlign w:val="center"/>
          </w:tcPr>
          <w:p w:rsidR="00980E42" w:rsidRDefault="00D5472D">
            <w:pPr>
              <w:pStyle w:val="1"/>
            </w:pPr>
            <w:r>
              <w:t>4</w:t>
            </w:r>
          </w:p>
        </w:tc>
        <w:tc>
          <w:tcPr>
            <w:tcW w:w="2551" w:type="dxa"/>
            <w:vAlign w:val="center"/>
          </w:tcPr>
          <w:p w:rsidR="00980E42" w:rsidRDefault="00D5472D">
            <w:pPr>
              <w:pStyle w:val="1"/>
            </w:pPr>
            <w:r>
              <w:t>5</w:t>
            </w:r>
          </w:p>
        </w:tc>
      </w:tr>
      <w:tr w:rsidR="00980E42">
        <w:trPr>
          <w:trHeight w:val="369"/>
          <w:jc w:val="center"/>
        </w:trPr>
        <w:tc>
          <w:tcPr>
            <w:tcW w:w="850" w:type="dxa"/>
            <w:vAlign w:val="center"/>
          </w:tcPr>
          <w:p w:rsidR="00980E42" w:rsidRDefault="00D5472D">
            <w:pPr>
              <w:pStyle w:val="3"/>
            </w:pPr>
            <w:r>
              <w:t>1</w:t>
            </w:r>
          </w:p>
        </w:tc>
        <w:tc>
          <w:tcPr>
            <w:tcW w:w="1191" w:type="dxa"/>
            <w:vAlign w:val="center"/>
          </w:tcPr>
          <w:p w:rsidR="00980E42" w:rsidRDefault="00980E42">
            <w:pPr>
              <w:pStyle w:val="5"/>
            </w:pPr>
          </w:p>
        </w:tc>
        <w:tc>
          <w:tcPr>
            <w:tcW w:w="4535" w:type="dxa"/>
            <w:vAlign w:val="center"/>
          </w:tcPr>
          <w:p w:rsidR="00980E42" w:rsidRDefault="00D5472D">
            <w:pPr>
              <w:pStyle w:val="6"/>
            </w:pPr>
            <w:r>
              <w:t>合计</w:t>
            </w:r>
          </w:p>
        </w:tc>
        <w:tc>
          <w:tcPr>
            <w:tcW w:w="2551" w:type="dxa"/>
            <w:vAlign w:val="center"/>
          </w:tcPr>
          <w:p w:rsidR="00980E42" w:rsidRDefault="00D5472D">
            <w:pPr>
              <w:pStyle w:val="7"/>
            </w:pPr>
            <w:r>
              <w:t>1045.61</w:t>
            </w:r>
          </w:p>
        </w:tc>
        <w:tc>
          <w:tcPr>
            <w:tcW w:w="2551" w:type="dxa"/>
            <w:vAlign w:val="center"/>
          </w:tcPr>
          <w:p w:rsidR="00980E42" w:rsidRDefault="00D5472D">
            <w:pPr>
              <w:pStyle w:val="7"/>
            </w:pPr>
            <w:r>
              <w:t>489.25</w:t>
            </w:r>
          </w:p>
        </w:tc>
        <w:tc>
          <w:tcPr>
            <w:tcW w:w="2551" w:type="dxa"/>
            <w:vAlign w:val="center"/>
          </w:tcPr>
          <w:p w:rsidR="00980E42" w:rsidRDefault="00D5472D">
            <w:pPr>
              <w:pStyle w:val="7"/>
            </w:pPr>
            <w:r>
              <w:t>556.36</w:t>
            </w:r>
          </w:p>
        </w:tc>
      </w:tr>
      <w:tr w:rsidR="00980E42">
        <w:trPr>
          <w:trHeight w:val="369"/>
          <w:jc w:val="center"/>
        </w:trPr>
        <w:tc>
          <w:tcPr>
            <w:tcW w:w="850" w:type="dxa"/>
            <w:vAlign w:val="center"/>
          </w:tcPr>
          <w:p w:rsidR="00980E42" w:rsidRDefault="00D5472D">
            <w:pPr>
              <w:pStyle w:val="3"/>
            </w:pPr>
            <w:r>
              <w:t>2</w:t>
            </w:r>
          </w:p>
        </w:tc>
        <w:tc>
          <w:tcPr>
            <w:tcW w:w="1191" w:type="dxa"/>
            <w:vAlign w:val="center"/>
          </w:tcPr>
          <w:p w:rsidR="00980E42" w:rsidRDefault="00D5472D">
            <w:pPr>
              <w:pStyle w:val="2"/>
            </w:pPr>
            <w:r>
              <w:t>201</w:t>
            </w:r>
          </w:p>
        </w:tc>
        <w:tc>
          <w:tcPr>
            <w:tcW w:w="4535" w:type="dxa"/>
            <w:vAlign w:val="center"/>
          </w:tcPr>
          <w:p w:rsidR="00980E42" w:rsidRDefault="00D5472D">
            <w:pPr>
              <w:pStyle w:val="2"/>
            </w:pPr>
            <w:r>
              <w:t>一般公共服务支出</w:t>
            </w:r>
          </w:p>
        </w:tc>
        <w:tc>
          <w:tcPr>
            <w:tcW w:w="2551" w:type="dxa"/>
            <w:vAlign w:val="center"/>
          </w:tcPr>
          <w:p w:rsidR="00980E42" w:rsidRDefault="00D5472D">
            <w:pPr>
              <w:pStyle w:val="4"/>
            </w:pPr>
            <w:r>
              <w:t>430.53</w:t>
            </w:r>
          </w:p>
        </w:tc>
        <w:tc>
          <w:tcPr>
            <w:tcW w:w="2551" w:type="dxa"/>
            <w:vAlign w:val="center"/>
          </w:tcPr>
          <w:p w:rsidR="00980E42" w:rsidRDefault="00D5472D">
            <w:pPr>
              <w:pStyle w:val="4"/>
            </w:pPr>
            <w:r>
              <w:t>425.53</w:t>
            </w:r>
          </w:p>
        </w:tc>
        <w:tc>
          <w:tcPr>
            <w:tcW w:w="2551" w:type="dxa"/>
            <w:vAlign w:val="center"/>
          </w:tcPr>
          <w:p w:rsidR="00980E42" w:rsidRDefault="00D5472D">
            <w:pPr>
              <w:pStyle w:val="4"/>
            </w:pPr>
            <w:r>
              <w:t>5.00</w:t>
            </w:r>
          </w:p>
        </w:tc>
      </w:tr>
      <w:tr w:rsidR="00980E42">
        <w:trPr>
          <w:trHeight w:val="369"/>
          <w:jc w:val="center"/>
        </w:trPr>
        <w:tc>
          <w:tcPr>
            <w:tcW w:w="850" w:type="dxa"/>
            <w:vAlign w:val="center"/>
          </w:tcPr>
          <w:p w:rsidR="00980E42" w:rsidRDefault="00D5472D">
            <w:pPr>
              <w:pStyle w:val="3"/>
            </w:pPr>
            <w:r>
              <w:t>3</w:t>
            </w:r>
          </w:p>
        </w:tc>
        <w:tc>
          <w:tcPr>
            <w:tcW w:w="1191" w:type="dxa"/>
            <w:vAlign w:val="center"/>
          </w:tcPr>
          <w:p w:rsidR="00980E42" w:rsidRDefault="00D5472D">
            <w:pPr>
              <w:pStyle w:val="2"/>
            </w:pPr>
            <w:r>
              <w:t>20103</w:t>
            </w:r>
          </w:p>
        </w:tc>
        <w:tc>
          <w:tcPr>
            <w:tcW w:w="4535" w:type="dxa"/>
            <w:vAlign w:val="center"/>
          </w:tcPr>
          <w:p w:rsidR="00980E42" w:rsidRDefault="00D5472D">
            <w:pPr>
              <w:pStyle w:val="2"/>
            </w:pPr>
            <w:r>
              <w:t>政府办公厅（室）及相关机构事务</w:t>
            </w:r>
          </w:p>
        </w:tc>
        <w:tc>
          <w:tcPr>
            <w:tcW w:w="2551" w:type="dxa"/>
            <w:vAlign w:val="center"/>
          </w:tcPr>
          <w:p w:rsidR="00980E42" w:rsidRDefault="00D5472D">
            <w:pPr>
              <w:pStyle w:val="4"/>
            </w:pPr>
            <w:r>
              <w:t>425.53</w:t>
            </w:r>
          </w:p>
        </w:tc>
        <w:tc>
          <w:tcPr>
            <w:tcW w:w="2551" w:type="dxa"/>
            <w:vAlign w:val="center"/>
          </w:tcPr>
          <w:p w:rsidR="00980E42" w:rsidRDefault="00D5472D">
            <w:pPr>
              <w:pStyle w:val="4"/>
            </w:pPr>
            <w:r>
              <w:t>425.53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4</w:t>
            </w:r>
          </w:p>
        </w:tc>
        <w:tc>
          <w:tcPr>
            <w:tcW w:w="1191" w:type="dxa"/>
            <w:vAlign w:val="center"/>
          </w:tcPr>
          <w:p w:rsidR="00980E42" w:rsidRDefault="00D5472D">
            <w:pPr>
              <w:pStyle w:val="2"/>
            </w:pPr>
            <w:r>
              <w:t>2010301</w:t>
            </w:r>
          </w:p>
        </w:tc>
        <w:tc>
          <w:tcPr>
            <w:tcW w:w="4535" w:type="dxa"/>
            <w:vAlign w:val="center"/>
          </w:tcPr>
          <w:p w:rsidR="00980E42" w:rsidRDefault="00D5472D">
            <w:pPr>
              <w:pStyle w:val="2"/>
            </w:pPr>
            <w:r>
              <w:t>行政运行</w:t>
            </w:r>
          </w:p>
        </w:tc>
        <w:tc>
          <w:tcPr>
            <w:tcW w:w="2551" w:type="dxa"/>
            <w:vAlign w:val="center"/>
          </w:tcPr>
          <w:p w:rsidR="00980E42" w:rsidRDefault="00D5472D">
            <w:pPr>
              <w:pStyle w:val="4"/>
            </w:pPr>
            <w:r>
              <w:t>425.53</w:t>
            </w:r>
          </w:p>
        </w:tc>
        <w:tc>
          <w:tcPr>
            <w:tcW w:w="2551" w:type="dxa"/>
            <w:vAlign w:val="center"/>
          </w:tcPr>
          <w:p w:rsidR="00980E42" w:rsidRDefault="00D5472D">
            <w:pPr>
              <w:pStyle w:val="4"/>
            </w:pPr>
            <w:r>
              <w:t>425.53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5</w:t>
            </w:r>
          </w:p>
        </w:tc>
        <w:tc>
          <w:tcPr>
            <w:tcW w:w="1191" w:type="dxa"/>
            <w:vAlign w:val="center"/>
          </w:tcPr>
          <w:p w:rsidR="00980E42" w:rsidRDefault="00D5472D">
            <w:pPr>
              <w:pStyle w:val="2"/>
            </w:pPr>
            <w:r>
              <w:t>20140</w:t>
            </w:r>
          </w:p>
        </w:tc>
        <w:tc>
          <w:tcPr>
            <w:tcW w:w="4535" w:type="dxa"/>
            <w:vAlign w:val="center"/>
          </w:tcPr>
          <w:p w:rsidR="00980E42" w:rsidRDefault="00D5472D">
            <w:pPr>
              <w:pStyle w:val="2"/>
            </w:pPr>
            <w:r>
              <w:t>信访事务</w:t>
            </w:r>
          </w:p>
        </w:tc>
        <w:tc>
          <w:tcPr>
            <w:tcW w:w="2551" w:type="dxa"/>
            <w:vAlign w:val="center"/>
          </w:tcPr>
          <w:p w:rsidR="00980E42" w:rsidRDefault="00D5472D">
            <w:pPr>
              <w:pStyle w:val="4"/>
            </w:pPr>
            <w:r>
              <w:t>5.00</w:t>
            </w:r>
          </w:p>
        </w:tc>
        <w:tc>
          <w:tcPr>
            <w:tcW w:w="2551" w:type="dxa"/>
            <w:vAlign w:val="center"/>
          </w:tcPr>
          <w:p w:rsidR="00980E42" w:rsidRDefault="00980E42">
            <w:pPr>
              <w:pStyle w:val="4"/>
            </w:pPr>
          </w:p>
        </w:tc>
        <w:tc>
          <w:tcPr>
            <w:tcW w:w="2551" w:type="dxa"/>
            <w:vAlign w:val="center"/>
          </w:tcPr>
          <w:p w:rsidR="00980E42" w:rsidRDefault="00D5472D">
            <w:pPr>
              <w:pStyle w:val="4"/>
            </w:pPr>
            <w:r>
              <w:t>5.00</w:t>
            </w:r>
          </w:p>
        </w:tc>
      </w:tr>
      <w:tr w:rsidR="00980E42">
        <w:trPr>
          <w:trHeight w:val="369"/>
          <w:jc w:val="center"/>
        </w:trPr>
        <w:tc>
          <w:tcPr>
            <w:tcW w:w="850" w:type="dxa"/>
            <w:vAlign w:val="center"/>
          </w:tcPr>
          <w:p w:rsidR="00980E42" w:rsidRDefault="00D5472D">
            <w:pPr>
              <w:pStyle w:val="3"/>
            </w:pPr>
            <w:r>
              <w:t>6</w:t>
            </w:r>
          </w:p>
        </w:tc>
        <w:tc>
          <w:tcPr>
            <w:tcW w:w="1191" w:type="dxa"/>
            <w:vAlign w:val="center"/>
          </w:tcPr>
          <w:p w:rsidR="00980E42" w:rsidRDefault="00D5472D">
            <w:pPr>
              <w:pStyle w:val="2"/>
            </w:pPr>
            <w:r>
              <w:t>2014004</w:t>
            </w:r>
          </w:p>
        </w:tc>
        <w:tc>
          <w:tcPr>
            <w:tcW w:w="4535" w:type="dxa"/>
            <w:vAlign w:val="center"/>
          </w:tcPr>
          <w:p w:rsidR="00980E42" w:rsidRDefault="00D5472D">
            <w:pPr>
              <w:pStyle w:val="2"/>
            </w:pPr>
            <w:r>
              <w:t>信访业务</w:t>
            </w:r>
          </w:p>
        </w:tc>
        <w:tc>
          <w:tcPr>
            <w:tcW w:w="2551" w:type="dxa"/>
            <w:vAlign w:val="center"/>
          </w:tcPr>
          <w:p w:rsidR="00980E42" w:rsidRDefault="00D5472D">
            <w:pPr>
              <w:pStyle w:val="4"/>
            </w:pPr>
            <w:r>
              <w:t>5.00</w:t>
            </w:r>
          </w:p>
        </w:tc>
        <w:tc>
          <w:tcPr>
            <w:tcW w:w="2551" w:type="dxa"/>
            <w:vAlign w:val="center"/>
          </w:tcPr>
          <w:p w:rsidR="00980E42" w:rsidRDefault="00980E42">
            <w:pPr>
              <w:pStyle w:val="4"/>
            </w:pPr>
          </w:p>
        </w:tc>
        <w:tc>
          <w:tcPr>
            <w:tcW w:w="2551" w:type="dxa"/>
            <w:vAlign w:val="center"/>
          </w:tcPr>
          <w:p w:rsidR="00980E42" w:rsidRDefault="00D5472D">
            <w:pPr>
              <w:pStyle w:val="4"/>
            </w:pPr>
            <w:r>
              <w:t>5.00</w:t>
            </w:r>
          </w:p>
        </w:tc>
      </w:tr>
      <w:tr w:rsidR="00980E42">
        <w:trPr>
          <w:trHeight w:val="369"/>
          <w:jc w:val="center"/>
        </w:trPr>
        <w:tc>
          <w:tcPr>
            <w:tcW w:w="850" w:type="dxa"/>
            <w:vAlign w:val="center"/>
          </w:tcPr>
          <w:p w:rsidR="00980E42" w:rsidRDefault="00D5472D">
            <w:pPr>
              <w:pStyle w:val="3"/>
            </w:pPr>
            <w:r>
              <w:t>7</w:t>
            </w:r>
          </w:p>
        </w:tc>
        <w:tc>
          <w:tcPr>
            <w:tcW w:w="1191" w:type="dxa"/>
            <w:vAlign w:val="center"/>
          </w:tcPr>
          <w:p w:rsidR="00980E42" w:rsidRDefault="00D5472D">
            <w:pPr>
              <w:pStyle w:val="2"/>
            </w:pPr>
            <w:r>
              <w:t>208</w:t>
            </w:r>
          </w:p>
        </w:tc>
        <w:tc>
          <w:tcPr>
            <w:tcW w:w="4535" w:type="dxa"/>
            <w:vAlign w:val="center"/>
          </w:tcPr>
          <w:p w:rsidR="00980E42" w:rsidRDefault="00D5472D">
            <w:pPr>
              <w:pStyle w:val="2"/>
            </w:pPr>
            <w:r>
              <w:t>社会保障和就业支出</w:t>
            </w:r>
          </w:p>
        </w:tc>
        <w:tc>
          <w:tcPr>
            <w:tcW w:w="2551" w:type="dxa"/>
            <w:vAlign w:val="center"/>
          </w:tcPr>
          <w:p w:rsidR="00980E42" w:rsidRDefault="00D5472D">
            <w:pPr>
              <w:pStyle w:val="4"/>
            </w:pPr>
            <w:r>
              <w:t>48.50</w:t>
            </w:r>
          </w:p>
        </w:tc>
        <w:tc>
          <w:tcPr>
            <w:tcW w:w="2551" w:type="dxa"/>
            <w:vAlign w:val="center"/>
          </w:tcPr>
          <w:p w:rsidR="00980E42" w:rsidRDefault="00D5472D">
            <w:pPr>
              <w:pStyle w:val="4"/>
            </w:pPr>
            <w:r>
              <w:t>47.79</w:t>
            </w:r>
          </w:p>
        </w:tc>
        <w:tc>
          <w:tcPr>
            <w:tcW w:w="2551" w:type="dxa"/>
            <w:vAlign w:val="center"/>
          </w:tcPr>
          <w:p w:rsidR="00980E42" w:rsidRDefault="00D5472D">
            <w:pPr>
              <w:pStyle w:val="4"/>
            </w:pPr>
            <w:r>
              <w:t>0.71</w:t>
            </w:r>
          </w:p>
        </w:tc>
      </w:tr>
      <w:tr w:rsidR="00980E42">
        <w:trPr>
          <w:trHeight w:val="369"/>
          <w:jc w:val="center"/>
        </w:trPr>
        <w:tc>
          <w:tcPr>
            <w:tcW w:w="850" w:type="dxa"/>
            <w:vAlign w:val="center"/>
          </w:tcPr>
          <w:p w:rsidR="00980E42" w:rsidRDefault="00D5472D">
            <w:pPr>
              <w:pStyle w:val="3"/>
            </w:pPr>
            <w:r>
              <w:t>8</w:t>
            </w:r>
          </w:p>
        </w:tc>
        <w:tc>
          <w:tcPr>
            <w:tcW w:w="1191" w:type="dxa"/>
            <w:vAlign w:val="center"/>
          </w:tcPr>
          <w:p w:rsidR="00980E42" w:rsidRDefault="00D5472D">
            <w:pPr>
              <w:pStyle w:val="2"/>
            </w:pPr>
            <w:r>
              <w:t>20802</w:t>
            </w:r>
          </w:p>
        </w:tc>
        <w:tc>
          <w:tcPr>
            <w:tcW w:w="4535" w:type="dxa"/>
            <w:vAlign w:val="center"/>
          </w:tcPr>
          <w:p w:rsidR="00980E42" w:rsidRDefault="00D5472D">
            <w:pPr>
              <w:pStyle w:val="2"/>
            </w:pPr>
            <w:r>
              <w:t>民政管理事务</w:t>
            </w:r>
          </w:p>
        </w:tc>
        <w:tc>
          <w:tcPr>
            <w:tcW w:w="2551" w:type="dxa"/>
            <w:vAlign w:val="center"/>
          </w:tcPr>
          <w:p w:rsidR="00980E42" w:rsidRDefault="00D5472D">
            <w:pPr>
              <w:pStyle w:val="4"/>
            </w:pPr>
            <w:r>
              <w:t>0.71</w:t>
            </w:r>
          </w:p>
        </w:tc>
        <w:tc>
          <w:tcPr>
            <w:tcW w:w="2551" w:type="dxa"/>
            <w:vAlign w:val="center"/>
          </w:tcPr>
          <w:p w:rsidR="00980E42" w:rsidRDefault="00980E42">
            <w:pPr>
              <w:pStyle w:val="4"/>
            </w:pPr>
          </w:p>
        </w:tc>
        <w:tc>
          <w:tcPr>
            <w:tcW w:w="2551" w:type="dxa"/>
            <w:vAlign w:val="center"/>
          </w:tcPr>
          <w:p w:rsidR="00980E42" w:rsidRDefault="00D5472D">
            <w:pPr>
              <w:pStyle w:val="4"/>
            </w:pPr>
            <w:r>
              <w:t>0.71</w:t>
            </w:r>
          </w:p>
        </w:tc>
      </w:tr>
      <w:tr w:rsidR="00980E42">
        <w:trPr>
          <w:trHeight w:val="369"/>
          <w:jc w:val="center"/>
        </w:trPr>
        <w:tc>
          <w:tcPr>
            <w:tcW w:w="850" w:type="dxa"/>
            <w:vAlign w:val="center"/>
          </w:tcPr>
          <w:p w:rsidR="00980E42" w:rsidRDefault="00D5472D">
            <w:pPr>
              <w:pStyle w:val="3"/>
            </w:pPr>
            <w:r>
              <w:t>9</w:t>
            </w:r>
          </w:p>
        </w:tc>
        <w:tc>
          <w:tcPr>
            <w:tcW w:w="1191" w:type="dxa"/>
            <w:vAlign w:val="center"/>
          </w:tcPr>
          <w:p w:rsidR="00980E42" w:rsidRDefault="00D5472D">
            <w:pPr>
              <w:pStyle w:val="2"/>
            </w:pPr>
            <w:r>
              <w:t>2080299</w:t>
            </w:r>
          </w:p>
        </w:tc>
        <w:tc>
          <w:tcPr>
            <w:tcW w:w="4535" w:type="dxa"/>
            <w:vAlign w:val="center"/>
          </w:tcPr>
          <w:p w:rsidR="00980E42" w:rsidRDefault="00D5472D">
            <w:pPr>
              <w:pStyle w:val="2"/>
            </w:pPr>
            <w:r>
              <w:t>其他民政管理事务支出</w:t>
            </w:r>
          </w:p>
        </w:tc>
        <w:tc>
          <w:tcPr>
            <w:tcW w:w="2551" w:type="dxa"/>
            <w:vAlign w:val="center"/>
          </w:tcPr>
          <w:p w:rsidR="00980E42" w:rsidRDefault="00D5472D">
            <w:pPr>
              <w:pStyle w:val="4"/>
            </w:pPr>
            <w:r>
              <w:t>0.71</w:t>
            </w:r>
          </w:p>
        </w:tc>
        <w:tc>
          <w:tcPr>
            <w:tcW w:w="2551" w:type="dxa"/>
            <w:vAlign w:val="center"/>
          </w:tcPr>
          <w:p w:rsidR="00980E42" w:rsidRDefault="00980E42">
            <w:pPr>
              <w:pStyle w:val="4"/>
            </w:pPr>
          </w:p>
        </w:tc>
        <w:tc>
          <w:tcPr>
            <w:tcW w:w="2551" w:type="dxa"/>
            <w:vAlign w:val="center"/>
          </w:tcPr>
          <w:p w:rsidR="00980E42" w:rsidRDefault="00D5472D">
            <w:pPr>
              <w:pStyle w:val="4"/>
            </w:pPr>
            <w:r>
              <w:t>0.71</w:t>
            </w:r>
          </w:p>
        </w:tc>
      </w:tr>
      <w:tr w:rsidR="00980E42">
        <w:trPr>
          <w:trHeight w:val="369"/>
          <w:jc w:val="center"/>
        </w:trPr>
        <w:tc>
          <w:tcPr>
            <w:tcW w:w="850" w:type="dxa"/>
            <w:vAlign w:val="center"/>
          </w:tcPr>
          <w:p w:rsidR="00980E42" w:rsidRDefault="00D5472D">
            <w:pPr>
              <w:pStyle w:val="3"/>
            </w:pPr>
            <w:r>
              <w:t>10</w:t>
            </w:r>
          </w:p>
        </w:tc>
        <w:tc>
          <w:tcPr>
            <w:tcW w:w="1191" w:type="dxa"/>
            <w:vAlign w:val="center"/>
          </w:tcPr>
          <w:p w:rsidR="00980E42" w:rsidRDefault="00D5472D">
            <w:pPr>
              <w:pStyle w:val="2"/>
            </w:pPr>
            <w:r>
              <w:t>20805</w:t>
            </w:r>
          </w:p>
        </w:tc>
        <w:tc>
          <w:tcPr>
            <w:tcW w:w="4535" w:type="dxa"/>
            <w:vAlign w:val="center"/>
          </w:tcPr>
          <w:p w:rsidR="00980E42" w:rsidRDefault="00D5472D">
            <w:pPr>
              <w:pStyle w:val="2"/>
            </w:pPr>
            <w:r>
              <w:t>行政事业单位养老支出</w:t>
            </w:r>
          </w:p>
        </w:tc>
        <w:tc>
          <w:tcPr>
            <w:tcW w:w="2551" w:type="dxa"/>
            <w:vAlign w:val="center"/>
          </w:tcPr>
          <w:p w:rsidR="00980E42" w:rsidRDefault="00D5472D">
            <w:pPr>
              <w:pStyle w:val="4"/>
            </w:pPr>
            <w:r>
              <w:t>47.79</w:t>
            </w:r>
          </w:p>
        </w:tc>
        <w:tc>
          <w:tcPr>
            <w:tcW w:w="2551" w:type="dxa"/>
            <w:vAlign w:val="center"/>
          </w:tcPr>
          <w:p w:rsidR="00980E42" w:rsidRDefault="00D5472D">
            <w:pPr>
              <w:pStyle w:val="4"/>
            </w:pPr>
            <w:r>
              <w:t>47.79</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11</w:t>
            </w:r>
          </w:p>
        </w:tc>
        <w:tc>
          <w:tcPr>
            <w:tcW w:w="1191" w:type="dxa"/>
            <w:vAlign w:val="center"/>
          </w:tcPr>
          <w:p w:rsidR="00980E42" w:rsidRDefault="00D5472D">
            <w:pPr>
              <w:pStyle w:val="2"/>
            </w:pPr>
            <w:r>
              <w:t>2080505</w:t>
            </w:r>
          </w:p>
        </w:tc>
        <w:tc>
          <w:tcPr>
            <w:tcW w:w="4535" w:type="dxa"/>
            <w:vAlign w:val="center"/>
          </w:tcPr>
          <w:p w:rsidR="00980E42" w:rsidRDefault="00D5472D">
            <w:pPr>
              <w:pStyle w:val="2"/>
            </w:pPr>
            <w:r>
              <w:t>机关事业单位基本养老保险缴费支出</w:t>
            </w:r>
          </w:p>
        </w:tc>
        <w:tc>
          <w:tcPr>
            <w:tcW w:w="2551" w:type="dxa"/>
            <w:vAlign w:val="center"/>
          </w:tcPr>
          <w:p w:rsidR="00980E42" w:rsidRDefault="00D5472D">
            <w:pPr>
              <w:pStyle w:val="4"/>
            </w:pPr>
            <w:r>
              <w:t>31.86</w:t>
            </w:r>
          </w:p>
        </w:tc>
        <w:tc>
          <w:tcPr>
            <w:tcW w:w="2551" w:type="dxa"/>
            <w:vAlign w:val="center"/>
          </w:tcPr>
          <w:p w:rsidR="00980E42" w:rsidRDefault="00D5472D">
            <w:pPr>
              <w:pStyle w:val="4"/>
            </w:pPr>
            <w:r>
              <w:t>31.86</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12</w:t>
            </w:r>
          </w:p>
        </w:tc>
        <w:tc>
          <w:tcPr>
            <w:tcW w:w="1191" w:type="dxa"/>
            <w:vAlign w:val="center"/>
          </w:tcPr>
          <w:p w:rsidR="00980E42" w:rsidRDefault="00D5472D">
            <w:pPr>
              <w:pStyle w:val="2"/>
            </w:pPr>
            <w:r>
              <w:t>2080506</w:t>
            </w:r>
          </w:p>
        </w:tc>
        <w:tc>
          <w:tcPr>
            <w:tcW w:w="4535" w:type="dxa"/>
            <w:vAlign w:val="center"/>
          </w:tcPr>
          <w:p w:rsidR="00980E42" w:rsidRDefault="00D5472D">
            <w:pPr>
              <w:pStyle w:val="2"/>
            </w:pPr>
            <w:r>
              <w:t>机关事业单位职业年金缴费支出</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15.93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13</w:t>
            </w:r>
          </w:p>
        </w:tc>
        <w:tc>
          <w:tcPr>
            <w:tcW w:w="1191" w:type="dxa"/>
            <w:vAlign w:val="center"/>
          </w:tcPr>
          <w:p w:rsidR="00980E42" w:rsidRDefault="00D5472D">
            <w:pPr>
              <w:pStyle w:val="2"/>
            </w:pPr>
            <w:r>
              <w:t>210</w:t>
            </w:r>
          </w:p>
        </w:tc>
        <w:tc>
          <w:tcPr>
            <w:tcW w:w="4535" w:type="dxa"/>
            <w:vAlign w:val="center"/>
          </w:tcPr>
          <w:p w:rsidR="00980E42" w:rsidRDefault="00D5472D">
            <w:pPr>
              <w:pStyle w:val="2"/>
            </w:pPr>
            <w:r>
              <w:t>卫生健康支出</w:t>
            </w:r>
          </w:p>
        </w:tc>
        <w:tc>
          <w:tcPr>
            <w:tcW w:w="2551" w:type="dxa"/>
            <w:vAlign w:val="center"/>
          </w:tcPr>
          <w:p w:rsidR="00980E42" w:rsidRDefault="00D5472D">
            <w:pPr>
              <w:pStyle w:val="4"/>
            </w:pPr>
            <w:r>
              <w:t>2.12</w:t>
            </w:r>
          </w:p>
        </w:tc>
        <w:tc>
          <w:tcPr>
            <w:tcW w:w="2551" w:type="dxa"/>
            <w:vAlign w:val="center"/>
          </w:tcPr>
          <w:p w:rsidR="00980E42" w:rsidRDefault="00980E42">
            <w:pPr>
              <w:pStyle w:val="4"/>
            </w:pPr>
          </w:p>
        </w:tc>
        <w:tc>
          <w:tcPr>
            <w:tcW w:w="2551" w:type="dxa"/>
            <w:vAlign w:val="center"/>
          </w:tcPr>
          <w:p w:rsidR="00980E42" w:rsidRDefault="00D5472D">
            <w:pPr>
              <w:pStyle w:val="4"/>
            </w:pPr>
            <w:r>
              <w:t>2.12</w:t>
            </w:r>
          </w:p>
        </w:tc>
      </w:tr>
      <w:tr w:rsidR="00980E42">
        <w:trPr>
          <w:trHeight w:val="369"/>
          <w:jc w:val="center"/>
        </w:trPr>
        <w:tc>
          <w:tcPr>
            <w:tcW w:w="850" w:type="dxa"/>
            <w:vAlign w:val="center"/>
          </w:tcPr>
          <w:p w:rsidR="00980E42" w:rsidRDefault="00D5472D">
            <w:pPr>
              <w:pStyle w:val="3"/>
            </w:pPr>
            <w:r>
              <w:t>14</w:t>
            </w:r>
          </w:p>
        </w:tc>
        <w:tc>
          <w:tcPr>
            <w:tcW w:w="1191" w:type="dxa"/>
            <w:vAlign w:val="center"/>
          </w:tcPr>
          <w:p w:rsidR="00980E42" w:rsidRDefault="00D5472D">
            <w:pPr>
              <w:pStyle w:val="2"/>
            </w:pPr>
            <w:r>
              <w:t>21007</w:t>
            </w:r>
          </w:p>
        </w:tc>
        <w:tc>
          <w:tcPr>
            <w:tcW w:w="4535" w:type="dxa"/>
            <w:vAlign w:val="center"/>
          </w:tcPr>
          <w:p w:rsidR="00980E42" w:rsidRDefault="00D5472D">
            <w:pPr>
              <w:pStyle w:val="2"/>
            </w:pPr>
            <w:r>
              <w:t>计划生育事务</w:t>
            </w:r>
          </w:p>
        </w:tc>
        <w:tc>
          <w:tcPr>
            <w:tcW w:w="2551" w:type="dxa"/>
            <w:vAlign w:val="center"/>
          </w:tcPr>
          <w:p w:rsidR="00980E42" w:rsidRDefault="00D5472D">
            <w:pPr>
              <w:pStyle w:val="4"/>
            </w:pPr>
            <w:r>
              <w:t>1.41</w:t>
            </w:r>
          </w:p>
        </w:tc>
        <w:tc>
          <w:tcPr>
            <w:tcW w:w="2551" w:type="dxa"/>
            <w:vAlign w:val="center"/>
          </w:tcPr>
          <w:p w:rsidR="00980E42" w:rsidRDefault="00980E42">
            <w:pPr>
              <w:pStyle w:val="4"/>
            </w:pPr>
          </w:p>
        </w:tc>
        <w:tc>
          <w:tcPr>
            <w:tcW w:w="2551" w:type="dxa"/>
            <w:vAlign w:val="center"/>
          </w:tcPr>
          <w:p w:rsidR="00980E42" w:rsidRDefault="00D5472D">
            <w:pPr>
              <w:pStyle w:val="4"/>
            </w:pPr>
            <w:r>
              <w:t>1.41</w:t>
            </w:r>
          </w:p>
        </w:tc>
      </w:tr>
      <w:tr w:rsidR="00980E42">
        <w:trPr>
          <w:trHeight w:val="369"/>
          <w:jc w:val="center"/>
        </w:trPr>
        <w:tc>
          <w:tcPr>
            <w:tcW w:w="850" w:type="dxa"/>
            <w:vAlign w:val="center"/>
          </w:tcPr>
          <w:p w:rsidR="00980E42" w:rsidRDefault="00D5472D">
            <w:pPr>
              <w:pStyle w:val="3"/>
            </w:pPr>
            <w:r>
              <w:t>15</w:t>
            </w:r>
          </w:p>
        </w:tc>
        <w:tc>
          <w:tcPr>
            <w:tcW w:w="1191" w:type="dxa"/>
            <w:vAlign w:val="center"/>
          </w:tcPr>
          <w:p w:rsidR="00980E42" w:rsidRDefault="00D5472D">
            <w:pPr>
              <w:pStyle w:val="2"/>
            </w:pPr>
            <w:r>
              <w:t>2100717</w:t>
            </w:r>
          </w:p>
        </w:tc>
        <w:tc>
          <w:tcPr>
            <w:tcW w:w="4535" w:type="dxa"/>
            <w:vAlign w:val="center"/>
          </w:tcPr>
          <w:p w:rsidR="00980E42" w:rsidRDefault="00D5472D">
            <w:pPr>
              <w:pStyle w:val="2"/>
            </w:pPr>
            <w:r>
              <w:t>计划生育服务</w:t>
            </w:r>
          </w:p>
        </w:tc>
        <w:tc>
          <w:tcPr>
            <w:tcW w:w="2551" w:type="dxa"/>
            <w:vAlign w:val="center"/>
          </w:tcPr>
          <w:p w:rsidR="00980E42" w:rsidRDefault="00D5472D">
            <w:pPr>
              <w:pStyle w:val="4"/>
            </w:pPr>
            <w:r>
              <w:t>1.41</w:t>
            </w:r>
          </w:p>
        </w:tc>
        <w:tc>
          <w:tcPr>
            <w:tcW w:w="2551" w:type="dxa"/>
            <w:vAlign w:val="center"/>
          </w:tcPr>
          <w:p w:rsidR="00980E42" w:rsidRDefault="00980E42">
            <w:pPr>
              <w:pStyle w:val="4"/>
            </w:pPr>
          </w:p>
        </w:tc>
        <w:tc>
          <w:tcPr>
            <w:tcW w:w="2551" w:type="dxa"/>
            <w:vAlign w:val="center"/>
          </w:tcPr>
          <w:p w:rsidR="00980E42" w:rsidRDefault="00D5472D">
            <w:pPr>
              <w:pStyle w:val="4"/>
            </w:pPr>
            <w:r>
              <w:t>1.41</w:t>
            </w:r>
          </w:p>
        </w:tc>
      </w:tr>
      <w:tr w:rsidR="00980E42">
        <w:trPr>
          <w:trHeight w:val="369"/>
          <w:jc w:val="center"/>
        </w:trPr>
        <w:tc>
          <w:tcPr>
            <w:tcW w:w="850" w:type="dxa"/>
            <w:vAlign w:val="center"/>
          </w:tcPr>
          <w:p w:rsidR="00980E42" w:rsidRDefault="00D5472D">
            <w:pPr>
              <w:pStyle w:val="3"/>
            </w:pPr>
            <w:r>
              <w:t>16</w:t>
            </w:r>
          </w:p>
        </w:tc>
        <w:tc>
          <w:tcPr>
            <w:tcW w:w="1191" w:type="dxa"/>
            <w:vAlign w:val="center"/>
          </w:tcPr>
          <w:p w:rsidR="00980E42" w:rsidRDefault="00D5472D">
            <w:pPr>
              <w:pStyle w:val="2"/>
            </w:pPr>
            <w:r>
              <w:t>21099</w:t>
            </w:r>
          </w:p>
        </w:tc>
        <w:tc>
          <w:tcPr>
            <w:tcW w:w="4535" w:type="dxa"/>
            <w:vAlign w:val="center"/>
          </w:tcPr>
          <w:p w:rsidR="00980E42" w:rsidRDefault="00D5472D">
            <w:pPr>
              <w:pStyle w:val="2"/>
            </w:pPr>
            <w:r>
              <w:t>其他卫生健康支出</w:t>
            </w:r>
          </w:p>
        </w:tc>
        <w:tc>
          <w:tcPr>
            <w:tcW w:w="2551" w:type="dxa"/>
            <w:vAlign w:val="center"/>
          </w:tcPr>
          <w:p w:rsidR="00980E42" w:rsidRDefault="00D5472D">
            <w:pPr>
              <w:pStyle w:val="4"/>
            </w:pPr>
            <w:r>
              <w:t>0.71</w:t>
            </w:r>
          </w:p>
        </w:tc>
        <w:tc>
          <w:tcPr>
            <w:tcW w:w="2551" w:type="dxa"/>
            <w:vAlign w:val="center"/>
          </w:tcPr>
          <w:p w:rsidR="00980E42" w:rsidRDefault="00980E42">
            <w:pPr>
              <w:pStyle w:val="4"/>
            </w:pPr>
          </w:p>
        </w:tc>
        <w:tc>
          <w:tcPr>
            <w:tcW w:w="2551" w:type="dxa"/>
            <w:vAlign w:val="center"/>
          </w:tcPr>
          <w:p w:rsidR="00980E42" w:rsidRDefault="00D5472D">
            <w:pPr>
              <w:pStyle w:val="4"/>
            </w:pPr>
            <w:r>
              <w:t>0.71</w:t>
            </w:r>
          </w:p>
        </w:tc>
      </w:tr>
      <w:tr w:rsidR="00980E42">
        <w:trPr>
          <w:trHeight w:val="369"/>
          <w:jc w:val="center"/>
        </w:trPr>
        <w:tc>
          <w:tcPr>
            <w:tcW w:w="850" w:type="dxa"/>
            <w:vAlign w:val="center"/>
          </w:tcPr>
          <w:p w:rsidR="00980E42" w:rsidRDefault="00D5472D">
            <w:pPr>
              <w:pStyle w:val="3"/>
            </w:pPr>
            <w:r>
              <w:t>17</w:t>
            </w:r>
          </w:p>
        </w:tc>
        <w:tc>
          <w:tcPr>
            <w:tcW w:w="1191" w:type="dxa"/>
            <w:vAlign w:val="center"/>
          </w:tcPr>
          <w:p w:rsidR="00980E42" w:rsidRDefault="00D5472D">
            <w:pPr>
              <w:pStyle w:val="2"/>
            </w:pPr>
            <w:r>
              <w:t>2109999</w:t>
            </w:r>
          </w:p>
        </w:tc>
        <w:tc>
          <w:tcPr>
            <w:tcW w:w="4535" w:type="dxa"/>
            <w:vAlign w:val="center"/>
          </w:tcPr>
          <w:p w:rsidR="00980E42" w:rsidRDefault="00D5472D">
            <w:pPr>
              <w:pStyle w:val="2"/>
            </w:pPr>
            <w:r>
              <w:t>其他卫生健康支出</w:t>
            </w:r>
          </w:p>
        </w:tc>
        <w:tc>
          <w:tcPr>
            <w:tcW w:w="2551" w:type="dxa"/>
            <w:vAlign w:val="center"/>
          </w:tcPr>
          <w:p w:rsidR="00980E42" w:rsidRDefault="00D5472D">
            <w:pPr>
              <w:pStyle w:val="4"/>
            </w:pPr>
            <w:r>
              <w:t>0.71</w:t>
            </w:r>
          </w:p>
        </w:tc>
        <w:tc>
          <w:tcPr>
            <w:tcW w:w="2551" w:type="dxa"/>
            <w:vAlign w:val="center"/>
          </w:tcPr>
          <w:p w:rsidR="00980E42" w:rsidRDefault="00980E42">
            <w:pPr>
              <w:pStyle w:val="4"/>
            </w:pPr>
          </w:p>
        </w:tc>
        <w:tc>
          <w:tcPr>
            <w:tcW w:w="2551" w:type="dxa"/>
            <w:vAlign w:val="center"/>
          </w:tcPr>
          <w:p w:rsidR="00980E42" w:rsidRDefault="00D5472D">
            <w:pPr>
              <w:pStyle w:val="4"/>
            </w:pPr>
            <w:r>
              <w:t>0.71</w:t>
            </w:r>
          </w:p>
        </w:tc>
      </w:tr>
      <w:tr w:rsidR="00980E42">
        <w:trPr>
          <w:trHeight w:val="369"/>
          <w:jc w:val="center"/>
        </w:trPr>
        <w:tc>
          <w:tcPr>
            <w:tcW w:w="850" w:type="dxa"/>
            <w:vAlign w:val="center"/>
          </w:tcPr>
          <w:p w:rsidR="00980E42" w:rsidRDefault="00D5472D">
            <w:pPr>
              <w:pStyle w:val="3"/>
            </w:pPr>
            <w:r>
              <w:t>18</w:t>
            </w:r>
          </w:p>
        </w:tc>
        <w:tc>
          <w:tcPr>
            <w:tcW w:w="1191" w:type="dxa"/>
            <w:vAlign w:val="center"/>
          </w:tcPr>
          <w:p w:rsidR="00980E42" w:rsidRDefault="00D5472D">
            <w:pPr>
              <w:pStyle w:val="2"/>
            </w:pPr>
            <w:r>
              <w:t>211</w:t>
            </w:r>
          </w:p>
        </w:tc>
        <w:tc>
          <w:tcPr>
            <w:tcW w:w="4535" w:type="dxa"/>
            <w:vAlign w:val="center"/>
          </w:tcPr>
          <w:p w:rsidR="00980E42" w:rsidRDefault="00D5472D">
            <w:pPr>
              <w:pStyle w:val="2"/>
            </w:pPr>
            <w:r>
              <w:t>节能环保支出</w:t>
            </w:r>
          </w:p>
        </w:tc>
        <w:tc>
          <w:tcPr>
            <w:tcW w:w="2551" w:type="dxa"/>
            <w:vAlign w:val="center"/>
          </w:tcPr>
          <w:p w:rsidR="00980E42" w:rsidRDefault="00D5472D">
            <w:pPr>
              <w:pStyle w:val="4"/>
            </w:pPr>
            <w:r>
              <w:t>1.00</w:t>
            </w:r>
          </w:p>
        </w:tc>
        <w:tc>
          <w:tcPr>
            <w:tcW w:w="2551" w:type="dxa"/>
            <w:vAlign w:val="center"/>
          </w:tcPr>
          <w:p w:rsidR="00980E42" w:rsidRDefault="00980E42">
            <w:pPr>
              <w:pStyle w:val="4"/>
            </w:pPr>
          </w:p>
        </w:tc>
        <w:tc>
          <w:tcPr>
            <w:tcW w:w="2551"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t>19</w:t>
            </w:r>
          </w:p>
        </w:tc>
        <w:tc>
          <w:tcPr>
            <w:tcW w:w="1191" w:type="dxa"/>
            <w:vAlign w:val="center"/>
          </w:tcPr>
          <w:p w:rsidR="00980E42" w:rsidRDefault="00D5472D">
            <w:pPr>
              <w:pStyle w:val="2"/>
            </w:pPr>
            <w:r>
              <w:t>21104</w:t>
            </w:r>
          </w:p>
        </w:tc>
        <w:tc>
          <w:tcPr>
            <w:tcW w:w="4535" w:type="dxa"/>
            <w:vAlign w:val="center"/>
          </w:tcPr>
          <w:p w:rsidR="00980E42" w:rsidRDefault="00D5472D">
            <w:pPr>
              <w:pStyle w:val="2"/>
            </w:pPr>
            <w:r>
              <w:t>自然生态保护</w:t>
            </w:r>
          </w:p>
        </w:tc>
        <w:tc>
          <w:tcPr>
            <w:tcW w:w="2551" w:type="dxa"/>
            <w:vAlign w:val="center"/>
          </w:tcPr>
          <w:p w:rsidR="00980E42" w:rsidRDefault="00D5472D">
            <w:pPr>
              <w:pStyle w:val="4"/>
            </w:pPr>
            <w:r>
              <w:t>1.00</w:t>
            </w:r>
          </w:p>
        </w:tc>
        <w:tc>
          <w:tcPr>
            <w:tcW w:w="2551" w:type="dxa"/>
            <w:vAlign w:val="center"/>
          </w:tcPr>
          <w:p w:rsidR="00980E42" w:rsidRDefault="00980E42">
            <w:pPr>
              <w:pStyle w:val="4"/>
            </w:pPr>
          </w:p>
        </w:tc>
        <w:tc>
          <w:tcPr>
            <w:tcW w:w="2551"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lastRenderedPageBreak/>
              <w:t>20</w:t>
            </w:r>
          </w:p>
        </w:tc>
        <w:tc>
          <w:tcPr>
            <w:tcW w:w="1191" w:type="dxa"/>
            <w:vAlign w:val="center"/>
          </w:tcPr>
          <w:p w:rsidR="00980E42" w:rsidRDefault="00D5472D">
            <w:pPr>
              <w:pStyle w:val="2"/>
            </w:pPr>
            <w:r>
              <w:t>2110402</w:t>
            </w:r>
          </w:p>
        </w:tc>
        <w:tc>
          <w:tcPr>
            <w:tcW w:w="4535" w:type="dxa"/>
            <w:vAlign w:val="center"/>
          </w:tcPr>
          <w:p w:rsidR="00980E42" w:rsidRDefault="00D5472D">
            <w:pPr>
              <w:pStyle w:val="2"/>
            </w:pPr>
            <w:r>
              <w:t>农村环境保护</w:t>
            </w:r>
          </w:p>
        </w:tc>
        <w:tc>
          <w:tcPr>
            <w:tcW w:w="2551" w:type="dxa"/>
            <w:vAlign w:val="center"/>
          </w:tcPr>
          <w:p w:rsidR="00980E42" w:rsidRDefault="00D5472D">
            <w:pPr>
              <w:pStyle w:val="4"/>
            </w:pPr>
            <w:r>
              <w:t>1.00</w:t>
            </w:r>
          </w:p>
        </w:tc>
        <w:tc>
          <w:tcPr>
            <w:tcW w:w="2551" w:type="dxa"/>
            <w:vAlign w:val="center"/>
          </w:tcPr>
          <w:p w:rsidR="00980E42" w:rsidRDefault="00980E42">
            <w:pPr>
              <w:pStyle w:val="4"/>
            </w:pPr>
          </w:p>
        </w:tc>
        <w:tc>
          <w:tcPr>
            <w:tcW w:w="2551"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t>21</w:t>
            </w:r>
          </w:p>
        </w:tc>
        <w:tc>
          <w:tcPr>
            <w:tcW w:w="1191" w:type="dxa"/>
            <w:vAlign w:val="center"/>
          </w:tcPr>
          <w:p w:rsidR="00980E42" w:rsidRDefault="00D5472D">
            <w:pPr>
              <w:pStyle w:val="2"/>
            </w:pPr>
            <w:r>
              <w:t>213</w:t>
            </w:r>
          </w:p>
        </w:tc>
        <w:tc>
          <w:tcPr>
            <w:tcW w:w="4535" w:type="dxa"/>
            <w:vAlign w:val="center"/>
          </w:tcPr>
          <w:p w:rsidR="00980E42" w:rsidRDefault="00D5472D">
            <w:pPr>
              <w:pStyle w:val="2"/>
            </w:pPr>
            <w:r>
              <w:t>农林水支出</w:t>
            </w:r>
          </w:p>
        </w:tc>
        <w:tc>
          <w:tcPr>
            <w:tcW w:w="2551" w:type="dxa"/>
            <w:vAlign w:val="center"/>
          </w:tcPr>
          <w:p w:rsidR="00980E42" w:rsidRDefault="00D5472D">
            <w:pPr>
              <w:pStyle w:val="4"/>
            </w:pPr>
            <w:r>
              <w:t>530.33</w:t>
            </w:r>
          </w:p>
        </w:tc>
        <w:tc>
          <w:tcPr>
            <w:tcW w:w="2551" w:type="dxa"/>
            <w:vAlign w:val="center"/>
          </w:tcPr>
          <w:p w:rsidR="00980E42" w:rsidRDefault="00980E42">
            <w:pPr>
              <w:pStyle w:val="4"/>
            </w:pPr>
          </w:p>
        </w:tc>
        <w:tc>
          <w:tcPr>
            <w:tcW w:w="2551" w:type="dxa"/>
            <w:vAlign w:val="center"/>
          </w:tcPr>
          <w:p w:rsidR="00980E42" w:rsidRDefault="00D5472D">
            <w:pPr>
              <w:pStyle w:val="4"/>
            </w:pPr>
            <w:r>
              <w:t>530.33</w:t>
            </w:r>
          </w:p>
        </w:tc>
      </w:tr>
      <w:tr w:rsidR="00980E42">
        <w:trPr>
          <w:trHeight w:val="369"/>
          <w:jc w:val="center"/>
        </w:trPr>
        <w:tc>
          <w:tcPr>
            <w:tcW w:w="850" w:type="dxa"/>
            <w:vAlign w:val="center"/>
          </w:tcPr>
          <w:p w:rsidR="00980E42" w:rsidRDefault="00D5472D">
            <w:pPr>
              <w:pStyle w:val="3"/>
            </w:pPr>
            <w:r>
              <w:t>22</w:t>
            </w:r>
          </w:p>
        </w:tc>
        <w:tc>
          <w:tcPr>
            <w:tcW w:w="1191" w:type="dxa"/>
            <w:vAlign w:val="center"/>
          </w:tcPr>
          <w:p w:rsidR="00980E42" w:rsidRDefault="00D5472D">
            <w:pPr>
              <w:pStyle w:val="2"/>
            </w:pPr>
            <w:r>
              <w:t>21301</w:t>
            </w:r>
          </w:p>
        </w:tc>
        <w:tc>
          <w:tcPr>
            <w:tcW w:w="4535" w:type="dxa"/>
            <w:vAlign w:val="center"/>
          </w:tcPr>
          <w:p w:rsidR="00980E42" w:rsidRDefault="00D5472D">
            <w:pPr>
              <w:pStyle w:val="2"/>
            </w:pPr>
            <w:r>
              <w:t>农业农村</w:t>
            </w:r>
          </w:p>
        </w:tc>
        <w:tc>
          <w:tcPr>
            <w:tcW w:w="2551" w:type="dxa"/>
            <w:vAlign w:val="center"/>
          </w:tcPr>
          <w:p w:rsidR="00980E42" w:rsidRDefault="00D5472D">
            <w:pPr>
              <w:pStyle w:val="4"/>
            </w:pPr>
            <w:r>
              <w:t>1.28</w:t>
            </w:r>
          </w:p>
        </w:tc>
        <w:tc>
          <w:tcPr>
            <w:tcW w:w="2551" w:type="dxa"/>
            <w:vAlign w:val="center"/>
          </w:tcPr>
          <w:p w:rsidR="00980E42" w:rsidRDefault="00980E42">
            <w:pPr>
              <w:pStyle w:val="4"/>
            </w:pPr>
          </w:p>
        </w:tc>
        <w:tc>
          <w:tcPr>
            <w:tcW w:w="2551" w:type="dxa"/>
            <w:vAlign w:val="center"/>
          </w:tcPr>
          <w:p w:rsidR="00980E42" w:rsidRDefault="00D5472D">
            <w:pPr>
              <w:pStyle w:val="4"/>
            </w:pPr>
            <w:r>
              <w:t>1.28</w:t>
            </w:r>
          </w:p>
        </w:tc>
      </w:tr>
      <w:tr w:rsidR="00980E42">
        <w:trPr>
          <w:trHeight w:val="369"/>
          <w:jc w:val="center"/>
        </w:trPr>
        <w:tc>
          <w:tcPr>
            <w:tcW w:w="850" w:type="dxa"/>
            <w:vAlign w:val="center"/>
          </w:tcPr>
          <w:p w:rsidR="00980E42" w:rsidRDefault="00D5472D">
            <w:pPr>
              <w:pStyle w:val="3"/>
            </w:pPr>
            <w:r>
              <w:t>23</w:t>
            </w:r>
          </w:p>
        </w:tc>
        <w:tc>
          <w:tcPr>
            <w:tcW w:w="1191" w:type="dxa"/>
            <w:vAlign w:val="center"/>
          </w:tcPr>
          <w:p w:rsidR="00980E42" w:rsidRDefault="00D5472D">
            <w:pPr>
              <w:pStyle w:val="2"/>
            </w:pPr>
            <w:r>
              <w:t>2130152</w:t>
            </w:r>
          </w:p>
        </w:tc>
        <w:tc>
          <w:tcPr>
            <w:tcW w:w="4535" w:type="dxa"/>
            <w:vAlign w:val="center"/>
          </w:tcPr>
          <w:p w:rsidR="00980E42" w:rsidRDefault="00D5472D">
            <w:pPr>
              <w:pStyle w:val="2"/>
            </w:pPr>
            <w:r>
              <w:t>对高校毕业生到基层任职补助</w:t>
            </w:r>
          </w:p>
        </w:tc>
        <w:tc>
          <w:tcPr>
            <w:tcW w:w="2551" w:type="dxa"/>
            <w:vAlign w:val="center"/>
          </w:tcPr>
          <w:p w:rsidR="00980E42" w:rsidRDefault="00D5472D">
            <w:pPr>
              <w:pStyle w:val="4"/>
            </w:pPr>
            <w:r>
              <w:t>1.28</w:t>
            </w:r>
          </w:p>
        </w:tc>
        <w:tc>
          <w:tcPr>
            <w:tcW w:w="2551" w:type="dxa"/>
            <w:vAlign w:val="center"/>
          </w:tcPr>
          <w:p w:rsidR="00980E42" w:rsidRDefault="00980E42">
            <w:pPr>
              <w:pStyle w:val="4"/>
            </w:pPr>
          </w:p>
        </w:tc>
        <w:tc>
          <w:tcPr>
            <w:tcW w:w="2551" w:type="dxa"/>
            <w:vAlign w:val="center"/>
          </w:tcPr>
          <w:p w:rsidR="00980E42" w:rsidRDefault="00D5472D">
            <w:pPr>
              <w:pStyle w:val="4"/>
            </w:pPr>
            <w:r>
              <w:t>1.28</w:t>
            </w:r>
          </w:p>
        </w:tc>
      </w:tr>
      <w:tr w:rsidR="00980E42">
        <w:trPr>
          <w:trHeight w:val="369"/>
          <w:jc w:val="center"/>
        </w:trPr>
        <w:tc>
          <w:tcPr>
            <w:tcW w:w="850" w:type="dxa"/>
            <w:vAlign w:val="center"/>
          </w:tcPr>
          <w:p w:rsidR="00980E42" w:rsidRDefault="00D5472D">
            <w:pPr>
              <w:pStyle w:val="3"/>
            </w:pPr>
            <w:r>
              <w:t>24</w:t>
            </w:r>
          </w:p>
        </w:tc>
        <w:tc>
          <w:tcPr>
            <w:tcW w:w="1191" w:type="dxa"/>
            <w:vAlign w:val="center"/>
          </w:tcPr>
          <w:p w:rsidR="00980E42" w:rsidRDefault="00D5472D">
            <w:pPr>
              <w:pStyle w:val="2"/>
            </w:pPr>
            <w:r>
              <w:t>21303</w:t>
            </w:r>
          </w:p>
        </w:tc>
        <w:tc>
          <w:tcPr>
            <w:tcW w:w="4535" w:type="dxa"/>
            <w:vAlign w:val="center"/>
          </w:tcPr>
          <w:p w:rsidR="00980E42" w:rsidRDefault="00D5472D">
            <w:pPr>
              <w:pStyle w:val="2"/>
            </w:pPr>
            <w:r>
              <w:t>水利</w:t>
            </w:r>
          </w:p>
        </w:tc>
        <w:tc>
          <w:tcPr>
            <w:tcW w:w="2551" w:type="dxa"/>
            <w:vAlign w:val="center"/>
          </w:tcPr>
          <w:p w:rsidR="00980E42" w:rsidRDefault="00D5472D">
            <w:pPr>
              <w:pStyle w:val="4"/>
            </w:pPr>
            <w:r>
              <w:t>1.00</w:t>
            </w:r>
          </w:p>
        </w:tc>
        <w:tc>
          <w:tcPr>
            <w:tcW w:w="2551" w:type="dxa"/>
            <w:vAlign w:val="center"/>
          </w:tcPr>
          <w:p w:rsidR="00980E42" w:rsidRDefault="00980E42">
            <w:pPr>
              <w:pStyle w:val="4"/>
            </w:pPr>
          </w:p>
        </w:tc>
        <w:tc>
          <w:tcPr>
            <w:tcW w:w="2551"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t>25</w:t>
            </w:r>
          </w:p>
        </w:tc>
        <w:tc>
          <w:tcPr>
            <w:tcW w:w="1191" w:type="dxa"/>
            <w:vAlign w:val="center"/>
          </w:tcPr>
          <w:p w:rsidR="00980E42" w:rsidRDefault="00D5472D">
            <w:pPr>
              <w:pStyle w:val="2"/>
            </w:pPr>
            <w:r>
              <w:t>2130314</w:t>
            </w:r>
          </w:p>
        </w:tc>
        <w:tc>
          <w:tcPr>
            <w:tcW w:w="4535" w:type="dxa"/>
            <w:vAlign w:val="center"/>
          </w:tcPr>
          <w:p w:rsidR="00980E42" w:rsidRDefault="00D5472D">
            <w:pPr>
              <w:pStyle w:val="2"/>
            </w:pPr>
            <w:r>
              <w:t>防汛</w:t>
            </w:r>
          </w:p>
        </w:tc>
        <w:tc>
          <w:tcPr>
            <w:tcW w:w="2551" w:type="dxa"/>
            <w:vAlign w:val="center"/>
          </w:tcPr>
          <w:p w:rsidR="00980E42" w:rsidRDefault="00D5472D">
            <w:pPr>
              <w:pStyle w:val="4"/>
            </w:pPr>
            <w:r>
              <w:t>1.00</w:t>
            </w:r>
          </w:p>
        </w:tc>
        <w:tc>
          <w:tcPr>
            <w:tcW w:w="2551" w:type="dxa"/>
            <w:vAlign w:val="center"/>
          </w:tcPr>
          <w:p w:rsidR="00980E42" w:rsidRDefault="00980E42">
            <w:pPr>
              <w:pStyle w:val="4"/>
            </w:pPr>
          </w:p>
        </w:tc>
        <w:tc>
          <w:tcPr>
            <w:tcW w:w="2551" w:type="dxa"/>
            <w:vAlign w:val="center"/>
          </w:tcPr>
          <w:p w:rsidR="00980E42" w:rsidRDefault="00D5472D">
            <w:pPr>
              <w:pStyle w:val="4"/>
            </w:pPr>
            <w:r>
              <w:t>1.00</w:t>
            </w:r>
          </w:p>
        </w:tc>
      </w:tr>
      <w:tr w:rsidR="00980E42">
        <w:trPr>
          <w:trHeight w:val="369"/>
          <w:jc w:val="center"/>
        </w:trPr>
        <w:tc>
          <w:tcPr>
            <w:tcW w:w="850" w:type="dxa"/>
            <w:vAlign w:val="center"/>
          </w:tcPr>
          <w:p w:rsidR="00980E42" w:rsidRDefault="00D5472D">
            <w:pPr>
              <w:pStyle w:val="3"/>
            </w:pPr>
            <w:r>
              <w:t>26</w:t>
            </w:r>
          </w:p>
        </w:tc>
        <w:tc>
          <w:tcPr>
            <w:tcW w:w="1191" w:type="dxa"/>
            <w:vAlign w:val="center"/>
          </w:tcPr>
          <w:p w:rsidR="00980E42" w:rsidRDefault="00D5472D">
            <w:pPr>
              <w:pStyle w:val="2"/>
            </w:pPr>
            <w:r>
              <w:t>21307</w:t>
            </w:r>
          </w:p>
        </w:tc>
        <w:tc>
          <w:tcPr>
            <w:tcW w:w="4535" w:type="dxa"/>
            <w:vAlign w:val="center"/>
          </w:tcPr>
          <w:p w:rsidR="00980E42" w:rsidRDefault="00D5472D">
            <w:pPr>
              <w:pStyle w:val="2"/>
            </w:pPr>
            <w:r>
              <w:t>农村综合改革</w:t>
            </w:r>
          </w:p>
        </w:tc>
        <w:tc>
          <w:tcPr>
            <w:tcW w:w="2551" w:type="dxa"/>
            <w:vAlign w:val="center"/>
          </w:tcPr>
          <w:p w:rsidR="00980E42" w:rsidRDefault="00D5472D">
            <w:pPr>
              <w:pStyle w:val="4"/>
            </w:pPr>
            <w:r>
              <w:t>528.05</w:t>
            </w:r>
          </w:p>
        </w:tc>
        <w:tc>
          <w:tcPr>
            <w:tcW w:w="2551" w:type="dxa"/>
            <w:vAlign w:val="center"/>
          </w:tcPr>
          <w:p w:rsidR="00980E42" w:rsidRDefault="00980E42">
            <w:pPr>
              <w:pStyle w:val="4"/>
            </w:pPr>
          </w:p>
        </w:tc>
        <w:tc>
          <w:tcPr>
            <w:tcW w:w="2551" w:type="dxa"/>
            <w:vAlign w:val="center"/>
          </w:tcPr>
          <w:p w:rsidR="00980E42" w:rsidRDefault="00D5472D">
            <w:pPr>
              <w:pStyle w:val="4"/>
            </w:pPr>
            <w:r>
              <w:t>528.05</w:t>
            </w:r>
          </w:p>
        </w:tc>
      </w:tr>
      <w:tr w:rsidR="00980E42">
        <w:trPr>
          <w:trHeight w:val="369"/>
          <w:jc w:val="center"/>
        </w:trPr>
        <w:tc>
          <w:tcPr>
            <w:tcW w:w="850" w:type="dxa"/>
            <w:vAlign w:val="center"/>
          </w:tcPr>
          <w:p w:rsidR="00980E42" w:rsidRDefault="00D5472D">
            <w:pPr>
              <w:pStyle w:val="3"/>
            </w:pPr>
            <w:r>
              <w:t>27</w:t>
            </w:r>
          </w:p>
        </w:tc>
        <w:tc>
          <w:tcPr>
            <w:tcW w:w="1191" w:type="dxa"/>
            <w:vAlign w:val="center"/>
          </w:tcPr>
          <w:p w:rsidR="00980E42" w:rsidRDefault="00D5472D">
            <w:pPr>
              <w:pStyle w:val="2"/>
            </w:pPr>
            <w:r>
              <w:t>2130705</w:t>
            </w:r>
          </w:p>
        </w:tc>
        <w:tc>
          <w:tcPr>
            <w:tcW w:w="4535" w:type="dxa"/>
            <w:vAlign w:val="center"/>
          </w:tcPr>
          <w:p w:rsidR="00980E42" w:rsidRDefault="00D5472D">
            <w:pPr>
              <w:pStyle w:val="2"/>
            </w:pPr>
            <w:r>
              <w:t>对村民委员会和村党支部的补助</w:t>
            </w:r>
          </w:p>
        </w:tc>
        <w:tc>
          <w:tcPr>
            <w:tcW w:w="2551" w:type="dxa"/>
            <w:vAlign w:val="center"/>
          </w:tcPr>
          <w:p w:rsidR="00980E42" w:rsidRDefault="00D5472D">
            <w:pPr>
              <w:pStyle w:val="4"/>
            </w:pPr>
            <w:r>
              <w:t>128.05</w:t>
            </w:r>
          </w:p>
        </w:tc>
        <w:tc>
          <w:tcPr>
            <w:tcW w:w="2551" w:type="dxa"/>
            <w:vAlign w:val="center"/>
          </w:tcPr>
          <w:p w:rsidR="00980E42" w:rsidRDefault="00980E42">
            <w:pPr>
              <w:pStyle w:val="4"/>
            </w:pPr>
          </w:p>
        </w:tc>
        <w:tc>
          <w:tcPr>
            <w:tcW w:w="2551" w:type="dxa"/>
            <w:vAlign w:val="center"/>
          </w:tcPr>
          <w:p w:rsidR="00980E42" w:rsidRDefault="00D5472D">
            <w:pPr>
              <w:pStyle w:val="4"/>
            </w:pPr>
            <w:r>
              <w:t>128.05</w:t>
            </w:r>
          </w:p>
        </w:tc>
      </w:tr>
      <w:tr w:rsidR="00980E42">
        <w:trPr>
          <w:trHeight w:val="369"/>
          <w:jc w:val="center"/>
        </w:trPr>
        <w:tc>
          <w:tcPr>
            <w:tcW w:w="850" w:type="dxa"/>
            <w:vAlign w:val="center"/>
          </w:tcPr>
          <w:p w:rsidR="00980E42" w:rsidRDefault="00D5472D">
            <w:pPr>
              <w:pStyle w:val="3"/>
            </w:pPr>
            <w:r>
              <w:t>28</w:t>
            </w:r>
          </w:p>
        </w:tc>
        <w:tc>
          <w:tcPr>
            <w:tcW w:w="1191" w:type="dxa"/>
            <w:vAlign w:val="center"/>
          </w:tcPr>
          <w:p w:rsidR="00980E42" w:rsidRDefault="00D5472D">
            <w:pPr>
              <w:pStyle w:val="2"/>
            </w:pPr>
            <w:r>
              <w:t>2130799</w:t>
            </w:r>
          </w:p>
        </w:tc>
        <w:tc>
          <w:tcPr>
            <w:tcW w:w="4535" w:type="dxa"/>
            <w:vAlign w:val="center"/>
          </w:tcPr>
          <w:p w:rsidR="00980E42" w:rsidRDefault="00D5472D">
            <w:pPr>
              <w:pStyle w:val="2"/>
            </w:pPr>
            <w:r>
              <w:t>其他农村综合改革支出</w:t>
            </w:r>
          </w:p>
        </w:tc>
        <w:tc>
          <w:tcPr>
            <w:tcW w:w="2551" w:type="dxa"/>
            <w:vAlign w:val="center"/>
          </w:tcPr>
          <w:p w:rsidR="00980E42" w:rsidRDefault="00D5472D">
            <w:pPr>
              <w:pStyle w:val="4"/>
            </w:pPr>
            <w:r>
              <w:t>400.00</w:t>
            </w:r>
          </w:p>
        </w:tc>
        <w:tc>
          <w:tcPr>
            <w:tcW w:w="2551" w:type="dxa"/>
            <w:vAlign w:val="center"/>
          </w:tcPr>
          <w:p w:rsidR="00980E42" w:rsidRDefault="00980E42">
            <w:pPr>
              <w:pStyle w:val="4"/>
            </w:pPr>
          </w:p>
        </w:tc>
        <w:tc>
          <w:tcPr>
            <w:tcW w:w="2551" w:type="dxa"/>
            <w:vAlign w:val="center"/>
          </w:tcPr>
          <w:p w:rsidR="00980E42" w:rsidRDefault="00D5472D">
            <w:pPr>
              <w:pStyle w:val="4"/>
            </w:pPr>
            <w:r>
              <w:t>400.00</w:t>
            </w:r>
          </w:p>
        </w:tc>
      </w:tr>
      <w:tr w:rsidR="00980E42">
        <w:trPr>
          <w:trHeight w:val="369"/>
          <w:jc w:val="center"/>
        </w:trPr>
        <w:tc>
          <w:tcPr>
            <w:tcW w:w="850" w:type="dxa"/>
            <w:vAlign w:val="center"/>
          </w:tcPr>
          <w:p w:rsidR="00980E42" w:rsidRDefault="00D5472D">
            <w:pPr>
              <w:pStyle w:val="3"/>
            </w:pPr>
            <w:r>
              <w:t>29</w:t>
            </w:r>
          </w:p>
        </w:tc>
        <w:tc>
          <w:tcPr>
            <w:tcW w:w="1191" w:type="dxa"/>
            <w:vAlign w:val="center"/>
          </w:tcPr>
          <w:p w:rsidR="00980E42" w:rsidRDefault="00D5472D">
            <w:pPr>
              <w:pStyle w:val="2"/>
            </w:pPr>
            <w:r>
              <w:t>221</w:t>
            </w:r>
          </w:p>
        </w:tc>
        <w:tc>
          <w:tcPr>
            <w:tcW w:w="4535" w:type="dxa"/>
            <w:vAlign w:val="center"/>
          </w:tcPr>
          <w:p w:rsidR="00980E42" w:rsidRDefault="00D5472D">
            <w:pPr>
              <w:pStyle w:val="2"/>
            </w:pPr>
            <w:r>
              <w:t>住房保障支出</w:t>
            </w:r>
          </w:p>
        </w:tc>
        <w:tc>
          <w:tcPr>
            <w:tcW w:w="2551" w:type="dxa"/>
            <w:vAlign w:val="center"/>
          </w:tcPr>
          <w:p w:rsidR="00980E42" w:rsidRDefault="00D5472D">
            <w:pPr>
              <w:pStyle w:val="4"/>
            </w:pPr>
            <w:r>
              <w:t>31.13</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15.20</w:t>
            </w:r>
          </w:p>
        </w:tc>
      </w:tr>
      <w:tr w:rsidR="00980E42">
        <w:trPr>
          <w:trHeight w:val="369"/>
          <w:jc w:val="center"/>
        </w:trPr>
        <w:tc>
          <w:tcPr>
            <w:tcW w:w="850" w:type="dxa"/>
            <w:vAlign w:val="center"/>
          </w:tcPr>
          <w:p w:rsidR="00980E42" w:rsidRDefault="00D5472D">
            <w:pPr>
              <w:pStyle w:val="3"/>
            </w:pPr>
            <w:r>
              <w:t>30</w:t>
            </w:r>
          </w:p>
        </w:tc>
        <w:tc>
          <w:tcPr>
            <w:tcW w:w="1191" w:type="dxa"/>
            <w:vAlign w:val="center"/>
          </w:tcPr>
          <w:p w:rsidR="00980E42" w:rsidRDefault="00D5472D">
            <w:pPr>
              <w:pStyle w:val="2"/>
            </w:pPr>
            <w:r>
              <w:t>22101</w:t>
            </w:r>
          </w:p>
        </w:tc>
        <w:tc>
          <w:tcPr>
            <w:tcW w:w="4535" w:type="dxa"/>
            <w:vAlign w:val="center"/>
          </w:tcPr>
          <w:p w:rsidR="00980E42" w:rsidRDefault="00D5472D">
            <w:pPr>
              <w:pStyle w:val="2"/>
            </w:pPr>
            <w:r>
              <w:t>保障性安居工程支出</w:t>
            </w:r>
          </w:p>
        </w:tc>
        <w:tc>
          <w:tcPr>
            <w:tcW w:w="2551" w:type="dxa"/>
            <w:vAlign w:val="center"/>
          </w:tcPr>
          <w:p w:rsidR="00980E42" w:rsidRDefault="00D5472D">
            <w:pPr>
              <w:pStyle w:val="4"/>
            </w:pPr>
            <w:r>
              <w:t>15.20</w:t>
            </w:r>
          </w:p>
        </w:tc>
        <w:tc>
          <w:tcPr>
            <w:tcW w:w="2551" w:type="dxa"/>
            <w:vAlign w:val="center"/>
          </w:tcPr>
          <w:p w:rsidR="00980E42" w:rsidRDefault="00980E42">
            <w:pPr>
              <w:pStyle w:val="4"/>
            </w:pPr>
          </w:p>
        </w:tc>
        <w:tc>
          <w:tcPr>
            <w:tcW w:w="2551" w:type="dxa"/>
            <w:vAlign w:val="center"/>
          </w:tcPr>
          <w:p w:rsidR="00980E42" w:rsidRDefault="00D5472D">
            <w:pPr>
              <w:pStyle w:val="4"/>
            </w:pPr>
            <w:r>
              <w:t>15.20</w:t>
            </w:r>
          </w:p>
        </w:tc>
      </w:tr>
      <w:tr w:rsidR="00980E42">
        <w:trPr>
          <w:trHeight w:val="369"/>
          <w:jc w:val="center"/>
        </w:trPr>
        <w:tc>
          <w:tcPr>
            <w:tcW w:w="850" w:type="dxa"/>
            <w:vAlign w:val="center"/>
          </w:tcPr>
          <w:p w:rsidR="00980E42" w:rsidRDefault="00D5472D">
            <w:pPr>
              <w:pStyle w:val="3"/>
            </w:pPr>
            <w:r>
              <w:t>31</w:t>
            </w:r>
          </w:p>
        </w:tc>
        <w:tc>
          <w:tcPr>
            <w:tcW w:w="1191" w:type="dxa"/>
            <w:vAlign w:val="center"/>
          </w:tcPr>
          <w:p w:rsidR="00980E42" w:rsidRDefault="00D5472D">
            <w:pPr>
              <w:pStyle w:val="2"/>
            </w:pPr>
            <w:r>
              <w:t>2210105</w:t>
            </w:r>
          </w:p>
        </w:tc>
        <w:tc>
          <w:tcPr>
            <w:tcW w:w="4535" w:type="dxa"/>
            <w:vAlign w:val="center"/>
          </w:tcPr>
          <w:p w:rsidR="00980E42" w:rsidRDefault="00D5472D">
            <w:pPr>
              <w:pStyle w:val="2"/>
            </w:pPr>
            <w:r>
              <w:t>农村危房改造</w:t>
            </w:r>
          </w:p>
        </w:tc>
        <w:tc>
          <w:tcPr>
            <w:tcW w:w="2551" w:type="dxa"/>
            <w:vAlign w:val="center"/>
          </w:tcPr>
          <w:p w:rsidR="00980E42" w:rsidRDefault="00D5472D">
            <w:pPr>
              <w:pStyle w:val="4"/>
            </w:pPr>
            <w:r>
              <w:t>15.20</w:t>
            </w:r>
          </w:p>
        </w:tc>
        <w:tc>
          <w:tcPr>
            <w:tcW w:w="2551" w:type="dxa"/>
            <w:vAlign w:val="center"/>
          </w:tcPr>
          <w:p w:rsidR="00980E42" w:rsidRDefault="00980E42">
            <w:pPr>
              <w:pStyle w:val="4"/>
            </w:pPr>
          </w:p>
        </w:tc>
        <w:tc>
          <w:tcPr>
            <w:tcW w:w="2551" w:type="dxa"/>
            <w:vAlign w:val="center"/>
          </w:tcPr>
          <w:p w:rsidR="00980E42" w:rsidRDefault="00D5472D">
            <w:pPr>
              <w:pStyle w:val="4"/>
            </w:pPr>
            <w:r>
              <w:t>15.20</w:t>
            </w:r>
          </w:p>
        </w:tc>
      </w:tr>
      <w:tr w:rsidR="00980E42">
        <w:trPr>
          <w:trHeight w:val="369"/>
          <w:jc w:val="center"/>
        </w:trPr>
        <w:tc>
          <w:tcPr>
            <w:tcW w:w="850" w:type="dxa"/>
            <w:vAlign w:val="center"/>
          </w:tcPr>
          <w:p w:rsidR="00980E42" w:rsidRDefault="00D5472D">
            <w:pPr>
              <w:pStyle w:val="3"/>
            </w:pPr>
            <w:r>
              <w:t>32</w:t>
            </w:r>
          </w:p>
        </w:tc>
        <w:tc>
          <w:tcPr>
            <w:tcW w:w="1191" w:type="dxa"/>
            <w:vAlign w:val="center"/>
          </w:tcPr>
          <w:p w:rsidR="00980E42" w:rsidRDefault="00D5472D">
            <w:pPr>
              <w:pStyle w:val="2"/>
            </w:pPr>
            <w:r>
              <w:t>22102</w:t>
            </w:r>
          </w:p>
        </w:tc>
        <w:tc>
          <w:tcPr>
            <w:tcW w:w="4535" w:type="dxa"/>
            <w:vAlign w:val="center"/>
          </w:tcPr>
          <w:p w:rsidR="00980E42" w:rsidRDefault="00D5472D">
            <w:pPr>
              <w:pStyle w:val="2"/>
            </w:pPr>
            <w:r>
              <w:t>住房改革支出</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15.93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33</w:t>
            </w:r>
          </w:p>
        </w:tc>
        <w:tc>
          <w:tcPr>
            <w:tcW w:w="1191" w:type="dxa"/>
            <w:vAlign w:val="center"/>
          </w:tcPr>
          <w:p w:rsidR="00980E42" w:rsidRDefault="00D5472D">
            <w:pPr>
              <w:pStyle w:val="2"/>
            </w:pPr>
            <w:r>
              <w:t>2210201</w:t>
            </w:r>
          </w:p>
        </w:tc>
        <w:tc>
          <w:tcPr>
            <w:tcW w:w="4535" w:type="dxa"/>
            <w:vAlign w:val="center"/>
          </w:tcPr>
          <w:p w:rsidR="00980E42" w:rsidRDefault="00D5472D">
            <w:pPr>
              <w:pStyle w:val="2"/>
            </w:pPr>
            <w:r>
              <w:t>住房公积金</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15.93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34</w:t>
            </w:r>
          </w:p>
        </w:tc>
        <w:tc>
          <w:tcPr>
            <w:tcW w:w="1191" w:type="dxa"/>
            <w:vAlign w:val="center"/>
          </w:tcPr>
          <w:p w:rsidR="00980E42" w:rsidRDefault="00D5472D">
            <w:pPr>
              <w:pStyle w:val="2"/>
            </w:pPr>
            <w:r>
              <w:t>224</w:t>
            </w:r>
          </w:p>
        </w:tc>
        <w:tc>
          <w:tcPr>
            <w:tcW w:w="4535" w:type="dxa"/>
            <w:vAlign w:val="center"/>
          </w:tcPr>
          <w:p w:rsidR="00980E42" w:rsidRDefault="00D5472D">
            <w:pPr>
              <w:pStyle w:val="2"/>
            </w:pPr>
            <w:r>
              <w:t>灾害防治及应急管理支出</w:t>
            </w:r>
          </w:p>
        </w:tc>
        <w:tc>
          <w:tcPr>
            <w:tcW w:w="2551" w:type="dxa"/>
            <w:vAlign w:val="center"/>
          </w:tcPr>
          <w:p w:rsidR="00980E42" w:rsidRDefault="00D5472D">
            <w:pPr>
              <w:pStyle w:val="4"/>
            </w:pPr>
            <w:r>
              <w:t>2.00</w:t>
            </w:r>
          </w:p>
        </w:tc>
        <w:tc>
          <w:tcPr>
            <w:tcW w:w="2551" w:type="dxa"/>
            <w:vAlign w:val="center"/>
          </w:tcPr>
          <w:p w:rsidR="00980E42" w:rsidRDefault="00980E42">
            <w:pPr>
              <w:pStyle w:val="4"/>
            </w:pPr>
          </w:p>
        </w:tc>
        <w:tc>
          <w:tcPr>
            <w:tcW w:w="2551" w:type="dxa"/>
            <w:vAlign w:val="center"/>
          </w:tcPr>
          <w:p w:rsidR="00980E42" w:rsidRDefault="00D5472D">
            <w:pPr>
              <w:pStyle w:val="4"/>
            </w:pPr>
            <w:r>
              <w:t>2.00</w:t>
            </w:r>
          </w:p>
        </w:tc>
      </w:tr>
      <w:tr w:rsidR="00980E42">
        <w:trPr>
          <w:trHeight w:val="369"/>
          <w:jc w:val="center"/>
        </w:trPr>
        <w:tc>
          <w:tcPr>
            <w:tcW w:w="850" w:type="dxa"/>
            <w:vAlign w:val="center"/>
          </w:tcPr>
          <w:p w:rsidR="00980E42" w:rsidRDefault="00D5472D">
            <w:pPr>
              <w:pStyle w:val="3"/>
            </w:pPr>
            <w:r>
              <w:t>35</w:t>
            </w:r>
          </w:p>
        </w:tc>
        <w:tc>
          <w:tcPr>
            <w:tcW w:w="1191" w:type="dxa"/>
            <w:vAlign w:val="center"/>
          </w:tcPr>
          <w:p w:rsidR="00980E42" w:rsidRDefault="00D5472D">
            <w:pPr>
              <w:pStyle w:val="2"/>
            </w:pPr>
            <w:r>
              <w:t>22401</w:t>
            </w:r>
          </w:p>
        </w:tc>
        <w:tc>
          <w:tcPr>
            <w:tcW w:w="4535" w:type="dxa"/>
            <w:vAlign w:val="center"/>
          </w:tcPr>
          <w:p w:rsidR="00980E42" w:rsidRDefault="00D5472D">
            <w:pPr>
              <w:pStyle w:val="2"/>
            </w:pPr>
            <w:r>
              <w:t>应急管理事务</w:t>
            </w:r>
          </w:p>
        </w:tc>
        <w:tc>
          <w:tcPr>
            <w:tcW w:w="2551" w:type="dxa"/>
            <w:vAlign w:val="center"/>
          </w:tcPr>
          <w:p w:rsidR="00980E42" w:rsidRDefault="00D5472D">
            <w:pPr>
              <w:pStyle w:val="4"/>
            </w:pPr>
            <w:r>
              <w:t>2.00</w:t>
            </w:r>
          </w:p>
        </w:tc>
        <w:tc>
          <w:tcPr>
            <w:tcW w:w="2551" w:type="dxa"/>
            <w:vAlign w:val="center"/>
          </w:tcPr>
          <w:p w:rsidR="00980E42" w:rsidRDefault="00980E42">
            <w:pPr>
              <w:pStyle w:val="4"/>
            </w:pPr>
          </w:p>
        </w:tc>
        <w:tc>
          <w:tcPr>
            <w:tcW w:w="2551" w:type="dxa"/>
            <w:vAlign w:val="center"/>
          </w:tcPr>
          <w:p w:rsidR="00980E42" w:rsidRDefault="00D5472D">
            <w:pPr>
              <w:pStyle w:val="4"/>
            </w:pPr>
            <w:r>
              <w:t>2.00</w:t>
            </w:r>
          </w:p>
        </w:tc>
      </w:tr>
      <w:tr w:rsidR="00980E42">
        <w:trPr>
          <w:trHeight w:val="369"/>
          <w:jc w:val="center"/>
        </w:trPr>
        <w:tc>
          <w:tcPr>
            <w:tcW w:w="850" w:type="dxa"/>
            <w:vAlign w:val="center"/>
          </w:tcPr>
          <w:p w:rsidR="00980E42" w:rsidRDefault="00D5472D">
            <w:pPr>
              <w:pStyle w:val="3"/>
            </w:pPr>
            <w:r>
              <w:t>36</w:t>
            </w:r>
          </w:p>
        </w:tc>
        <w:tc>
          <w:tcPr>
            <w:tcW w:w="1191" w:type="dxa"/>
            <w:vAlign w:val="center"/>
          </w:tcPr>
          <w:p w:rsidR="00980E42" w:rsidRDefault="00D5472D">
            <w:pPr>
              <w:pStyle w:val="2"/>
            </w:pPr>
            <w:r>
              <w:t>2240104</w:t>
            </w:r>
          </w:p>
        </w:tc>
        <w:tc>
          <w:tcPr>
            <w:tcW w:w="4535" w:type="dxa"/>
            <w:vAlign w:val="center"/>
          </w:tcPr>
          <w:p w:rsidR="00980E42" w:rsidRDefault="00D5472D">
            <w:pPr>
              <w:pStyle w:val="2"/>
            </w:pPr>
            <w:r>
              <w:t>灾害风险防治</w:t>
            </w:r>
          </w:p>
        </w:tc>
        <w:tc>
          <w:tcPr>
            <w:tcW w:w="2551" w:type="dxa"/>
            <w:vAlign w:val="center"/>
          </w:tcPr>
          <w:p w:rsidR="00980E42" w:rsidRDefault="00D5472D">
            <w:pPr>
              <w:pStyle w:val="4"/>
            </w:pPr>
            <w:r>
              <w:t>2.00</w:t>
            </w:r>
          </w:p>
        </w:tc>
        <w:tc>
          <w:tcPr>
            <w:tcW w:w="2551" w:type="dxa"/>
            <w:vAlign w:val="center"/>
          </w:tcPr>
          <w:p w:rsidR="00980E42" w:rsidRDefault="00980E42">
            <w:pPr>
              <w:pStyle w:val="4"/>
            </w:pPr>
          </w:p>
        </w:tc>
        <w:tc>
          <w:tcPr>
            <w:tcW w:w="2551" w:type="dxa"/>
            <w:vAlign w:val="center"/>
          </w:tcPr>
          <w:p w:rsidR="00980E42" w:rsidRDefault="00D5472D">
            <w:pPr>
              <w:pStyle w:val="4"/>
            </w:pPr>
            <w:r>
              <w:t>2.00</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jc w:val="center"/>
        <w:outlineLvl w:val="1"/>
      </w:pPr>
      <w:bookmarkStart w:id="5" w:name="_Toc_2_2_0000000006"/>
      <w:r>
        <w:rPr>
          <w:rFonts w:ascii="方正小标宋_GBK" w:eastAsia="方正小标宋_GBK" w:hAnsi="方正小标宋_GBK" w:cs="方正小标宋_GBK"/>
          <w:color w:val="000000"/>
          <w:sz w:val="36"/>
        </w:rPr>
        <w:lastRenderedPageBreak/>
        <w:t>部门预算一般公共预算财政拨款基本支出表</w:t>
      </w:r>
      <w:bookmarkEnd w:id="5"/>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DC2E8F" w:rsidTr="00DC2E8F">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551"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5726" w:type="dxa"/>
            <w:gridSpan w:val="2"/>
            <w:vAlign w:val="center"/>
          </w:tcPr>
          <w:p w:rsidR="00980E42" w:rsidRDefault="00D5472D">
            <w:pPr>
              <w:pStyle w:val="1"/>
            </w:pPr>
            <w:r>
              <w:t>支出部门经济分类科目</w:t>
            </w:r>
          </w:p>
        </w:tc>
        <w:tc>
          <w:tcPr>
            <w:tcW w:w="7654" w:type="dxa"/>
            <w:gridSpan w:val="3"/>
            <w:vAlign w:val="center"/>
          </w:tcPr>
          <w:p w:rsidR="00980E42" w:rsidRDefault="00D5472D">
            <w:pPr>
              <w:pStyle w:val="1"/>
            </w:pPr>
            <w:r>
              <w:t>一般公共预算基本支出</w:t>
            </w:r>
          </w:p>
        </w:tc>
      </w:tr>
      <w:tr w:rsidR="00980E42">
        <w:trPr>
          <w:trHeight w:val="369"/>
          <w:tblHeader/>
          <w:jc w:val="center"/>
        </w:trPr>
        <w:tc>
          <w:tcPr>
            <w:tcW w:w="850" w:type="dxa"/>
            <w:vMerge/>
          </w:tcPr>
          <w:p w:rsidR="00980E42" w:rsidRDefault="00980E42"/>
        </w:tc>
        <w:tc>
          <w:tcPr>
            <w:tcW w:w="1191" w:type="dxa"/>
            <w:vAlign w:val="center"/>
          </w:tcPr>
          <w:p w:rsidR="00980E42" w:rsidRDefault="00D5472D">
            <w:pPr>
              <w:pStyle w:val="1"/>
            </w:pPr>
            <w:r>
              <w:t>科目编码</w:t>
            </w:r>
          </w:p>
        </w:tc>
        <w:tc>
          <w:tcPr>
            <w:tcW w:w="4535" w:type="dxa"/>
            <w:vAlign w:val="center"/>
          </w:tcPr>
          <w:p w:rsidR="00980E42" w:rsidRDefault="00D5472D">
            <w:pPr>
              <w:pStyle w:val="1"/>
            </w:pPr>
            <w:r>
              <w:t>科目名称</w:t>
            </w:r>
          </w:p>
        </w:tc>
        <w:tc>
          <w:tcPr>
            <w:tcW w:w="2551" w:type="dxa"/>
            <w:vAlign w:val="center"/>
          </w:tcPr>
          <w:p w:rsidR="00980E42" w:rsidRDefault="00D5472D">
            <w:pPr>
              <w:pStyle w:val="1"/>
            </w:pPr>
            <w:r>
              <w:t>合计</w:t>
            </w:r>
          </w:p>
        </w:tc>
        <w:tc>
          <w:tcPr>
            <w:tcW w:w="2551" w:type="dxa"/>
            <w:vAlign w:val="center"/>
          </w:tcPr>
          <w:p w:rsidR="00980E42" w:rsidRDefault="00D5472D">
            <w:pPr>
              <w:pStyle w:val="1"/>
            </w:pPr>
            <w:r>
              <w:t>人员经费</w:t>
            </w:r>
          </w:p>
        </w:tc>
        <w:tc>
          <w:tcPr>
            <w:tcW w:w="2551" w:type="dxa"/>
            <w:vAlign w:val="center"/>
          </w:tcPr>
          <w:p w:rsidR="00980E42" w:rsidRDefault="00D5472D">
            <w:pPr>
              <w:pStyle w:val="1"/>
            </w:pPr>
            <w:r>
              <w:t>公用经费</w:t>
            </w:r>
          </w:p>
        </w:tc>
      </w:tr>
      <w:tr w:rsidR="00980E42">
        <w:trPr>
          <w:trHeight w:val="369"/>
          <w:tblHeader/>
          <w:jc w:val="center"/>
        </w:trPr>
        <w:tc>
          <w:tcPr>
            <w:tcW w:w="850" w:type="dxa"/>
            <w:vAlign w:val="center"/>
          </w:tcPr>
          <w:p w:rsidR="00980E42" w:rsidRDefault="00D5472D">
            <w:pPr>
              <w:pStyle w:val="1"/>
            </w:pPr>
            <w:r>
              <w:t>栏次</w:t>
            </w:r>
          </w:p>
        </w:tc>
        <w:tc>
          <w:tcPr>
            <w:tcW w:w="1191" w:type="dxa"/>
            <w:vAlign w:val="center"/>
          </w:tcPr>
          <w:p w:rsidR="00980E42" w:rsidRDefault="00D5472D">
            <w:pPr>
              <w:pStyle w:val="1"/>
            </w:pPr>
            <w:r>
              <w:t>1</w:t>
            </w:r>
          </w:p>
        </w:tc>
        <w:tc>
          <w:tcPr>
            <w:tcW w:w="4535" w:type="dxa"/>
            <w:vAlign w:val="center"/>
          </w:tcPr>
          <w:p w:rsidR="00980E42" w:rsidRDefault="00D5472D">
            <w:pPr>
              <w:pStyle w:val="1"/>
            </w:pPr>
            <w:r>
              <w:t>2</w:t>
            </w:r>
          </w:p>
        </w:tc>
        <w:tc>
          <w:tcPr>
            <w:tcW w:w="2551" w:type="dxa"/>
            <w:vAlign w:val="center"/>
          </w:tcPr>
          <w:p w:rsidR="00980E42" w:rsidRDefault="00D5472D">
            <w:pPr>
              <w:pStyle w:val="1"/>
            </w:pPr>
            <w:r>
              <w:t>3</w:t>
            </w:r>
          </w:p>
        </w:tc>
        <w:tc>
          <w:tcPr>
            <w:tcW w:w="2551" w:type="dxa"/>
            <w:vAlign w:val="center"/>
          </w:tcPr>
          <w:p w:rsidR="00980E42" w:rsidRDefault="00D5472D">
            <w:pPr>
              <w:pStyle w:val="1"/>
            </w:pPr>
            <w:r>
              <w:t>4</w:t>
            </w:r>
          </w:p>
        </w:tc>
        <w:tc>
          <w:tcPr>
            <w:tcW w:w="2551" w:type="dxa"/>
            <w:vAlign w:val="center"/>
          </w:tcPr>
          <w:p w:rsidR="00980E42" w:rsidRDefault="00D5472D">
            <w:pPr>
              <w:pStyle w:val="1"/>
            </w:pPr>
            <w:r>
              <w:t>5</w:t>
            </w:r>
          </w:p>
        </w:tc>
      </w:tr>
      <w:tr w:rsidR="00980E42">
        <w:trPr>
          <w:trHeight w:val="369"/>
          <w:jc w:val="center"/>
        </w:trPr>
        <w:tc>
          <w:tcPr>
            <w:tcW w:w="850" w:type="dxa"/>
            <w:vAlign w:val="center"/>
          </w:tcPr>
          <w:p w:rsidR="00980E42" w:rsidRDefault="00D5472D">
            <w:pPr>
              <w:pStyle w:val="3"/>
            </w:pPr>
            <w:r>
              <w:t>1</w:t>
            </w:r>
          </w:p>
        </w:tc>
        <w:tc>
          <w:tcPr>
            <w:tcW w:w="1191" w:type="dxa"/>
            <w:vAlign w:val="center"/>
          </w:tcPr>
          <w:p w:rsidR="00980E42" w:rsidRDefault="00980E42">
            <w:pPr>
              <w:pStyle w:val="5"/>
            </w:pPr>
          </w:p>
        </w:tc>
        <w:tc>
          <w:tcPr>
            <w:tcW w:w="4535" w:type="dxa"/>
            <w:vAlign w:val="center"/>
          </w:tcPr>
          <w:p w:rsidR="00980E42" w:rsidRDefault="00D5472D">
            <w:pPr>
              <w:pStyle w:val="6"/>
            </w:pPr>
            <w:r>
              <w:t>合计</w:t>
            </w:r>
          </w:p>
        </w:tc>
        <w:tc>
          <w:tcPr>
            <w:tcW w:w="2551" w:type="dxa"/>
            <w:vAlign w:val="center"/>
          </w:tcPr>
          <w:p w:rsidR="00980E42" w:rsidRDefault="00D5472D">
            <w:pPr>
              <w:pStyle w:val="7"/>
            </w:pPr>
            <w:r>
              <w:t>489.25</w:t>
            </w:r>
          </w:p>
        </w:tc>
        <w:tc>
          <w:tcPr>
            <w:tcW w:w="2551" w:type="dxa"/>
            <w:vAlign w:val="center"/>
          </w:tcPr>
          <w:p w:rsidR="00980E42" w:rsidRDefault="00D5472D">
            <w:pPr>
              <w:pStyle w:val="7"/>
            </w:pPr>
            <w:r>
              <w:t>433.88</w:t>
            </w:r>
          </w:p>
        </w:tc>
        <w:tc>
          <w:tcPr>
            <w:tcW w:w="2551" w:type="dxa"/>
            <w:vAlign w:val="center"/>
          </w:tcPr>
          <w:p w:rsidR="00980E42" w:rsidRDefault="00D5472D">
            <w:pPr>
              <w:pStyle w:val="7"/>
            </w:pPr>
            <w:r>
              <w:t>55.37</w:t>
            </w:r>
          </w:p>
        </w:tc>
      </w:tr>
      <w:tr w:rsidR="00980E42">
        <w:trPr>
          <w:trHeight w:val="369"/>
          <w:jc w:val="center"/>
        </w:trPr>
        <w:tc>
          <w:tcPr>
            <w:tcW w:w="850" w:type="dxa"/>
            <w:vAlign w:val="center"/>
          </w:tcPr>
          <w:p w:rsidR="00980E42" w:rsidRDefault="00D5472D">
            <w:pPr>
              <w:pStyle w:val="3"/>
            </w:pPr>
            <w:r>
              <w:t>2</w:t>
            </w:r>
          </w:p>
        </w:tc>
        <w:tc>
          <w:tcPr>
            <w:tcW w:w="1191" w:type="dxa"/>
            <w:vAlign w:val="center"/>
          </w:tcPr>
          <w:p w:rsidR="00980E42" w:rsidRDefault="00D5472D">
            <w:pPr>
              <w:pStyle w:val="2"/>
            </w:pPr>
            <w:r>
              <w:t>301</w:t>
            </w:r>
          </w:p>
        </w:tc>
        <w:tc>
          <w:tcPr>
            <w:tcW w:w="4535" w:type="dxa"/>
            <w:vAlign w:val="center"/>
          </w:tcPr>
          <w:p w:rsidR="00980E42" w:rsidRDefault="00D5472D">
            <w:pPr>
              <w:pStyle w:val="2"/>
            </w:pPr>
            <w:r>
              <w:t>工资福利支出</w:t>
            </w:r>
          </w:p>
        </w:tc>
        <w:tc>
          <w:tcPr>
            <w:tcW w:w="2551" w:type="dxa"/>
            <w:vAlign w:val="center"/>
          </w:tcPr>
          <w:p w:rsidR="00980E42" w:rsidRDefault="00D5472D">
            <w:pPr>
              <w:pStyle w:val="4"/>
            </w:pPr>
            <w:r>
              <w:t>416.88</w:t>
            </w:r>
          </w:p>
        </w:tc>
        <w:tc>
          <w:tcPr>
            <w:tcW w:w="2551" w:type="dxa"/>
            <w:vAlign w:val="center"/>
          </w:tcPr>
          <w:p w:rsidR="00980E42" w:rsidRDefault="00D5472D">
            <w:pPr>
              <w:pStyle w:val="4"/>
            </w:pPr>
            <w:r>
              <w:t>416.88</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3</w:t>
            </w:r>
          </w:p>
        </w:tc>
        <w:tc>
          <w:tcPr>
            <w:tcW w:w="1191" w:type="dxa"/>
            <w:vAlign w:val="center"/>
          </w:tcPr>
          <w:p w:rsidR="00980E42" w:rsidRDefault="00D5472D">
            <w:pPr>
              <w:pStyle w:val="2"/>
            </w:pPr>
            <w:r>
              <w:t>30101</w:t>
            </w:r>
          </w:p>
        </w:tc>
        <w:tc>
          <w:tcPr>
            <w:tcW w:w="4535" w:type="dxa"/>
            <w:vAlign w:val="center"/>
          </w:tcPr>
          <w:p w:rsidR="00980E42" w:rsidRDefault="00D5472D">
            <w:pPr>
              <w:pStyle w:val="2"/>
            </w:pPr>
            <w:r>
              <w:t>基本工资</w:t>
            </w:r>
          </w:p>
        </w:tc>
        <w:tc>
          <w:tcPr>
            <w:tcW w:w="2551" w:type="dxa"/>
            <w:vAlign w:val="center"/>
          </w:tcPr>
          <w:p w:rsidR="00980E42" w:rsidRDefault="00D5472D">
            <w:pPr>
              <w:pStyle w:val="4"/>
            </w:pPr>
            <w:r>
              <w:t>191.97</w:t>
            </w:r>
          </w:p>
        </w:tc>
        <w:tc>
          <w:tcPr>
            <w:tcW w:w="2551" w:type="dxa"/>
            <w:vAlign w:val="center"/>
          </w:tcPr>
          <w:p w:rsidR="00980E42" w:rsidRDefault="00D5472D">
            <w:pPr>
              <w:pStyle w:val="4"/>
            </w:pPr>
            <w:r>
              <w:t>191.97</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4</w:t>
            </w:r>
          </w:p>
        </w:tc>
        <w:tc>
          <w:tcPr>
            <w:tcW w:w="1191" w:type="dxa"/>
            <w:vAlign w:val="center"/>
          </w:tcPr>
          <w:p w:rsidR="00980E42" w:rsidRDefault="00D5472D">
            <w:pPr>
              <w:pStyle w:val="2"/>
            </w:pPr>
            <w:r>
              <w:t>30102</w:t>
            </w:r>
          </w:p>
        </w:tc>
        <w:tc>
          <w:tcPr>
            <w:tcW w:w="4535" w:type="dxa"/>
            <w:vAlign w:val="center"/>
          </w:tcPr>
          <w:p w:rsidR="00980E42" w:rsidRDefault="00D5472D">
            <w:pPr>
              <w:pStyle w:val="2"/>
            </w:pPr>
            <w:r>
              <w:t>津贴补贴</w:t>
            </w:r>
          </w:p>
        </w:tc>
        <w:tc>
          <w:tcPr>
            <w:tcW w:w="2551" w:type="dxa"/>
            <w:vAlign w:val="center"/>
          </w:tcPr>
          <w:p w:rsidR="00980E42" w:rsidRDefault="00D5472D">
            <w:pPr>
              <w:pStyle w:val="4"/>
            </w:pPr>
            <w:r>
              <w:t>95.99</w:t>
            </w:r>
          </w:p>
        </w:tc>
        <w:tc>
          <w:tcPr>
            <w:tcW w:w="2551" w:type="dxa"/>
            <w:vAlign w:val="center"/>
          </w:tcPr>
          <w:p w:rsidR="00980E42" w:rsidRDefault="00D5472D">
            <w:pPr>
              <w:pStyle w:val="4"/>
            </w:pPr>
            <w:r>
              <w:t>95.99</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5</w:t>
            </w:r>
          </w:p>
        </w:tc>
        <w:tc>
          <w:tcPr>
            <w:tcW w:w="1191" w:type="dxa"/>
            <w:vAlign w:val="center"/>
          </w:tcPr>
          <w:p w:rsidR="00980E42" w:rsidRDefault="00D5472D">
            <w:pPr>
              <w:pStyle w:val="2"/>
            </w:pPr>
            <w:r>
              <w:t>30103</w:t>
            </w:r>
          </w:p>
        </w:tc>
        <w:tc>
          <w:tcPr>
            <w:tcW w:w="4535" w:type="dxa"/>
            <w:vAlign w:val="center"/>
          </w:tcPr>
          <w:p w:rsidR="00980E42" w:rsidRDefault="00D5472D">
            <w:pPr>
              <w:pStyle w:val="2"/>
            </w:pPr>
            <w:r>
              <w:t>奖金</w:t>
            </w:r>
          </w:p>
        </w:tc>
        <w:tc>
          <w:tcPr>
            <w:tcW w:w="2551" w:type="dxa"/>
            <w:vAlign w:val="center"/>
          </w:tcPr>
          <w:p w:rsidR="00980E42" w:rsidRDefault="00D5472D">
            <w:pPr>
              <w:pStyle w:val="4"/>
            </w:pPr>
            <w:r>
              <w:t>20.75</w:t>
            </w:r>
          </w:p>
        </w:tc>
        <w:tc>
          <w:tcPr>
            <w:tcW w:w="2551" w:type="dxa"/>
            <w:vAlign w:val="center"/>
          </w:tcPr>
          <w:p w:rsidR="00980E42" w:rsidRDefault="00D5472D">
            <w:pPr>
              <w:pStyle w:val="4"/>
            </w:pPr>
            <w:r>
              <w:t>20.75</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6</w:t>
            </w:r>
          </w:p>
        </w:tc>
        <w:tc>
          <w:tcPr>
            <w:tcW w:w="1191" w:type="dxa"/>
            <w:vAlign w:val="center"/>
          </w:tcPr>
          <w:p w:rsidR="00980E42" w:rsidRDefault="00D5472D">
            <w:pPr>
              <w:pStyle w:val="2"/>
            </w:pPr>
            <w:r>
              <w:t>30107</w:t>
            </w:r>
          </w:p>
        </w:tc>
        <w:tc>
          <w:tcPr>
            <w:tcW w:w="4535" w:type="dxa"/>
            <w:vAlign w:val="center"/>
          </w:tcPr>
          <w:p w:rsidR="00980E42" w:rsidRDefault="00D5472D">
            <w:pPr>
              <w:pStyle w:val="2"/>
            </w:pPr>
            <w:r>
              <w:t>绩效工资</w:t>
            </w:r>
          </w:p>
        </w:tc>
        <w:tc>
          <w:tcPr>
            <w:tcW w:w="2551" w:type="dxa"/>
            <w:vAlign w:val="center"/>
          </w:tcPr>
          <w:p w:rsidR="00980E42" w:rsidRDefault="00D5472D">
            <w:pPr>
              <w:pStyle w:val="4"/>
            </w:pPr>
            <w:r>
              <w:t>30.24</w:t>
            </w:r>
          </w:p>
        </w:tc>
        <w:tc>
          <w:tcPr>
            <w:tcW w:w="2551" w:type="dxa"/>
            <w:vAlign w:val="center"/>
          </w:tcPr>
          <w:p w:rsidR="00980E42" w:rsidRDefault="00D5472D">
            <w:pPr>
              <w:pStyle w:val="4"/>
            </w:pPr>
            <w:r>
              <w:t>30.24</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7</w:t>
            </w:r>
          </w:p>
        </w:tc>
        <w:tc>
          <w:tcPr>
            <w:tcW w:w="1191" w:type="dxa"/>
            <w:vAlign w:val="center"/>
          </w:tcPr>
          <w:p w:rsidR="00980E42" w:rsidRDefault="00D5472D">
            <w:pPr>
              <w:pStyle w:val="2"/>
            </w:pPr>
            <w:r>
              <w:t>30108</w:t>
            </w:r>
          </w:p>
        </w:tc>
        <w:tc>
          <w:tcPr>
            <w:tcW w:w="4535" w:type="dxa"/>
            <w:vAlign w:val="center"/>
          </w:tcPr>
          <w:p w:rsidR="00980E42" w:rsidRDefault="00D5472D">
            <w:pPr>
              <w:pStyle w:val="2"/>
            </w:pPr>
            <w:r>
              <w:t>机关事业单位基本养老保险缴费</w:t>
            </w:r>
          </w:p>
        </w:tc>
        <w:tc>
          <w:tcPr>
            <w:tcW w:w="2551" w:type="dxa"/>
            <w:vAlign w:val="center"/>
          </w:tcPr>
          <w:p w:rsidR="00980E42" w:rsidRDefault="00D5472D">
            <w:pPr>
              <w:pStyle w:val="4"/>
            </w:pPr>
            <w:r>
              <w:t>31.86</w:t>
            </w:r>
          </w:p>
        </w:tc>
        <w:tc>
          <w:tcPr>
            <w:tcW w:w="2551" w:type="dxa"/>
            <w:vAlign w:val="center"/>
          </w:tcPr>
          <w:p w:rsidR="00980E42" w:rsidRDefault="00D5472D">
            <w:pPr>
              <w:pStyle w:val="4"/>
            </w:pPr>
            <w:r>
              <w:t>31.86</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8</w:t>
            </w:r>
          </w:p>
        </w:tc>
        <w:tc>
          <w:tcPr>
            <w:tcW w:w="1191" w:type="dxa"/>
            <w:vAlign w:val="center"/>
          </w:tcPr>
          <w:p w:rsidR="00980E42" w:rsidRDefault="00D5472D">
            <w:pPr>
              <w:pStyle w:val="2"/>
            </w:pPr>
            <w:r>
              <w:t>30109</w:t>
            </w:r>
          </w:p>
        </w:tc>
        <w:tc>
          <w:tcPr>
            <w:tcW w:w="4535" w:type="dxa"/>
            <w:vAlign w:val="center"/>
          </w:tcPr>
          <w:p w:rsidR="00980E42" w:rsidRDefault="00D5472D">
            <w:pPr>
              <w:pStyle w:val="2"/>
            </w:pPr>
            <w:r>
              <w:t>职业年金缴费</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15.93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9</w:t>
            </w:r>
          </w:p>
        </w:tc>
        <w:tc>
          <w:tcPr>
            <w:tcW w:w="1191" w:type="dxa"/>
            <w:vAlign w:val="center"/>
          </w:tcPr>
          <w:p w:rsidR="00980E42" w:rsidRDefault="00D5472D">
            <w:pPr>
              <w:pStyle w:val="2"/>
            </w:pPr>
            <w:r>
              <w:t>30110</w:t>
            </w:r>
          </w:p>
        </w:tc>
        <w:tc>
          <w:tcPr>
            <w:tcW w:w="4535" w:type="dxa"/>
            <w:vAlign w:val="center"/>
          </w:tcPr>
          <w:p w:rsidR="00980E42" w:rsidRDefault="00D5472D">
            <w:pPr>
              <w:pStyle w:val="2"/>
            </w:pPr>
            <w:r>
              <w:t>职工基本医疗保险缴费</w:t>
            </w:r>
          </w:p>
        </w:tc>
        <w:tc>
          <w:tcPr>
            <w:tcW w:w="2551" w:type="dxa"/>
            <w:vAlign w:val="center"/>
          </w:tcPr>
          <w:p w:rsidR="00980E42" w:rsidRDefault="00D5472D">
            <w:pPr>
              <w:pStyle w:val="4"/>
            </w:pPr>
            <w:r>
              <w:t>12.88</w:t>
            </w:r>
          </w:p>
        </w:tc>
        <w:tc>
          <w:tcPr>
            <w:tcW w:w="2551" w:type="dxa"/>
            <w:vAlign w:val="center"/>
          </w:tcPr>
          <w:p w:rsidR="00980E42" w:rsidRDefault="00D5472D">
            <w:pPr>
              <w:pStyle w:val="4"/>
            </w:pPr>
            <w:r>
              <w:t>12.88</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10</w:t>
            </w:r>
          </w:p>
        </w:tc>
        <w:tc>
          <w:tcPr>
            <w:tcW w:w="1191" w:type="dxa"/>
            <w:vAlign w:val="center"/>
          </w:tcPr>
          <w:p w:rsidR="00980E42" w:rsidRDefault="00D5472D">
            <w:pPr>
              <w:pStyle w:val="2"/>
            </w:pPr>
            <w:r>
              <w:t>30112</w:t>
            </w:r>
          </w:p>
        </w:tc>
        <w:tc>
          <w:tcPr>
            <w:tcW w:w="4535" w:type="dxa"/>
            <w:vAlign w:val="center"/>
          </w:tcPr>
          <w:p w:rsidR="00980E42" w:rsidRDefault="00D5472D">
            <w:pPr>
              <w:pStyle w:val="2"/>
            </w:pPr>
            <w:r>
              <w:t>其他社会保障缴费</w:t>
            </w:r>
          </w:p>
        </w:tc>
        <w:tc>
          <w:tcPr>
            <w:tcW w:w="2551" w:type="dxa"/>
            <w:vAlign w:val="center"/>
          </w:tcPr>
          <w:p w:rsidR="00980E42" w:rsidRDefault="00D5472D">
            <w:pPr>
              <w:pStyle w:val="4"/>
            </w:pPr>
            <w:r>
              <w:t>1.33</w:t>
            </w:r>
          </w:p>
        </w:tc>
        <w:tc>
          <w:tcPr>
            <w:tcW w:w="2551" w:type="dxa"/>
            <w:vAlign w:val="center"/>
          </w:tcPr>
          <w:p w:rsidR="00980E42" w:rsidRDefault="00D5472D">
            <w:pPr>
              <w:pStyle w:val="4"/>
            </w:pPr>
            <w:r>
              <w:t>1.33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11</w:t>
            </w:r>
          </w:p>
        </w:tc>
        <w:tc>
          <w:tcPr>
            <w:tcW w:w="1191" w:type="dxa"/>
            <w:vAlign w:val="center"/>
          </w:tcPr>
          <w:p w:rsidR="00980E42" w:rsidRDefault="00D5472D">
            <w:pPr>
              <w:pStyle w:val="2"/>
            </w:pPr>
            <w:r>
              <w:t>30113</w:t>
            </w:r>
          </w:p>
        </w:tc>
        <w:tc>
          <w:tcPr>
            <w:tcW w:w="4535" w:type="dxa"/>
            <w:vAlign w:val="center"/>
          </w:tcPr>
          <w:p w:rsidR="00980E42" w:rsidRDefault="00D5472D">
            <w:pPr>
              <w:pStyle w:val="2"/>
            </w:pPr>
            <w:r>
              <w:t>住房公积金</w:t>
            </w:r>
          </w:p>
        </w:tc>
        <w:tc>
          <w:tcPr>
            <w:tcW w:w="2551" w:type="dxa"/>
            <w:vAlign w:val="center"/>
          </w:tcPr>
          <w:p w:rsidR="00980E42" w:rsidRDefault="00D5472D">
            <w:pPr>
              <w:pStyle w:val="4"/>
            </w:pPr>
            <w:r>
              <w:t>15.93</w:t>
            </w:r>
          </w:p>
        </w:tc>
        <w:tc>
          <w:tcPr>
            <w:tcW w:w="2551" w:type="dxa"/>
            <w:vAlign w:val="center"/>
          </w:tcPr>
          <w:p w:rsidR="00980E42" w:rsidRDefault="00D5472D">
            <w:pPr>
              <w:pStyle w:val="4"/>
            </w:pPr>
            <w:r>
              <w:t>15.93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12</w:t>
            </w:r>
          </w:p>
        </w:tc>
        <w:tc>
          <w:tcPr>
            <w:tcW w:w="1191" w:type="dxa"/>
            <w:vAlign w:val="center"/>
          </w:tcPr>
          <w:p w:rsidR="00980E42" w:rsidRDefault="00D5472D">
            <w:pPr>
              <w:pStyle w:val="2"/>
            </w:pPr>
            <w:r>
              <w:t>302</w:t>
            </w:r>
          </w:p>
        </w:tc>
        <w:tc>
          <w:tcPr>
            <w:tcW w:w="4535" w:type="dxa"/>
            <w:vAlign w:val="center"/>
          </w:tcPr>
          <w:p w:rsidR="00980E42" w:rsidRDefault="00D5472D">
            <w:pPr>
              <w:pStyle w:val="2"/>
            </w:pPr>
            <w:r>
              <w:t>商品和服务支出</w:t>
            </w:r>
          </w:p>
        </w:tc>
        <w:tc>
          <w:tcPr>
            <w:tcW w:w="2551" w:type="dxa"/>
            <w:vAlign w:val="center"/>
          </w:tcPr>
          <w:p w:rsidR="00980E42" w:rsidRDefault="00D5472D">
            <w:pPr>
              <w:pStyle w:val="4"/>
            </w:pPr>
            <w:r>
              <w:t>55.37</w:t>
            </w:r>
          </w:p>
        </w:tc>
        <w:tc>
          <w:tcPr>
            <w:tcW w:w="2551" w:type="dxa"/>
            <w:vAlign w:val="center"/>
          </w:tcPr>
          <w:p w:rsidR="00980E42" w:rsidRDefault="00980E42">
            <w:pPr>
              <w:pStyle w:val="4"/>
            </w:pPr>
          </w:p>
        </w:tc>
        <w:tc>
          <w:tcPr>
            <w:tcW w:w="2551" w:type="dxa"/>
            <w:vAlign w:val="center"/>
          </w:tcPr>
          <w:p w:rsidR="00980E42" w:rsidRDefault="00D5472D">
            <w:pPr>
              <w:pStyle w:val="4"/>
            </w:pPr>
            <w:r>
              <w:t>55.37</w:t>
            </w:r>
          </w:p>
        </w:tc>
      </w:tr>
      <w:tr w:rsidR="00980E42">
        <w:trPr>
          <w:trHeight w:val="369"/>
          <w:jc w:val="center"/>
        </w:trPr>
        <w:tc>
          <w:tcPr>
            <w:tcW w:w="850" w:type="dxa"/>
            <w:vAlign w:val="center"/>
          </w:tcPr>
          <w:p w:rsidR="00980E42" w:rsidRDefault="00D5472D">
            <w:pPr>
              <w:pStyle w:val="3"/>
            </w:pPr>
            <w:r>
              <w:t>13</w:t>
            </w:r>
          </w:p>
        </w:tc>
        <w:tc>
          <w:tcPr>
            <w:tcW w:w="1191" w:type="dxa"/>
            <w:vAlign w:val="center"/>
          </w:tcPr>
          <w:p w:rsidR="00980E42" w:rsidRDefault="00D5472D">
            <w:pPr>
              <w:pStyle w:val="2"/>
            </w:pPr>
            <w:r>
              <w:t>30201</w:t>
            </w:r>
          </w:p>
        </w:tc>
        <w:tc>
          <w:tcPr>
            <w:tcW w:w="4535" w:type="dxa"/>
            <w:vAlign w:val="center"/>
          </w:tcPr>
          <w:p w:rsidR="00980E42" w:rsidRDefault="00D5472D">
            <w:pPr>
              <w:pStyle w:val="2"/>
            </w:pPr>
            <w:r>
              <w:t>办公费</w:t>
            </w:r>
          </w:p>
        </w:tc>
        <w:tc>
          <w:tcPr>
            <w:tcW w:w="2551" w:type="dxa"/>
            <w:vAlign w:val="center"/>
          </w:tcPr>
          <w:p w:rsidR="00980E42" w:rsidRDefault="00D5472D">
            <w:pPr>
              <w:pStyle w:val="4"/>
            </w:pPr>
            <w:r>
              <w:t>12.70</w:t>
            </w:r>
          </w:p>
        </w:tc>
        <w:tc>
          <w:tcPr>
            <w:tcW w:w="2551" w:type="dxa"/>
            <w:vAlign w:val="center"/>
          </w:tcPr>
          <w:p w:rsidR="00980E42" w:rsidRDefault="00980E42">
            <w:pPr>
              <w:pStyle w:val="4"/>
            </w:pPr>
          </w:p>
        </w:tc>
        <w:tc>
          <w:tcPr>
            <w:tcW w:w="2551" w:type="dxa"/>
            <w:vAlign w:val="center"/>
          </w:tcPr>
          <w:p w:rsidR="00980E42" w:rsidRDefault="00D5472D">
            <w:pPr>
              <w:pStyle w:val="4"/>
            </w:pPr>
            <w:r>
              <w:t>12.70</w:t>
            </w:r>
          </w:p>
        </w:tc>
      </w:tr>
      <w:tr w:rsidR="00980E42">
        <w:trPr>
          <w:trHeight w:val="369"/>
          <w:jc w:val="center"/>
        </w:trPr>
        <w:tc>
          <w:tcPr>
            <w:tcW w:w="850" w:type="dxa"/>
            <w:vAlign w:val="center"/>
          </w:tcPr>
          <w:p w:rsidR="00980E42" w:rsidRDefault="00D5472D">
            <w:pPr>
              <w:pStyle w:val="3"/>
            </w:pPr>
            <w:r>
              <w:t>14</w:t>
            </w:r>
          </w:p>
        </w:tc>
        <w:tc>
          <w:tcPr>
            <w:tcW w:w="1191" w:type="dxa"/>
            <w:vAlign w:val="center"/>
          </w:tcPr>
          <w:p w:rsidR="00980E42" w:rsidRDefault="00D5472D">
            <w:pPr>
              <w:pStyle w:val="2"/>
            </w:pPr>
            <w:r>
              <w:t>30202</w:t>
            </w:r>
          </w:p>
        </w:tc>
        <w:tc>
          <w:tcPr>
            <w:tcW w:w="4535" w:type="dxa"/>
            <w:vAlign w:val="center"/>
          </w:tcPr>
          <w:p w:rsidR="00980E42" w:rsidRDefault="00D5472D">
            <w:pPr>
              <w:pStyle w:val="2"/>
            </w:pPr>
            <w:r>
              <w:t>印刷费</w:t>
            </w:r>
          </w:p>
        </w:tc>
        <w:tc>
          <w:tcPr>
            <w:tcW w:w="2551" w:type="dxa"/>
            <w:vAlign w:val="center"/>
          </w:tcPr>
          <w:p w:rsidR="00980E42" w:rsidRDefault="00D5472D">
            <w:pPr>
              <w:pStyle w:val="4"/>
            </w:pPr>
            <w:r>
              <w:t>3.00</w:t>
            </w:r>
          </w:p>
        </w:tc>
        <w:tc>
          <w:tcPr>
            <w:tcW w:w="2551" w:type="dxa"/>
            <w:vAlign w:val="center"/>
          </w:tcPr>
          <w:p w:rsidR="00980E42" w:rsidRDefault="00980E42">
            <w:pPr>
              <w:pStyle w:val="4"/>
            </w:pPr>
          </w:p>
        </w:tc>
        <w:tc>
          <w:tcPr>
            <w:tcW w:w="2551" w:type="dxa"/>
            <w:vAlign w:val="center"/>
          </w:tcPr>
          <w:p w:rsidR="00980E42" w:rsidRDefault="00D5472D">
            <w:pPr>
              <w:pStyle w:val="4"/>
            </w:pPr>
            <w:r>
              <w:t>3.00</w:t>
            </w:r>
          </w:p>
        </w:tc>
      </w:tr>
      <w:tr w:rsidR="00980E42">
        <w:trPr>
          <w:trHeight w:val="369"/>
          <w:jc w:val="center"/>
        </w:trPr>
        <w:tc>
          <w:tcPr>
            <w:tcW w:w="850" w:type="dxa"/>
            <w:vAlign w:val="center"/>
          </w:tcPr>
          <w:p w:rsidR="00980E42" w:rsidRDefault="00D5472D">
            <w:pPr>
              <w:pStyle w:val="3"/>
            </w:pPr>
            <w:r>
              <w:t>15</w:t>
            </w:r>
          </w:p>
        </w:tc>
        <w:tc>
          <w:tcPr>
            <w:tcW w:w="1191" w:type="dxa"/>
            <w:vAlign w:val="center"/>
          </w:tcPr>
          <w:p w:rsidR="00980E42" w:rsidRDefault="00D5472D">
            <w:pPr>
              <w:pStyle w:val="2"/>
            </w:pPr>
            <w:r>
              <w:t>30206</w:t>
            </w:r>
          </w:p>
        </w:tc>
        <w:tc>
          <w:tcPr>
            <w:tcW w:w="4535" w:type="dxa"/>
            <w:vAlign w:val="center"/>
          </w:tcPr>
          <w:p w:rsidR="00980E42" w:rsidRDefault="00D5472D">
            <w:pPr>
              <w:pStyle w:val="2"/>
            </w:pPr>
            <w:r>
              <w:t>电费</w:t>
            </w:r>
          </w:p>
        </w:tc>
        <w:tc>
          <w:tcPr>
            <w:tcW w:w="2551" w:type="dxa"/>
            <w:vAlign w:val="center"/>
          </w:tcPr>
          <w:p w:rsidR="00980E42" w:rsidRDefault="00D5472D">
            <w:pPr>
              <w:pStyle w:val="4"/>
            </w:pPr>
            <w:r>
              <w:t>1.90</w:t>
            </w:r>
          </w:p>
        </w:tc>
        <w:tc>
          <w:tcPr>
            <w:tcW w:w="2551" w:type="dxa"/>
            <w:vAlign w:val="center"/>
          </w:tcPr>
          <w:p w:rsidR="00980E42" w:rsidRDefault="00980E42">
            <w:pPr>
              <w:pStyle w:val="4"/>
            </w:pPr>
          </w:p>
        </w:tc>
        <w:tc>
          <w:tcPr>
            <w:tcW w:w="2551" w:type="dxa"/>
            <w:vAlign w:val="center"/>
          </w:tcPr>
          <w:p w:rsidR="00980E42" w:rsidRDefault="00D5472D">
            <w:pPr>
              <w:pStyle w:val="4"/>
            </w:pPr>
            <w:r>
              <w:t>1.90</w:t>
            </w:r>
          </w:p>
        </w:tc>
      </w:tr>
      <w:tr w:rsidR="00980E42">
        <w:trPr>
          <w:trHeight w:val="369"/>
          <w:jc w:val="center"/>
        </w:trPr>
        <w:tc>
          <w:tcPr>
            <w:tcW w:w="850" w:type="dxa"/>
            <w:vAlign w:val="center"/>
          </w:tcPr>
          <w:p w:rsidR="00980E42" w:rsidRDefault="00D5472D">
            <w:pPr>
              <w:pStyle w:val="3"/>
            </w:pPr>
            <w:r>
              <w:t>16</w:t>
            </w:r>
          </w:p>
        </w:tc>
        <w:tc>
          <w:tcPr>
            <w:tcW w:w="1191" w:type="dxa"/>
            <w:vAlign w:val="center"/>
          </w:tcPr>
          <w:p w:rsidR="00980E42" w:rsidRDefault="00D5472D">
            <w:pPr>
              <w:pStyle w:val="2"/>
            </w:pPr>
            <w:r>
              <w:t>30207</w:t>
            </w:r>
          </w:p>
        </w:tc>
        <w:tc>
          <w:tcPr>
            <w:tcW w:w="4535" w:type="dxa"/>
            <w:vAlign w:val="center"/>
          </w:tcPr>
          <w:p w:rsidR="00980E42" w:rsidRDefault="00D5472D">
            <w:pPr>
              <w:pStyle w:val="2"/>
            </w:pPr>
            <w:r>
              <w:t>邮电费</w:t>
            </w:r>
          </w:p>
        </w:tc>
        <w:tc>
          <w:tcPr>
            <w:tcW w:w="2551" w:type="dxa"/>
            <w:vAlign w:val="center"/>
          </w:tcPr>
          <w:p w:rsidR="00980E42" w:rsidRDefault="00D5472D">
            <w:pPr>
              <w:pStyle w:val="4"/>
            </w:pPr>
            <w:r>
              <w:t>1.60</w:t>
            </w:r>
          </w:p>
        </w:tc>
        <w:tc>
          <w:tcPr>
            <w:tcW w:w="2551" w:type="dxa"/>
            <w:vAlign w:val="center"/>
          </w:tcPr>
          <w:p w:rsidR="00980E42" w:rsidRDefault="00980E42">
            <w:pPr>
              <w:pStyle w:val="4"/>
            </w:pPr>
          </w:p>
        </w:tc>
        <w:tc>
          <w:tcPr>
            <w:tcW w:w="2551" w:type="dxa"/>
            <w:vAlign w:val="center"/>
          </w:tcPr>
          <w:p w:rsidR="00980E42" w:rsidRDefault="00D5472D">
            <w:pPr>
              <w:pStyle w:val="4"/>
            </w:pPr>
            <w:r>
              <w:t>1.60</w:t>
            </w:r>
          </w:p>
        </w:tc>
      </w:tr>
      <w:tr w:rsidR="00980E42">
        <w:trPr>
          <w:trHeight w:val="369"/>
          <w:jc w:val="center"/>
        </w:trPr>
        <w:tc>
          <w:tcPr>
            <w:tcW w:w="850" w:type="dxa"/>
            <w:vAlign w:val="center"/>
          </w:tcPr>
          <w:p w:rsidR="00980E42" w:rsidRDefault="00D5472D">
            <w:pPr>
              <w:pStyle w:val="3"/>
            </w:pPr>
            <w:r>
              <w:t>17</w:t>
            </w:r>
          </w:p>
        </w:tc>
        <w:tc>
          <w:tcPr>
            <w:tcW w:w="1191" w:type="dxa"/>
            <w:vAlign w:val="center"/>
          </w:tcPr>
          <w:p w:rsidR="00980E42" w:rsidRDefault="00D5472D">
            <w:pPr>
              <w:pStyle w:val="2"/>
            </w:pPr>
            <w:r>
              <w:t>30208</w:t>
            </w:r>
          </w:p>
        </w:tc>
        <w:tc>
          <w:tcPr>
            <w:tcW w:w="4535" w:type="dxa"/>
            <w:vAlign w:val="center"/>
          </w:tcPr>
          <w:p w:rsidR="00980E42" w:rsidRDefault="00D5472D">
            <w:pPr>
              <w:pStyle w:val="2"/>
            </w:pPr>
            <w:r>
              <w:t>取暖费</w:t>
            </w:r>
          </w:p>
        </w:tc>
        <w:tc>
          <w:tcPr>
            <w:tcW w:w="2551" w:type="dxa"/>
            <w:vAlign w:val="center"/>
          </w:tcPr>
          <w:p w:rsidR="00980E42" w:rsidRDefault="00D5472D">
            <w:pPr>
              <w:pStyle w:val="4"/>
            </w:pPr>
            <w:r>
              <w:t>10.00</w:t>
            </w:r>
          </w:p>
        </w:tc>
        <w:tc>
          <w:tcPr>
            <w:tcW w:w="2551" w:type="dxa"/>
            <w:vAlign w:val="center"/>
          </w:tcPr>
          <w:p w:rsidR="00980E42" w:rsidRDefault="00980E42">
            <w:pPr>
              <w:pStyle w:val="4"/>
            </w:pPr>
          </w:p>
        </w:tc>
        <w:tc>
          <w:tcPr>
            <w:tcW w:w="2551" w:type="dxa"/>
            <w:vAlign w:val="center"/>
          </w:tcPr>
          <w:p w:rsidR="00980E42" w:rsidRDefault="00D5472D">
            <w:pPr>
              <w:pStyle w:val="4"/>
            </w:pPr>
            <w:r>
              <w:t>10.00</w:t>
            </w:r>
          </w:p>
        </w:tc>
      </w:tr>
      <w:tr w:rsidR="00980E42">
        <w:trPr>
          <w:trHeight w:val="369"/>
          <w:jc w:val="center"/>
        </w:trPr>
        <w:tc>
          <w:tcPr>
            <w:tcW w:w="850" w:type="dxa"/>
            <w:vAlign w:val="center"/>
          </w:tcPr>
          <w:p w:rsidR="00980E42" w:rsidRDefault="00D5472D">
            <w:pPr>
              <w:pStyle w:val="3"/>
            </w:pPr>
            <w:r>
              <w:t>18</w:t>
            </w:r>
          </w:p>
        </w:tc>
        <w:tc>
          <w:tcPr>
            <w:tcW w:w="1191" w:type="dxa"/>
            <w:vAlign w:val="center"/>
          </w:tcPr>
          <w:p w:rsidR="00980E42" w:rsidRDefault="00D5472D">
            <w:pPr>
              <w:pStyle w:val="2"/>
            </w:pPr>
            <w:r>
              <w:t>30211</w:t>
            </w:r>
          </w:p>
        </w:tc>
        <w:tc>
          <w:tcPr>
            <w:tcW w:w="4535" w:type="dxa"/>
            <w:vAlign w:val="center"/>
          </w:tcPr>
          <w:p w:rsidR="00980E42" w:rsidRDefault="00D5472D">
            <w:pPr>
              <w:pStyle w:val="2"/>
            </w:pPr>
            <w:r>
              <w:t>差旅费</w:t>
            </w:r>
          </w:p>
        </w:tc>
        <w:tc>
          <w:tcPr>
            <w:tcW w:w="2551" w:type="dxa"/>
            <w:vAlign w:val="center"/>
          </w:tcPr>
          <w:p w:rsidR="00980E42" w:rsidRDefault="00D5472D">
            <w:pPr>
              <w:pStyle w:val="4"/>
            </w:pPr>
            <w:r>
              <w:t>5.00</w:t>
            </w:r>
          </w:p>
        </w:tc>
        <w:tc>
          <w:tcPr>
            <w:tcW w:w="2551" w:type="dxa"/>
            <w:vAlign w:val="center"/>
          </w:tcPr>
          <w:p w:rsidR="00980E42" w:rsidRDefault="00980E42">
            <w:pPr>
              <w:pStyle w:val="4"/>
            </w:pPr>
          </w:p>
        </w:tc>
        <w:tc>
          <w:tcPr>
            <w:tcW w:w="2551" w:type="dxa"/>
            <w:vAlign w:val="center"/>
          </w:tcPr>
          <w:p w:rsidR="00980E42" w:rsidRDefault="00D5472D">
            <w:pPr>
              <w:pStyle w:val="4"/>
            </w:pPr>
            <w:r>
              <w:t>5.00</w:t>
            </w:r>
          </w:p>
        </w:tc>
      </w:tr>
      <w:tr w:rsidR="00980E42">
        <w:trPr>
          <w:trHeight w:val="369"/>
          <w:jc w:val="center"/>
        </w:trPr>
        <w:tc>
          <w:tcPr>
            <w:tcW w:w="850" w:type="dxa"/>
            <w:vAlign w:val="center"/>
          </w:tcPr>
          <w:p w:rsidR="00980E42" w:rsidRDefault="00D5472D">
            <w:pPr>
              <w:pStyle w:val="3"/>
            </w:pPr>
            <w:r>
              <w:t>19</w:t>
            </w:r>
          </w:p>
        </w:tc>
        <w:tc>
          <w:tcPr>
            <w:tcW w:w="1191" w:type="dxa"/>
            <w:vAlign w:val="center"/>
          </w:tcPr>
          <w:p w:rsidR="00980E42" w:rsidRDefault="00D5472D">
            <w:pPr>
              <w:pStyle w:val="2"/>
            </w:pPr>
            <w:r>
              <w:t>30217</w:t>
            </w:r>
          </w:p>
        </w:tc>
        <w:tc>
          <w:tcPr>
            <w:tcW w:w="4535" w:type="dxa"/>
            <w:vAlign w:val="center"/>
          </w:tcPr>
          <w:p w:rsidR="00980E42" w:rsidRDefault="00D5472D">
            <w:pPr>
              <w:pStyle w:val="2"/>
            </w:pPr>
            <w:r>
              <w:t>公务接待费</w:t>
            </w:r>
          </w:p>
        </w:tc>
        <w:tc>
          <w:tcPr>
            <w:tcW w:w="2551" w:type="dxa"/>
            <w:vAlign w:val="center"/>
          </w:tcPr>
          <w:p w:rsidR="00980E42" w:rsidRDefault="00D5472D">
            <w:pPr>
              <w:pStyle w:val="4"/>
            </w:pPr>
            <w:r>
              <w:t>4.75</w:t>
            </w:r>
          </w:p>
        </w:tc>
        <w:tc>
          <w:tcPr>
            <w:tcW w:w="2551" w:type="dxa"/>
            <w:vAlign w:val="center"/>
          </w:tcPr>
          <w:p w:rsidR="00980E42" w:rsidRDefault="00980E42">
            <w:pPr>
              <w:pStyle w:val="4"/>
            </w:pPr>
          </w:p>
        </w:tc>
        <w:tc>
          <w:tcPr>
            <w:tcW w:w="2551" w:type="dxa"/>
            <w:vAlign w:val="center"/>
          </w:tcPr>
          <w:p w:rsidR="00980E42" w:rsidRDefault="00D5472D">
            <w:pPr>
              <w:pStyle w:val="4"/>
            </w:pPr>
            <w:r>
              <w:t>4.75</w:t>
            </w:r>
          </w:p>
        </w:tc>
      </w:tr>
      <w:tr w:rsidR="00980E42">
        <w:trPr>
          <w:trHeight w:val="369"/>
          <w:jc w:val="center"/>
        </w:trPr>
        <w:tc>
          <w:tcPr>
            <w:tcW w:w="850" w:type="dxa"/>
            <w:vAlign w:val="center"/>
          </w:tcPr>
          <w:p w:rsidR="00980E42" w:rsidRDefault="00D5472D">
            <w:pPr>
              <w:pStyle w:val="3"/>
            </w:pPr>
            <w:r>
              <w:lastRenderedPageBreak/>
              <w:t>20</w:t>
            </w:r>
          </w:p>
        </w:tc>
        <w:tc>
          <w:tcPr>
            <w:tcW w:w="1191" w:type="dxa"/>
            <w:vAlign w:val="center"/>
          </w:tcPr>
          <w:p w:rsidR="00980E42" w:rsidRDefault="00D5472D">
            <w:pPr>
              <w:pStyle w:val="2"/>
            </w:pPr>
            <w:r>
              <w:t>30231</w:t>
            </w:r>
          </w:p>
        </w:tc>
        <w:tc>
          <w:tcPr>
            <w:tcW w:w="4535" w:type="dxa"/>
            <w:vAlign w:val="center"/>
          </w:tcPr>
          <w:p w:rsidR="00980E42" w:rsidRDefault="00D5472D">
            <w:pPr>
              <w:pStyle w:val="2"/>
            </w:pPr>
            <w:r>
              <w:t>公务用车运行维护费</w:t>
            </w:r>
          </w:p>
        </w:tc>
        <w:tc>
          <w:tcPr>
            <w:tcW w:w="2551" w:type="dxa"/>
            <w:vAlign w:val="center"/>
          </w:tcPr>
          <w:p w:rsidR="00980E42" w:rsidRDefault="00D5472D">
            <w:pPr>
              <w:pStyle w:val="4"/>
            </w:pPr>
            <w:r>
              <w:t>7.00</w:t>
            </w:r>
          </w:p>
        </w:tc>
        <w:tc>
          <w:tcPr>
            <w:tcW w:w="2551" w:type="dxa"/>
            <w:vAlign w:val="center"/>
          </w:tcPr>
          <w:p w:rsidR="00980E42" w:rsidRDefault="00980E42">
            <w:pPr>
              <w:pStyle w:val="4"/>
            </w:pPr>
          </w:p>
        </w:tc>
        <w:tc>
          <w:tcPr>
            <w:tcW w:w="2551" w:type="dxa"/>
            <w:vAlign w:val="center"/>
          </w:tcPr>
          <w:p w:rsidR="00980E42" w:rsidRDefault="00D5472D">
            <w:pPr>
              <w:pStyle w:val="4"/>
            </w:pPr>
            <w:r>
              <w:t>7.00</w:t>
            </w:r>
          </w:p>
        </w:tc>
      </w:tr>
      <w:tr w:rsidR="00980E42">
        <w:trPr>
          <w:trHeight w:val="369"/>
          <w:jc w:val="center"/>
        </w:trPr>
        <w:tc>
          <w:tcPr>
            <w:tcW w:w="850" w:type="dxa"/>
            <w:vAlign w:val="center"/>
          </w:tcPr>
          <w:p w:rsidR="00980E42" w:rsidRDefault="00D5472D">
            <w:pPr>
              <w:pStyle w:val="3"/>
            </w:pPr>
            <w:r>
              <w:t>21</w:t>
            </w:r>
          </w:p>
        </w:tc>
        <w:tc>
          <w:tcPr>
            <w:tcW w:w="1191" w:type="dxa"/>
            <w:vAlign w:val="center"/>
          </w:tcPr>
          <w:p w:rsidR="00980E42" w:rsidRDefault="00D5472D">
            <w:pPr>
              <w:pStyle w:val="2"/>
            </w:pPr>
            <w:r>
              <w:t>30239</w:t>
            </w:r>
          </w:p>
        </w:tc>
        <w:tc>
          <w:tcPr>
            <w:tcW w:w="4535" w:type="dxa"/>
            <w:vAlign w:val="center"/>
          </w:tcPr>
          <w:p w:rsidR="00980E42" w:rsidRDefault="00D5472D">
            <w:pPr>
              <w:pStyle w:val="2"/>
            </w:pPr>
            <w:r>
              <w:t>其他交通费用</w:t>
            </w:r>
          </w:p>
        </w:tc>
        <w:tc>
          <w:tcPr>
            <w:tcW w:w="2551" w:type="dxa"/>
            <w:vAlign w:val="center"/>
          </w:tcPr>
          <w:p w:rsidR="00980E42" w:rsidRDefault="00D5472D">
            <w:pPr>
              <w:pStyle w:val="4"/>
            </w:pPr>
            <w:r>
              <w:t>9.42</w:t>
            </w:r>
          </w:p>
        </w:tc>
        <w:tc>
          <w:tcPr>
            <w:tcW w:w="2551" w:type="dxa"/>
            <w:vAlign w:val="center"/>
          </w:tcPr>
          <w:p w:rsidR="00980E42" w:rsidRDefault="00980E42">
            <w:pPr>
              <w:pStyle w:val="4"/>
            </w:pPr>
          </w:p>
        </w:tc>
        <w:tc>
          <w:tcPr>
            <w:tcW w:w="2551" w:type="dxa"/>
            <w:vAlign w:val="center"/>
          </w:tcPr>
          <w:p w:rsidR="00980E42" w:rsidRDefault="00D5472D">
            <w:pPr>
              <w:pStyle w:val="4"/>
            </w:pPr>
            <w:r>
              <w:t>9.42</w:t>
            </w:r>
          </w:p>
        </w:tc>
      </w:tr>
      <w:tr w:rsidR="00980E42">
        <w:trPr>
          <w:trHeight w:val="369"/>
          <w:jc w:val="center"/>
        </w:trPr>
        <w:tc>
          <w:tcPr>
            <w:tcW w:w="850" w:type="dxa"/>
            <w:vAlign w:val="center"/>
          </w:tcPr>
          <w:p w:rsidR="00980E42" w:rsidRDefault="00D5472D">
            <w:pPr>
              <w:pStyle w:val="3"/>
            </w:pPr>
            <w:r>
              <w:t>22</w:t>
            </w:r>
          </w:p>
        </w:tc>
        <w:tc>
          <w:tcPr>
            <w:tcW w:w="1191" w:type="dxa"/>
            <w:vAlign w:val="center"/>
          </w:tcPr>
          <w:p w:rsidR="00980E42" w:rsidRDefault="00D5472D">
            <w:pPr>
              <w:pStyle w:val="2"/>
            </w:pPr>
            <w:r>
              <w:t>303</w:t>
            </w:r>
          </w:p>
        </w:tc>
        <w:tc>
          <w:tcPr>
            <w:tcW w:w="4535" w:type="dxa"/>
            <w:vAlign w:val="center"/>
          </w:tcPr>
          <w:p w:rsidR="00980E42" w:rsidRDefault="00D5472D">
            <w:pPr>
              <w:pStyle w:val="2"/>
            </w:pPr>
            <w:r>
              <w:t>对个人和家庭的补助</w:t>
            </w:r>
          </w:p>
        </w:tc>
        <w:tc>
          <w:tcPr>
            <w:tcW w:w="2551" w:type="dxa"/>
            <w:vAlign w:val="center"/>
          </w:tcPr>
          <w:p w:rsidR="00980E42" w:rsidRDefault="00D5472D">
            <w:pPr>
              <w:pStyle w:val="4"/>
            </w:pPr>
            <w:r>
              <w:t>17.00</w:t>
            </w:r>
          </w:p>
        </w:tc>
        <w:tc>
          <w:tcPr>
            <w:tcW w:w="2551" w:type="dxa"/>
            <w:vAlign w:val="center"/>
          </w:tcPr>
          <w:p w:rsidR="00980E42" w:rsidRDefault="00D5472D">
            <w:pPr>
              <w:pStyle w:val="4"/>
            </w:pPr>
            <w:r>
              <w:t>17.00</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23</w:t>
            </w:r>
          </w:p>
        </w:tc>
        <w:tc>
          <w:tcPr>
            <w:tcW w:w="1191" w:type="dxa"/>
            <w:vAlign w:val="center"/>
          </w:tcPr>
          <w:p w:rsidR="00980E42" w:rsidRDefault="00D5472D">
            <w:pPr>
              <w:pStyle w:val="2"/>
            </w:pPr>
            <w:r>
              <w:t>30302</w:t>
            </w:r>
          </w:p>
        </w:tc>
        <w:tc>
          <w:tcPr>
            <w:tcW w:w="4535" w:type="dxa"/>
            <w:vAlign w:val="center"/>
          </w:tcPr>
          <w:p w:rsidR="00980E42" w:rsidRDefault="00D5472D">
            <w:pPr>
              <w:pStyle w:val="2"/>
            </w:pPr>
            <w:r>
              <w:t>退休费</w:t>
            </w:r>
          </w:p>
        </w:tc>
        <w:tc>
          <w:tcPr>
            <w:tcW w:w="2551" w:type="dxa"/>
            <w:vAlign w:val="center"/>
          </w:tcPr>
          <w:p w:rsidR="00980E42" w:rsidRDefault="00D5472D">
            <w:pPr>
              <w:pStyle w:val="4"/>
            </w:pPr>
            <w:r>
              <w:t>10.33</w:t>
            </w:r>
          </w:p>
        </w:tc>
        <w:tc>
          <w:tcPr>
            <w:tcW w:w="2551" w:type="dxa"/>
            <w:vAlign w:val="center"/>
          </w:tcPr>
          <w:p w:rsidR="00980E42" w:rsidRDefault="00D5472D">
            <w:pPr>
              <w:pStyle w:val="4"/>
            </w:pPr>
            <w:r>
              <w:t>10.33</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24</w:t>
            </w:r>
          </w:p>
        </w:tc>
        <w:tc>
          <w:tcPr>
            <w:tcW w:w="1191" w:type="dxa"/>
            <w:vAlign w:val="center"/>
          </w:tcPr>
          <w:p w:rsidR="00980E42" w:rsidRDefault="00D5472D">
            <w:pPr>
              <w:pStyle w:val="2"/>
            </w:pPr>
            <w:r>
              <w:t>30305</w:t>
            </w:r>
          </w:p>
        </w:tc>
        <w:tc>
          <w:tcPr>
            <w:tcW w:w="4535" w:type="dxa"/>
            <w:vAlign w:val="center"/>
          </w:tcPr>
          <w:p w:rsidR="00980E42" w:rsidRDefault="00D5472D">
            <w:pPr>
              <w:pStyle w:val="2"/>
            </w:pPr>
            <w:r>
              <w:t>生活补助</w:t>
            </w:r>
          </w:p>
        </w:tc>
        <w:tc>
          <w:tcPr>
            <w:tcW w:w="2551" w:type="dxa"/>
            <w:vAlign w:val="center"/>
          </w:tcPr>
          <w:p w:rsidR="00980E42" w:rsidRDefault="00D5472D">
            <w:pPr>
              <w:pStyle w:val="4"/>
            </w:pPr>
            <w:r>
              <w:t>4.64</w:t>
            </w:r>
          </w:p>
        </w:tc>
        <w:tc>
          <w:tcPr>
            <w:tcW w:w="2551" w:type="dxa"/>
            <w:vAlign w:val="center"/>
          </w:tcPr>
          <w:p w:rsidR="00980E42" w:rsidRDefault="00D5472D">
            <w:pPr>
              <w:pStyle w:val="4"/>
            </w:pPr>
            <w:r>
              <w:t>4.64</w:t>
            </w:r>
          </w:p>
        </w:tc>
        <w:tc>
          <w:tcPr>
            <w:tcW w:w="2551" w:type="dxa"/>
            <w:vAlign w:val="center"/>
          </w:tcPr>
          <w:p w:rsidR="00980E42" w:rsidRDefault="00980E42">
            <w:pPr>
              <w:pStyle w:val="4"/>
            </w:pPr>
          </w:p>
        </w:tc>
      </w:tr>
      <w:tr w:rsidR="00980E42">
        <w:trPr>
          <w:trHeight w:val="369"/>
          <w:jc w:val="center"/>
        </w:trPr>
        <w:tc>
          <w:tcPr>
            <w:tcW w:w="850" w:type="dxa"/>
            <w:vAlign w:val="center"/>
          </w:tcPr>
          <w:p w:rsidR="00980E42" w:rsidRDefault="00D5472D">
            <w:pPr>
              <w:pStyle w:val="3"/>
            </w:pPr>
            <w:r>
              <w:t>25</w:t>
            </w:r>
          </w:p>
        </w:tc>
        <w:tc>
          <w:tcPr>
            <w:tcW w:w="1191" w:type="dxa"/>
            <w:vAlign w:val="center"/>
          </w:tcPr>
          <w:p w:rsidR="00980E42" w:rsidRDefault="00D5472D">
            <w:pPr>
              <w:pStyle w:val="2"/>
            </w:pPr>
            <w:r>
              <w:t>30399</w:t>
            </w:r>
          </w:p>
        </w:tc>
        <w:tc>
          <w:tcPr>
            <w:tcW w:w="4535" w:type="dxa"/>
            <w:vAlign w:val="center"/>
          </w:tcPr>
          <w:p w:rsidR="00980E42" w:rsidRDefault="00D5472D">
            <w:pPr>
              <w:pStyle w:val="2"/>
            </w:pPr>
            <w:r>
              <w:t>其他对个人和家庭的补助</w:t>
            </w:r>
          </w:p>
        </w:tc>
        <w:tc>
          <w:tcPr>
            <w:tcW w:w="2551" w:type="dxa"/>
            <w:vAlign w:val="center"/>
          </w:tcPr>
          <w:p w:rsidR="00980E42" w:rsidRDefault="00D5472D">
            <w:pPr>
              <w:pStyle w:val="4"/>
            </w:pPr>
            <w:r>
              <w:t>2.03</w:t>
            </w:r>
          </w:p>
        </w:tc>
        <w:tc>
          <w:tcPr>
            <w:tcW w:w="2551" w:type="dxa"/>
            <w:vAlign w:val="center"/>
          </w:tcPr>
          <w:p w:rsidR="00980E42" w:rsidRDefault="00D5472D">
            <w:pPr>
              <w:pStyle w:val="4"/>
            </w:pPr>
            <w:r>
              <w:t>2.03</w:t>
            </w:r>
          </w:p>
        </w:tc>
        <w:tc>
          <w:tcPr>
            <w:tcW w:w="2551" w:type="dxa"/>
            <w:vAlign w:val="center"/>
          </w:tcPr>
          <w:p w:rsidR="00980E42" w:rsidRDefault="00980E42">
            <w:pPr>
              <w:pStyle w:val="4"/>
            </w:pP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jc w:val="center"/>
        <w:outlineLvl w:val="1"/>
      </w:pPr>
      <w:bookmarkStart w:id="6" w:name="_Toc_2_2_0000000007"/>
      <w:r>
        <w:rPr>
          <w:rFonts w:ascii="方正小标宋_GBK" w:eastAsia="方正小标宋_GBK" w:hAnsi="方正小标宋_GBK" w:cs="方正小标宋_GBK"/>
          <w:color w:val="000000"/>
          <w:sz w:val="36"/>
        </w:rPr>
        <w:lastRenderedPageBreak/>
        <w:t>部门预算政府性基金预算财政拨款支出表</w:t>
      </w:r>
      <w:bookmarkEnd w:id="6"/>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DC2E8F" w:rsidTr="00DC2E8F">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551"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5726" w:type="dxa"/>
            <w:gridSpan w:val="2"/>
            <w:vAlign w:val="center"/>
          </w:tcPr>
          <w:p w:rsidR="00980E42" w:rsidRDefault="00D5472D">
            <w:pPr>
              <w:pStyle w:val="1"/>
            </w:pPr>
            <w:r>
              <w:t>功能分类科目</w:t>
            </w:r>
          </w:p>
        </w:tc>
        <w:tc>
          <w:tcPr>
            <w:tcW w:w="2551" w:type="dxa"/>
            <w:vMerge w:val="restart"/>
            <w:vAlign w:val="center"/>
          </w:tcPr>
          <w:p w:rsidR="00980E42" w:rsidRDefault="00D5472D">
            <w:pPr>
              <w:pStyle w:val="1"/>
            </w:pPr>
            <w:r>
              <w:t>合计</w:t>
            </w:r>
          </w:p>
        </w:tc>
        <w:tc>
          <w:tcPr>
            <w:tcW w:w="2551" w:type="dxa"/>
            <w:vMerge w:val="restart"/>
            <w:vAlign w:val="center"/>
          </w:tcPr>
          <w:p w:rsidR="00980E42" w:rsidRDefault="00D5472D">
            <w:pPr>
              <w:pStyle w:val="1"/>
            </w:pPr>
            <w:r>
              <w:t>基本支出</w:t>
            </w:r>
          </w:p>
        </w:tc>
        <w:tc>
          <w:tcPr>
            <w:tcW w:w="2551" w:type="dxa"/>
            <w:vMerge w:val="restart"/>
            <w:vAlign w:val="center"/>
          </w:tcPr>
          <w:p w:rsidR="00980E42" w:rsidRDefault="00D5472D">
            <w:pPr>
              <w:pStyle w:val="1"/>
            </w:pPr>
            <w:r>
              <w:t>项目支出</w:t>
            </w:r>
          </w:p>
        </w:tc>
      </w:tr>
      <w:tr w:rsidR="00980E42">
        <w:trPr>
          <w:trHeight w:val="369"/>
          <w:tblHeader/>
          <w:jc w:val="center"/>
        </w:trPr>
        <w:tc>
          <w:tcPr>
            <w:tcW w:w="850" w:type="dxa"/>
            <w:vMerge/>
          </w:tcPr>
          <w:p w:rsidR="00980E42" w:rsidRDefault="00980E42"/>
        </w:tc>
        <w:tc>
          <w:tcPr>
            <w:tcW w:w="1191" w:type="dxa"/>
            <w:vAlign w:val="center"/>
          </w:tcPr>
          <w:p w:rsidR="00980E42" w:rsidRDefault="00D5472D">
            <w:pPr>
              <w:pStyle w:val="1"/>
            </w:pPr>
            <w:r>
              <w:t>科目编码</w:t>
            </w:r>
          </w:p>
        </w:tc>
        <w:tc>
          <w:tcPr>
            <w:tcW w:w="4535" w:type="dxa"/>
            <w:vAlign w:val="center"/>
          </w:tcPr>
          <w:p w:rsidR="00980E42" w:rsidRDefault="00D5472D">
            <w:pPr>
              <w:pStyle w:val="1"/>
            </w:pPr>
            <w:r>
              <w:t>科目名称</w:t>
            </w:r>
          </w:p>
        </w:tc>
        <w:tc>
          <w:tcPr>
            <w:tcW w:w="2551" w:type="dxa"/>
            <w:vMerge/>
          </w:tcPr>
          <w:p w:rsidR="00980E42" w:rsidRDefault="00980E42"/>
        </w:tc>
        <w:tc>
          <w:tcPr>
            <w:tcW w:w="2551" w:type="dxa"/>
            <w:vMerge/>
          </w:tcPr>
          <w:p w:rsidR="00980E42" w:rsidRDefault="00980E42"/>
        </w:tc>
        <w:tc>
          <w:tcPr>
            <w:tcW w:w="2551" w:type="dxa"/>
            <w:vMerge/>
          </w:tcPr>
          <w:p w:rsidR="00980E42" w:rsidRDefault="00980E42"/>
        </w:tc>
      </w:tr>
      <w:tr w:rsidR="00980E42">
        <w:trPr>
          <w:trHeight w:val="369"/>
          <w:tblHeader/>
          <w:jc w:val="center"/>
        </w:trPr>
        <w:tc>
          <w:tcPr>
            <w:tcW w:w="850" w:type="dxa"/>
            <w:vAlign w:val="center"/>
          </w:tcPr>
          <w:p w:rsidR="00980E42" w:rsidRDefault="00D5472D">
            <w:pPr>
              <w:pStyle w:val="1"/>
            </w:pPr>
            <w:r>
              <w:t>栏次</w:t>
            </w:r>
          </w:p>
        </w:tc>
        <w:tc>
          <w:tcPr>
            <w:tcW w:w="1191" w:type="dxa"/>
            <w:vAlign w:val="center"/>
          </w:tcPr>
          <w:p w:rsidR="00980E42" w:rsidRDefault="00D5472D">
            <w:pPr>
              <w:pStyle w:val="1"/>
            </w:pPr>
            <w:r>
              <w:t>1</w:t>
            </w:r>
          </w:p>
        </w:tc>
        <w:tc>
          <w:tcPr>
            <w:tcW w:w="4535" w:type="dxa"/>
            <w:vAlign w:val="center"/>
          </w:tcPr>
          <w:p w:rsidR="00980E42" w:rsidRDefault="00D5472D">
            <w:pPr>
              <w:pStyle w:val="1"/>
            </w:pPr>
            <w:r>
              <w:t>2</w:t>
            </w:r>
          </w:p>
        </w:tc>
        <w:tc>
          <w:tcPr>
            <w:tcW w:w="2551" w:type="dxa"/>
            <w:vAlign w:val="center"/>
          </w:tcPr>
          <w:p w:rsidR="00980E42" w:rsidRDefault="00D5472D">
            <w:pPr>
              <w:pStyle w:val="1"/>
            </w:pPr>
            <w:r>
              <w:t>3</w:t>
            </w:r>
          </w:p>
        </w:tc>
        <w:tc>
          <w:tcPr>
            <w:tcW w:w="2551" w:type="dxa"/>
            <w:vAlign w:val="center"/>
          </w:tcPr>
          <w:p w:rsidR="00980E42" w:rsidRDefault="00D5472D">
            <w:pPr>
              <w:pStyle w:val="1"/>
            </w:pPr>
            <w:r>
              <w:t>4</w:t>
            </w:r>
          </w:p>
        </w:tc>
        <w:tc>
          <w:tcPr>
            <w:tcW w:w="2551" w:type="dxa"/>
            <w:vAlign w:val="center"/>
          </w:tcPr>
          <w:p w:rsidR="00980E42" w:rsidRDefault="00D5472D">
            <w:pPr>
              <w:pStyle w:val="1"/>
            </w:pPr>
            <w:r>
              <w:t>5</w:t>
            </w:r>
          </w:p>
        </w:tc>
      </w:tr>
      <w:tr w:rsidR="00980E42">
        <w:trPr>
          <w:trHeight w:val="369"/>
          <w:jc w:val="center"/>
        </w:trPr>
        <w:tc>
          <w:tcPr>
            <w:tcW w:w="850" w:type="dxa"/>
            <w:vAlign w:val="center"/>
          </w:tcPr>
          <w:p w:rsidR="00980E42" w:rsidRDefault="00980E42">
            <w:pPr>
              <w:pStyle w:val="3"/>
            </w:pPr>
          </w:p>
        </w:tc>
        <w:tc>
          <w:tcPr>
            <w:tcW w:w="1191" w:type="dxa"/>
            <w:vAlign w:val="center"/>
          </w:tcPr>
          <w:p w:rsidR="00980E42" w:rsidRDefault="00980E42">
            <w:pPr>
              <w:pStyle w:val="2"/>
            </w:pPr>
          </w:p>
        </w:tc>
        <w:tc>
          <w:tcPr>
            <w:tcW w:w="4535" w:type="dxa"/>
            <w:vAlign w:val="center"/>
          </w:tcPr>
          <w:p w:rsidR="00980E42" w:rsidRDefault="00980E42">
            <w:pPr>
              <w:pStyle w:val="2"/>
            </w:pPr>
          </w:p>
        </w:tc>
        <w:tc>
          <w:tcPr>
            <w:tcW w:w="2551" w:type="dxa"/>
            <w:vAlign w:val="center"/>
          </w:tcPr>
          <w:p w:rsidR="00980E42" w:rsidRDefault="00980E42">
            <w:pPr>
              <w:pStyle w:val="4"/>
            </w:pPr>
          </w:p>
        </w:tc>
        <w:tc>
          <w:tcPr>
            <w:tcW w:w="2551" w:type="dxa"/>
            <w:vAlign w:val="center"/>
          </w:tcPr>
          <w:p w:rsidR="00980E42" w:rsidRDefault="00980E42">
            <w:pPr>
              <w:pStyle w:val="4"/>
            </w:pPr>
          </w:p>
        </w:tc>
        <w:tc>
          <w:tcPr>
            <w:tcW w:w="2551" w:type="dxa"/>
            <w:vAlign w:val="center"/>
          </w:tcPr>
          <w:p w:rsidR="00980E42" w:rsidRDefault="00980E42">
            <w:pPr>
              <w:pStyle w:val="4"/>
            </w:pPr>
          </w:p>
        </w:tc>
      </w:tr>
    </w:tbl>
    <w:p w:rsidR="00980E42" w:rsidRDefault="00D5472D">
      <w:pPr>
        <w:ind w:firstLine="420"/>
        <w:sectPr w:rsidR="00980E42">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980E42" w:rsidRDefault="00D5472D">
      <w:pPr>
        <w:jc w:val="center"/>
        <w:outlineLvl w:val="1"/>
      </w:pPr>
      <w:bookmarkStart w:id="7" w:name="_Toc_2_2_0000000008"/>
      <w:r>
        <w:rPr>
          <w:rFonts w:ascii="方正小标宋_GBK" w:eastAsia="方正小标宋_GBK" w:hAnsi="方正小标宋_GBK" w:cs="方正小标宋_GBK"/>
          <w:color w:val="000000"/>
          <w:sz w:val="36"/>
        </w:rPr>
        <w:lastRenderedPageBreak/>
        <w:t>部门预算国有资本经营预算财政拨款支出表</w:t>
      </w:r>
      <w:bookmarkEnd w:id="7"/>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DC2E8F" w:rsidTr="00DC2E8F">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551"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5102"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5726" w:type="dxa"/>
            <w:gridSpan w:val="2"/>
            <w:vAlign w:val="center"/>
          </w:tcPr>
          <w:p w:rsidR="00980E42" w:rsidRDefault="00D5472D">
            <w:pPr>
              <w:pStyle w:val="1"/>
            </w:pPr>
            <w:r>
              <w:t>功能分类科目</w:t>
            </w:r>
          </w:p>
        </w:tc>
        <w:tc>
          <w:tcPr>
            <w:tcW w:w="2551" w:type="dxa"/>
            <w:vMerge w:val="restart"/>
            <w:vAlign w:val="center"/>
          </w:tcPr>
          <w:p w:rsidR="00980E42" w:rsidRDefault="00D5472D">
            <w:pPr>
              <w:pStyle w:val="1"/>
            </w:pPr>
            <w:r>
              <w:t>合计</w:t>
            </w:r>
          </w:p>
        </w:tc>
        <w:tc>
          <w:tcPr>
            <w:tcW w:w="2551" w:type="dxa"/>
            <w:vMerge w:val="restart"/>
            <w:vAlign w:val="center"/>
          </w:tcPr>
          <w:p w:rsidR="00980E42" w:rsidRDefault="00D5472D">
            <w:pPr>
              <w:pStyle w:val="1"/>
            </w:pPr>
            <w:r>
              <w:t>基本支出</w:t>
            </w:r>
          </w:p>
        </w:tc>
        <w:tc>
          <w:tcPr>
            <w:tcW w:w="2551" w:type="dxa"/>
            <w:vMerge w:val="restart"/>
            <w:vAlign w:val="center"/>
          </w:tcPr>
          <w:p w:rsidR="00980E42" w:rsidRDefault="00D5472D">
            <w:pPr>
              <w:pStyle w:val="1"/>
            </w:pPr>
            <w:r>
              <w:t>项目支出</w:t>
            </w:r>
          </w:p>
        </w:tc>
      </w:tr>
      <w:tr w:rsidR="00980E42">
        <w:trPr>
          <w:trHeight w:val="369"/>
          <w:tblHeader/>
          <w:jc w:val="center"/>
        </w:trPr>
        <w:tc>
          <w:tcPr>
            <w:tcW w:w="850" w:type="dxa"/>
            <w:vMerge/>
          </w:tcPr>
          <w:p w:rsidR="00980E42" w:rsidRDefault="00980E42"/>
        </w:tc>
        <w:tc>
          <w:tcPr>
            <w:tcW w:w="1191" w:type="dxa"/>
            <w:vAlign w:val="center"/>
          </w:tcPr>
          <w:p w:rsidR="00980E42" w:rsidRDefault="00D5472D">
            <w:pPr>
              <w:pStyle w:val="1"/>
            </w:pPr>
            <w:r>
              <w:t>科目编码</w:t>
            </w:r>
          </w:p>
        </w:tc>
        <w:tc>
          <w:tcPr>
            <w:tcW w:w="4535" w:type="dxa"/>
            <w:vAlign w:val="center"/>
          </w:tcPr>
          <w:p w:rsidR="00980E42" w:rsidRDefault="00D5472D">
            <w:pPr>
              <w:pStyle w:val="1"/>
            </w:pPr>
            <w:r>
              <w:t>科目名称</w:t>
            </w:r>
          </w:p>
        </w:tc>
        <w:tc>
          <w:tcPr>
            <w:tcW w:w="2551" w:type="dxa"/>
            <w:vMerge/>
          </w:tcPr>
          <w:p w:rsidR="00980E42" w:rsidRDefault="00980E42"/>
        </w:tc>
        <w:tc>
          <w:tcPr>
            <w:tcW w:w="2551" w:type="dxa"/>
            <w:vMerge/>
          </w:tcPr>
          <w:p w:rsidR="00980E42" w:rsidRDefault="00980E42"/>
        </w:tc>
        <w:tc>
          <w:tcPr>
            <w:tcW w:w="2551" w:type="dxa"/>
            <w:vMerge/>
          </w:tcPr>
          <w:p w:rsidR="00980E42" w:rsidRDefault="00980E42"/>
        </w:tc>
      </w:tr>
      <w:tr w:rsidR="00980E42">
        <w:trPr>
          <w:trHeight w:val="369"/>
          <w:tblHeader/>
          <w:jc w:val="center"/>
        </w:trPr>
        <w:tc>
          <w:tcPr>
            <w:tcW w:w="850" w:type="dxa"/>
            <w:vAlign w:val="center"/>
          </w:tcPr>
          <w:p w:rsidR="00980E42" w:rsidRDefault="00D5472D">
            <w:pPr>
              <w:pStyle w:val="1"/>
            </w:pPr>
            <w:r>
              <w:t>栏次</w:t>
            </w:r>
          </w:p>
        </w:tc>
        <w:tc>
          <w:tcPr>
            <w:tcW w:w="1191" w:type="dxa"/>
            <w:vAlign w:val="center"/>
          </w:tcPr>
          <w:p w:rsidR="00980E42" w:rsidRDefault="00D5472D">
            <w:pPr>
              <w:pStyle w:val="1"/>
            </w:pPr>
            <w:r>
              <w:t>1</w:t>
            </w:r>
          </w:p>
        </w:tc>
        <w:tc>
          <w:tcPr>
            <w:tcW w:w="4535" w:type="dxa"/>
            <w:vAlign w:val="center"/>
          </w:tcPr>
          <w:p w:rsidR="00980E42" w:rsidRDefault="00D5472D">
            <w:pPr>
              <w:pStyle w:val="1"/>
            </w:pPr>
            <w:r>
              <w:t>2</w:t>
            </w:r>
          </w:p>
        </w:tc>
        <w:tc>
          <w:tcPr>
            <w:tcW w:w="2551" w:type="dxa"/>
            <w:vAlign w:val="center"/>
          </w:tcPr>
          <w:p w:rsidR="00980E42" w:rsidRDefault="00D5472D">
            <w:pPr>
              <w:pStyle w:val="1"/>
            </w:pPr>
            <w:r>
              <w:t>3</w:t>
            </w:r>
          </w:p>
        </w:tc>
        <w:tc>
          <w:tcPr>
            <w:tcW w:w="2551" w:type="dxa"/>
            <w:vAlign w:val="center"/>
          </w:tcPr>
          <w:p w:rsidR="00980E42" w:rsidRDefault="00D5472D">
            <w:pPr>
              <w:pStyle w:val="1"/>
            </w:pPr>
            <w:r>
              <w:t>4</w:t>
            </w:r>
          </w:p>
        </w:tc>
        <w:tc>
          <w:tcPr>
            <w:tcW w:w="2551" w:type="dxa"/>
            <w:vAlign w:val="center"/>
          </w:tcPr>
          <w:p w:rsidR="00980E42" w:rsidRDefault="00D5472D">
            <w:pPr>
              <w:pStyle w:val="1"/>
            </w:pPr>
            <w:r>
              <w:t>5</w:t>
            </w:r>
          </w:p>
        </w:tc>
      </w:tr>
      <w:tr w:rsidR="00980E42">
        <w:trPr>
          <w:trHeight w:val="369"/>
          <w:jc w:val="center"/>
        </w:trPr>
        <w:tc>
          <w:tcPr>
            <w:tcW w:w="850" w:type="dxa"/>
            <w:vAlign w:val="center"/>
          </w:tcPr>
          <w:p w:rsidR="00980E42" w:rsidRDefault="00980E42">
            <w:pPr>
              <w:pStyle w:val="3"/>
            </w:pPr>
          </w:p>
        </w:tc>
        <w:tc>
          <w:tcPr>
            <w:tcW w:w="1191" w:type="dxa"/>
            <w:vAlign w:val="center"/>
          </w:tcPr>
          <w:p w:rsidR="00980E42" w:rsidRDefault="00980E42">
            <w:pPr>
              <w:pStyle w:val="2"/>
            </w:pPr>
          </w:p>
        </w:tc>
        <w:tc>
          <w:tcPr>
            <w:tcW w:w="4535" w:type="dxa"/>
            <w:vAlign w:val="center"/>
          </w:tcPr>
          <w:p w:rsidR="00980E42" w:rsidRDefault="00980E42">
            <w:pPr>
              <w:pStyle w:val="2"/>
            </w:pPr>
          </w:p>
        </w:tc>
        <w:tc>
          <w:tcPr>
            <w:tcW w:w="2551" w:type="dxa"/>
            <w:vAlign w:val="center"/>
          </w:tcPr>
          <w:p w:rsidR="00980E42" w:rsidRDefault="00980E42">
            <w:pPr>
              <w:pStyle w:val="4"/>
            </w:pPr>
          </w:p>
        </w:tc>
        <w:tc>
          <w:tcPr>
            <w:tcW w:w="2551" w:type="dxa"/>
            <w:vAlign w:val="center"/>
          </w:tcPr>
          <w:p w:rsidR="00980E42" w:rsidRDefault="00980E42">
            <w:pPr>
              <w:pStyle w:val="4"/>
            </w:pPr>
          </w:p>
        </w:tc>
        <w:tc>
          <w:tcPr>
            <w:tcW w:w="2551" w:type="dxa"/>
            <w:vAlign w:val="center"/>
          </w:tcPr>
          <w:p w:rsidR="00980E42" w:rsidRDefault="00980E42">
            <w:pPr>
              <w:pStyle w:val="4"/>
            </w:pPr>
          </w:p>
        </w:tc>
      </w:tr>
    </w:tbl>
    <w:p w:rsidR="00980E42" w:rsidRDefault="00D5472D">
      <w:pPr>
        <w:ind w:firstLine="420"/>
        <w:sectPr w:rsidR="00980E42">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980E42" w:rsidRDefault="00D5472D">
      <w:pPr>
        <w:jc w:val="center"/>
        <w:outlineLvl w:val="1"/>
      </w:pPr>
      <w:bookmarkStart w:id="8" w:name="_Toc_2_2_0000000009"/>
      <w:r>
        <w:rPr>
          <w:rFonts w:ascii="方正小标宋_GBK" w:eastAsia="方正小标宋_GBK" w:hAnsi="方正小标宋_GBK" w:cs="方正小标宋_GBK"/>
          <w:color w:val="000000"/>
          <w:sz w:val="36"/>
        </w:rPr>
        <w:lastRenderedPageBreak/>
        <w:t>部门预算财政拨款“三公”经费支出表</w:t>
      </w:r>
      <w:bookmarkEnd w:id="8"/>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DC2E8F" w:rsidTr="00DC2E8F">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2381" w:type="dxa"/>
            <w:tcBorders>
              <w:top w:val="single" w:sz="6" w:space="0" w:color="FFFFFF"/>
              <w:left w:val="single" w:sz="6" w:space="0" w:color="FFFFFF"/>
              <w:right w:val="single" w:sz="6" w:space="0" w:color="FFFFFF"/>
            </w:tcBorders>
            <w:vAlign w:val="center"/>
          </w:tcPr>
          <w:p w:rsidR="00980E42" w:rsidRDefault="00D5472D">
            <w:pPr>
              <w:pStyle w:val="21"/>
            </w:pPr>
            <w:r>
              <w:t>预算年度：2024</w:t>
            </w:r>
          </w:p>
        </w:tc>
        <w:tc>
          <w:tcPr>
            <w:tcW w:w="4762" w:type="dxa"/>
            <w:gridSpan w:val="2"/>
            <w:tcBorders>
              <w:top w:val="single" w:sz="6" w:space="0" w:color="FFFFFF"/>
              <w:left w:val="single" w:sz="6" w:space="0" w:color="FFFFFF"/>
              <w:right w:val="single" w:sz="6" w:space="0" w:color="FFFFFF"/>
            </w:tcBorders>
            <w:vAlign w:val="center"/>
          </w:tcPr>
          <w:p w:rsidR="00980E42" w:rsidRDefault="00D5472D">
            <w:pPr>
              <w:pStyle w:val="22"/>
            </w:pPr>
            <w:r>
              <w:t>单位：万元</w:t>
            </w:r>
          </w:p>
        </w:tc>
      </w:tr>
      <w:tr w:rsidR="00DC2E8F" w:rsidTr="00DC2E8F">
        <w:trPr>
          <w:trHeight w:val="369"/>
          <w:tblHeader/>
          <w:jc w:val="center"/>
        </w:trPr>
        <w:tc>
          <w:tcPr>
            <w:tcW w:w="850" w:type="dxa"/>
            <w:vMerge w:val="restart"/>
            <w:vAlign w:val="center"/>
          </w:tcPr>
          <w:p w:rsidR="00980E42" w:rsidRDefault="00D5472D">
            <w:pPr>
              <w:pStyle w:val="1"/>
            </w:pPr>
            <w:r>
              <w:t>序号</w:t>
            </w:r>
          </w:p>
        </w:tc>
        <w:tc>
          <w:tcPr>
            <w:tcW w:w="3798" w:type="dxa"/>
            <w:vMerge w:val="restart"/>
            <w:vAlign w:val="center"/>
          </w:tcPr>
          <w:p w:rsidR="00980E42" w:rsidRDefault="00D5472D">
            <w:pPr>
              <w:pStyle w:val="1"/>
            </w:pPr>
            <w:r>
              <w:t>项  目</w:t>
            </w:r>
          </w:p>
        </w:tc>
        <w:tc>
          <w:tcPr>
            <w:tcW w:w="9524" w:type="dxa"/>
            <w:gridSpan w:val="4"/>
            <w:vAlign w:val="center"/>
          </w:tcPr>
          <w:p w:rsidR="00980E42" w:rsidRDefault="00D5472D">
            <w:pPr>
              <w:pStyle w:val="1"/>
            </w:pPr>
            <w:r>
              <w:t>资 金 性 质</w:t>
            </w:r>
          </w:p>
        </w:tc>
      </w:tr>
      <w:tr w:rsidR="00980E42">
        <w:trPr>
          <w:trHeight w:val="567"/>
          <w:tblHeader/>
          <w:jc w:val="center"/>
        </w:trPr>
        <w:tc>
          <w:tcPr>
            <w:tcW w:w="850" w:type="dxa"/>
            <w:vMerge/>
          </w:tcPr>
          <w:p w:rsidR="00980E42" w:rsidRDefault="00980E42"/>
        </w:tc>
        <w:tc>
          <w:tcPr>
            <w:tcW w:w="3798" w:type="dxa"/>
            <w:vMerge/>
          </w:tcPr>
          <w:p w:rsidR="00980E42" w:rsidRDefault="00980E42"/>
        </w:tc>
        <w:tc>
          <w:tcPr>
            <w:tcW w:w="2381" w:type="dxa"/>
            <w:vAlign w:val="center"/>
          </w:tcPr>
          <w:p w:rsidR="00980E42" w:rsidRDefault="00D5472D">
            <w:pPr>
              <w:pStyle w:val="1"/>
            </w:pPr>
            <w:r>
              <w:t>合计</w:t>
            </w:r>
          </w:p>
        </w:tc>
        <w:tc>
          <w:tcPr>
            <w:tcW w:w="2381" w:type="dxa"/>
            <w:vAlign w:val="center"/>
          </w:tcPr>
          <w:p w:rsidR="00980E42" w:rsidRDefault="00D5472D">
            <w:pPr>
              <w:pStyle w:val="1"/>
            </w:pPr>
            <w:r>
              <w:t>一般公共预算              财政拨款</w:t>
            </w:r>
          </w:p>
        </w:tc>
        <w:tc>
          <w:tcPr>
            <w:tcW w:w="2381" w:type="dxa"/>
            <w:vAlign w:val="center"/>
          </w:tcPr>
          <w:p w:rsidR="00980E42" w:rsidRDefault="00D5472D">
            <w:pPr>
              <w:pStyle w:val="1"/>
            </w:pPr>
            <w:r>
              <w:t>政府性基金                  预算拨款</w:t>
            </w:r>
          </w:p>
        </w:tc>
        <w:tc>
          <w:tcPr>
            <w:tcW w:w="2381" w:type="dxa"/>
            <w:vAlign w:val="center"/>
          </w:tcPr>
          <w:p w:rsidR="00980E42" w:rsidRDefault="00D5472D">
            <w:pPr>
              <w:pStyle w:val="1"/>
            </w:pPr>
            <w:r>
              <w:t>国有资本经营              预算财政拨款</w:t>
            </w:r>
          </w:p>
        </w:tc>
      </w:tr>
      <w:tr w:rsidR="00980E42">
        <w:trPr>
          <w:trHeight w:val="567"/>
          <w:tblHeader/>
          <w:jc w:val="center"/>
        </w:trPr>
        <w:tc>
          <w:tcPr>
            <w:tcW w:w="850" w:type="dxa"/>
            <w:vAlign w:val="center"/>
          </w:tcPr>
          <w:p w:rsidR="00980E42" w:rsidRDefault="00D5472D">
            <w:pPr>
              <w:pStyle w:val="1"/>
            </w:pPr>
            <w:r>
              <w:t>栏次</w:t>
            </w:r>
          </w:p>
        </w:tc>
        <w:tc>
          <w:tcPr>
            <w:tcW w:w="3798" w:type="dxa"/>
            <w:vAlign w:val="center"/>
          </w:tcPr>
          <w:p w:rsidR="00980E42" w:rsidRDefault="00D5472D">
            <w:pPr>
              <w:pStyle w:val="1"/>
            </w:pPr>
            <w:r>
              <w:t>1</w:t>
            </w:r>
          </w:p>
        </w:tc>
        <w:tc>
          <w:tcPr>
            <w:tcW w:w="2381" w:type="dxa"/>
            <w:vAlign w:val="center"/>
          </w:tcPr>
          <w:p w:rsidR="00980E42" w:rsidRDefault="00D5472D">
            <w:pPr>
              <w:pStyle w:val="1"/>
            </w:pPr>
            <w:r>
              <w:t>2</w:t>
            </w:r>
          </w:p>
        </w:tc>
        <w:tc>
          <w:tcPr>
            <w:tcW w:w="2381" w:type="dxa"/>
            <w:vAlign w:val="center"/>
          </w:tcPr>
          <w:p w:rsidR="00980E42" w:rsidRDefault="00D5472D">
            <w:pPr>
              <w:pStyle w:val="1"/>
            </w:pPr>
            <w:r>
              <w:t>3</w:t>
            </w:r>
          </w:p>
        </w:tc>
        <w:tc>
          <w:tcPr>
            <w:tcW w:w="2381" w:type="dxa"/>
            <w:vAlign w:val="center"/>
          </w:tcPr>
          <w:p w:rsidR="00980E42" w:rsidRDefault="00D5472D">
            <w:pPr>
              <w:pStyle w:val="1"/>
            </w:pPr>
            <w:r>
              <w:t>4</w:t>
            </w:r>
          </w:p>
        </w:tc>
        <w:tc>
          <w:tcPr>
            <w:tcW w:w="2381" w:type="dxa"/>
            <w:vAlign w:val="center"/>
          </w:tcPr>
          <w:p w:rsidR="00980E42" w:rsidRDefault="00D5472D">
            <w:pPr>
              <w:pStyle w:val="1"/>
            </w:pPr>
            <w:r>
              <w:t>5</w:t>
            </w:r>
          </w:p>
        </w:tc>
      </w:tr>
      <w:tr w:rsidR="00980E42">
        <w:trPr>
          <w:trHeight w:val="567"/>
          <w:jc w:val="center"/>
        </w:trPr>
        <w:tc>
          <w:tcPr>
            <w:tcW w:w="850" w:type="dxa"/>
            <w:vAlign w:val="center"/>
          </w:tcPr>
          <w:p w:rsidR="00980E42" w:rsidRDefault="00D5472D">
            <w:pPr>
              <w:pStyle w:val="3"/>
            </w:pPr>
            <w:r>
              <w:t>1</w:t>
            </w:r>
          </w:p>
        </w:tc>
        <w:tc>
          <w:tcPr>
            <w:tcW w:w="3798" w:type="dxa"/>
            <w:vAlign w:val="center"/>
          </w:tcPr>
          <w:p w:rsidR="00980E42" w:rsidRDefault="00D5472D">
            <w:pPr>
              <w:pStyle w:val="6"/>
            </w:pPr>
            <w:r>
              <w:t>合计</w:t>
            </w:r>
          </w:p>
        </w:tc>
        <w:tc>
          <w:tcPr>
            <w:tcW w:w="2381" w:type="dxa"/>
            <w:vAlign w:val="center"/>
          </w:tcPr>
          <w:p w:rsidR="00980E42" w:rsidRDefault="00D5472D">
            <w:pPr>
              <w:pStyle w:val="7"/>
            </w:pPr>
            <w:r>
              <w:t>11.75</w:t>
            </w:r>
          </w:p>
        </w:tc>
        <w:tc>
          <w:tcPr>
            <w:tcW w:w="2381" w:type="dxa"/>
            <w:vAlign w:val="center"/>
          </w:tcPr>
          <w:p w:rsidR="00980E42" w:rsidRDefault="00D5472D">
            <w:pPr>
              <w:pStyle w:val="7"/>
            </w:pPr>
            <w:r>
              <w:t>11.75</w:t>
            </w:r>
          </w:p>
        </w:tc>
        <w:tc>
          <w:tcPr>
            <w:tcW w:w="2381" w:type="dxa"/>
            <w:vAlign w:val="center"/>
          </w:tcPr>
          <w:p w:rsidR="00980E42" w:rsidRDefault="00980E42">
            <w:pPr>
              <w:pStyle w:val="7"/>
            </w:pPr>
          </w:p>
        </w:tc>
        <w:tc>
          <w:tcPr>
            <w:tcW w:w="2381" w:type="dxa"/>
            <w:vAlign w:val="center"/>
          </w:tcPr>
          <w:p w:rsidR="00980E42" w:rsidRDefault="00980E42">
            <w:pPr>
              <w:pStyle w:val="7"/>
            </w:pPr>
          </w:p>
        </w:tc>
      </w:tr>
      <w:tr w:rsidR="00980E42">
        <w:trPr>
          <w:trHeight w:val="567"/>
          <w:jc w:val="center"/>
        </w:trPr>
        <w:tc>
          <w:tcPr>
            <w:tcW w:w="850" w:type="dxa"/>
            <w:vAlign w:val="center"/>
          </w:tcPr>
          <w:p w:rsidR="00980E42" w:rsidRDefault="00D5472D">
            <w:pPr>
              <w:pStyle w:val="3"/>
            </w:pPr>
            <w:r>
              <w:t>2</w:t>
            </w:r>
          </w:p>
        </w:tc>
        <w:tc>
          <w:tcPr>
            <w:tcW w:w="3798" w:type="dxa"/>
            <w:vAlign w:val="center"/>
          </w:tcPr>
          <w:p w:rsidR="00980E42" w:rsidRDefault="00D5472D">
            <w:pPr>
              <w:pStyle w:val="2"/>
            </w:pPr>
            <w:r>
              <w:t>“三公”经费小计</w:t>
            </w:r>
          </w:p>
        </w:tc>
        <w:tc>
          <w:tcPr>
            <w:tcW w:w="2381" w:type="dxa"/>
            <w:vAlign w:val="center"/>
          </w:tcPr>
          <w:p w:rsidR="00980E42" w:rsidRDefault="00D5472D">
            <w:pPr>
              <w:pStyle w:val="4"/>
            </w:pPr>
            <w:r>
              <w:t>11.75</w:t>
            </w:r>
          </w:p>
        </w:tc>
        <w:tc>
          <w:tcPr>
            <w:tcW w:w="2381" w:type="dxa"/>
            <w:vAlign w:val="center"/>
          </w:tcPr>
          <w:p w:rsidR="00980E42" w:rsidRDefault="00D5472D">
            <w:pPr>
              <w:pStyle w:val="4"/>
            </w:pPr>
            <w:r>
              <w:t>11.75</w:t>
            </w: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3</w:t>
            </w:r>
          </w:p>
        </w:tc>
        <w:tc>
          <w:tcPr>
            <w:tcW w:w="3798" w:type="dxa"/>
            <w:vAlign w:val="center"/>
          </w:tcPr>
          <w:p w:rsidR="00980E42" w:rsidRDefault="00D5472D">
            <w:pPr>
              <w:pStyle w:val="2"/>
            </w:pPr>
            <w:r>
              <w:t>一、因公出国（境）费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4</w:t>
            </w:r>
          </w:p>
        </w:tc>
        <w:tc>
          <w:tcPr>
            <w:tcW w:w="3798" w:type="dxa"/>
            <w:vAlign w:val="center"/>
          </w:tcPr>
          <w:p w:rsidR="00980E42" w:rsidRDefault="00D5472D">
            <w:pPr>
              <w:pStyle w:val="2"/>
            </w:pPr>
            <w:r>
              <w:t xml:space="preserve">    其中：教学科研人员因公出国（境）费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5</w:t>
            </w:r>
          </w:p>
        </w:tc>
        <w:tc>
          <w:tcPr>
            <w:tcW w:w="3798" w:type="dxa"/>
            <w:vAlign w:val="center"/>
          </w:tcPr>
          <w:p w:rsidR="00980E42" w:rsidRDefault="00D5472D">
            <w:pPr>
              <w:pStyle w:val="2"/>
            </w:pPr>
            <w:r>
              <w:t xml:space="preserve">          其他因公出国（境）费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6</w:t>
            </w:r>
          </w:p>
        </w:tc>
        <w:tc>
          <w:tcPr>
            <w:tcW w:w="3798" w:type="dxa"/>
            <w:vAlign w:val="center"/>
          </w:tcPr>
          <w:p w:rsidR="00980E42" w:rsidRDefault="00D5472D">
            <w:pPr>
              <w:pStyle w:val="2"/>
            </w:pPr>
            <w:r>
              <w:t>二、公务用车购置及运维费</w:t>
            </w:r>
          </w:p>
        </w:tc>
        <w:tc>
          <w:tcPr>
            <w:tcW w:w="2381" w:type="dxa"/>
            <w:vAlign w:val="center"/>
          </w:tcPr>
          <w:p w:rsidR="00980E42" w:rsidRDefault="00D5472D">
            <w:pPr>
              <w:pStyle w:val="4"/>
            </w:pPr>
            <w:r>
              <w:t>7.00</w:t>
            </w:r>
          </w:p>
        </w:tc>
        <w:tc>
          <w:tcPr>
            <w:tcW w:w="2381" w:type="dxa"/>
            <w:vAlign w:val="center"/>
          </w:tcPr>
          <w:p w:rsidR="00980E42" w:rsidRDefault="00D5472D">
            <w:pPr>
              <w:pStyle w:val="4"/>
            </w:pPr>
            <w:r>
              <w:t>7.00</w:t>
            </w: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7</w:t>
            </w:r>
          </w:p>
        </w:tc>
        <w:tc>
          <w:tcPr>
            <w:tcW w:w="3798" w:type="dxa"/>
            <w:vAlign w:val="center"/>
          </w:tcPr>
          <w:p w:rsidR="00980E42" w:rsidRDefault="00D5472D">
            <w:pPr>
              <w:pStyle w:val="2"/>
            </w:pPr>
            <w:r>
              <w:t xml:space="preserve">    其中：公务用车购置费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8</w:t>
            </w:r>
          </w:p>
        </w:tc>
        <w:tc>
          <w:tcPr>
            <w:tcW w:w="3798" w:type="dxa"/>
            <w:vAlign w:val="center"/>
          </w:tcPr>
          <w:p w:rsidR="00980E42" w:rsidRDefault="00D5472D">
            <w:pPr>
              <w:pStyle w:val="2"/>
            </w:pPr>
            <w:r>
              <w:t xml:space="preserve">          公务用车运行维护费</w:t>
            </w:r>
          </w:p>
        </w:tc>
        <w:tc>
          <w:tcPr>
            <w:tcW w:w="2381" w:type="dxa"/>
            <w:vAlign w:val="center"/>
          </w:tcPr>
          <w:p w:rsidR="00980E42" w:rsidRDefault="00D5472D">
            <w:pPr>
              <w:pStyle w:val="4"/>
            </w:pPr>
            <w:r>
              <w:t>7.00</w:t>
            </w:r>
          </w:p>
        </w:tc>
        <w:tc>
          <w:tcPr>
            <w:tcW w:w="2381" w:type="dxa"/>
            <w:vAlign w:val="center"/>
          </w:tcPr>
          <w:p w:rsidR="00980E42" w:rsidRDefault="00D5472D">
            <w:pPr>
              <w:pStyle w:val="4"/>
            </w:pPr>
            <w:r>
              <w:t>7.00</w:t>
            </w: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9</w:t>
            </w:r>
          </w:p>
        </w:tc>
        <w:tc>
          <w:tcPr>
            <w:tcW w:w="3798" w:type="dxa"/>
            <w:vAlign w:val="center"/>
          </w:tcPr>
          <w:p w:rsidR="00980E42" w:rsidRDefault="00D5472D">
            <w:pPr>
              <w:pStyle w:val="2"/>
            </w:pPr>
            <w:r>
              <w:t>三、公务接待费</w:t>
            </w:r>
          </w:p>
        </w:tc>
        <w:tc>
          <w:tcPr>
            <w:tcW w:w="2381" w:type="dxa"/>
            <w:vAlign w:val="center"/>
          </w:tcPr>
          <w:p w:rsidR="00980E42" w:rsidRDefault="00D5472D">
            <w:pPr>
              <w:pStyle w:val="4"/>
            </w:pPr>
            <w:r>
              <w:t>4.75</w:t>
            </w:r>
          </w:p>
        </w:tc>
        <w:tc>
          <w:tcPr>
            <w:tcW w:w="2381" w:type="dxa"/>
            <w:vAlign w:val="center"/>
          </w:tcPr>
          <w:p w:rsidR="00980E42" w:rsidRDefault="00D5472D">
            <w:pPr>
              <w:pStyle w:val="4"/>
            </w:pPr>
            <w:r>
              <w:t>4.75</w:t>
            </w: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10</w:t>
            </w:r>
          </w:p>
        </w:tc>
        <w:tc>
          <w:tcPr>
            <w:tcW w:w="3798" w:type="dxa"/>
            <w:vAlign w:val="center"/>
          </w:tcPr>
          <w:p w:rsidR="00980E42" w:rsidRDefault="00D5472D">
            <w:pPr>
              <w:pStyle w:val="2"/>
            </w:pPr>
            <w:r>
              <w:t>四、会议费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11</w:t>
            </w:r>
          </w:p>
        </w:tc>
        <w:tc>
          <w:tcPr>
            <w:tcW w:w="3798" w:type="dxa"/>
            <w:vAlign w:val="center"/>
          </w:tcPr>
          <w:p w:rsidR="00980E42" w:rsidRDefault="00D5472D">
            <w:pPr>
              <w:pStyle w:val="2"/>
            </w:pPr>
            <w:r>
              <w:t xml:space="preserve">    其中：省属高校业务性会议费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lastRenderedPageBreak/>
              <w:t>12</w:t>
            </w:r>
          </w:p>
        </w:tc>
        <w:tc>
          <w:tcPr>
            <w:tcW w:w="3798" w:type="dxa"/>
            <w:vAlign w:val="center"/>
          </w:tcPr>
          <w:p w:rsidR="00980E42" w:rsidRDefault="00D5472D">
            <w:pPr>
              <w:pStyle w:val="2"/>
            </w:pPr>
            <w:r>
              <w:t xml:space="preserve">          其他会议费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r w:rsidR="00980E42">
        <w:trPr>
          <w:trHeight w:val="567"/>
          <w:jc w:val="center"/>
        </w:trPr>
        <w:tc>
          <w:tcPr>
            <w:tcW w:w="850" w:type="dxa"/>
            <w:vAlign w:val="center"/>
          </w:tcPr>
          <w:p w:rsidR="00980E42" w:rsidRDefault="00D5472D">
            <w:pPr>
              <w:pStyle w:val="3"/>
            </w:pPr>
            <w:r>
              <w:t>13</w:t>
            </w:r>
          </w:p>
        </w:tc>
        <w:tc>
          <w:tcPr>
            <w:tcW w:w="3798" w:type="dxa"/>
            <w:vAlign w:val="center"/>
          </w:tcPr>
          <w:p w:rsidR="00980E42" w:rsidRDefault="00D5472D">
            <w:pPr>
              <w:pStyle w:val="2"/>
            </w:pPr>
            <w:r>
              <w:t>五、培训费</w:t>
            </w: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c>
          <w:tcPr>
            <w:tcW w:w="2381" w:type="dxa"/>
            <w:vAlign w:val="center"/>
          </w:tcPr>
          <w:p w:rsidR="00980E42" w:rsidRDefault="00980E42">
            <w:pPr>
              <w:pStyle w:val="4"/>
            </w:pPr>
          </w:p>
        </w:tc>
      </w:tr>
    </w:tbl>
    <w:p w:rsidR="00980E42" w:rsidRDefault="00D5472D">
      <w:pPr>
        <w:jc w:val="center"/>
        <w:outlineLvl w:val="0"/>
        <w:sectPr w:rsidR="00980E42">
          <w:pgSz w:w="16840" w:h="11900" w:orient="landscape"/>
          <w:pgMar w:top="1361" w:right="1020" w:bottom="1361" w:left="1020" w:header="720" w:footer="720" w:gutter="0"/>
          <w:cols w:space="720"/>
        </w:sectPr>
      </w:pPr>
      <w:r>
        <w:rPr>
          <w:rFonts w:ascii="方正书宋_GBK" w:eastAsia="方正书宋_GBK" w:hAnsi="方正书宋_GBK" w:cs="方正书宋_GBK"/>
          <w:color w:val="FFFFFF"/>
          <w:sz w:val="21"/>
        </w:rPr>
        <w:t>第一部分  涞源县上庄乡人民政府2024年部门预算信息公开情况说明</w:t>
      </w:r>
    </w:p>
    <w:p w:rsidR="00980E42" w:rsidRDefault="00D5472D">
      <w:pPr>
        <w:jc w:val="center"/>
      </w:pPr>
      <w:r>
        <w:rPr>
          <w:rFonts w:ascii="方正小标宋_GBK" w:eastAsia="方正小标宋_GBK" w:hAnsi="方正小标宋_GBK" w:cs="方正小标宋_GBK"/>
          <w:color w:val="000000"/>
          <w:sz w:val="44"/>
        </w:rPr>
        <w:lastRenderedPageBreak/>
        <w:t>涞源县上庄乡人民政府2024年部门预算信息公开情况说明</w:t>
      </w:r>
    </w:p>
    <w:p w:rsidR="00980E42" w:rsidRDefault="00D5472D">
      <w:pPr>
        <w:spacing w:line="500" w:lineRule="exact"/>
        <w:ind w:firstLine="560"/>
      </w:pPr>
      <w:r>
        <w:rPr>
          <w:rFonts w:eastAsia="方正仿宋_GBK"/>
          <w:color w:val="000000"/>
          <w:sz w:val="28"/>
        </w:rPr>
        <w:t>按照《中华人民共和国预算法》、《地方预决算公开操作规程》和《关于进一步推进预算公开工作的实施意见》规定，现将涞源县上庄乡人民政府</w:t>
      </w:r>
      <w:r>
        <w:rPr>
          <w:rFonts w:eastAsia="方正仿宋_GBK"/>
          <w:color w:val="000000"/>
          <w:sz w:val="28"/>
        </w:rPr>
        <w:t>2024</w:t>
      </w:r>
      <w:r>
        <w:rPr>
          <w:rFonts w:eastAsia="方正仿宋_GBK"/>
          <w:color w:val="000000"/>
          <w:sz w:val="28"/>
        </w:rPr>
        <w:t>年部门预算公开如下：</w:t>
      </w:r>
    </w:p>
    <w:p w:rsidR="00980E42" w:rsidRDefault="00D5472D">
      <w:pPr>
        <w:spacing w:before="10" w:after="10" w:line="360" w:lineRule="auto"/>
        <w:ind w:firstLine="640"/>
        <w:outlineLvl w:val="2"/>
      </w:pPr>
      <w:bookmarkStart w:id="9" w:name="_Toc_3_3_0000000010"/>
      <w:r>
        <w:rPr>
          <w:rFonts w:ascii="黑体" w:eastAsia="黑体" w:hAnsi="黑体" w:cs="黑体"/>
          <w:color w:val="000000"/>
          <w:sz w:val="32"/>
        </w:rPr>
        <w:t>一、部门职责及机构设置情况</w:t>
      </w:r>
      <w:bookmarkEnd w:id="9"/>
    </w:p>
    <w:p w:rsidR="00DC2E8F" w:rsidRDefault="00D5472D" w:rsidP="00DC2E8F">
      <w:pPr>
        <w:pStyle w:val="-6"/>
      </w:pPr>
      <w:r>
        <w:rPr>
          <w:rFonts w:ascii="方正楷体_GBK" w:eastAsia="方正楷体_GBK" w:hAnsi="方正楷体_GBK" w:cs="方正楷体_GBK"/>
          <w:b/>
          <w:color w:val="000000"/>
          <w:sz w:val="32"/>
        </w:rPr>
        <w:t>部门职责：</w:t>
      </w:r>
      <w:r w:rsidR="00DC2E8F">
        <w:t>按照建设</w:t>
      </w:r>
      <w:r w:rsidR="00DC2E8F">
        <w:t>“</w:t>
      </w:r>
      <w:r w:rsidR="00DC2E8F">
        <w:t>生产发展、生活宽裕、乡风文明、村容整洁、管理民主</w:t>
      </w:r>
      <w:r w:rsidR="00DC2E8F">
        <w:t>”</w:t>
      </w:r>
      <w:r w:rsidR="00DC2E8F">
        <w:t>的社会主义新农村的要求，着眼于全面推进农村的经济、政治、文化、社会和党的建设，抓住经济发展这个第一要务，适当调整乡镇管理经济的方式，同时加强社会管理和公共服务职能，逐步实现由管理型向服务型转变，努力建设服务型、法制型政府，更好为</w:t>
      </w:r>
      <w:r w:rsidR="00DC2E8F">
        <w:t>“</w:t>
      </w:r>
      <w:r w:rsidR="00DC2E8F">
        <w:t>三农</w:t>
      </w:r>
      <w:r w:rsidR="00DC2E8F">
        <w:t>”</w:t>
      </w:r>
      <w:r w:rsidR="00DC2E8F">
        <w:t>服务，各乡镇要把主要精力放在促进经济发展、加强社会管理、提供公共服务和维护农村稳定四项职能上来。一是促进经济发展；二是加强社会管理；三是提供公共服务；四是维护农村稳定。</w:t>
      </w:r>
    </w:p>
    <w:p w:rsidR="00DC2E8F" w:rsidRDefault="00DC2E8F" w:rsidP="00DC2E8F">
      <w:pPr>
        <w:pStyle w:val="-6"/>
      </w:pPr>
      <w:r>
        <w:t>党政办公室（同时挂综合治理办公室牌子）：负责乡镇党委、人大、政府日常事务，协调各方面的工作关系，对党委、人大、政府安排的工作进行督察和信息反馈。承办党委、人大、政府交办的其他各项工作，做好统计工作，负责国有资产的管理和使用。协调督察法庭、公安、司法等部门工作，抓好社会治安综合治理和法制宣传，做好信访工作，调解民事纠纷，保持社会稳定。</w:t>
      </w:r>
    </w:p>
    <w:p w:rsidR="00DC2E8F" w:rsidRDefault="00DC2E8F" w:rsidP="00DC2E8F">
      <w:pPr>
        <w:pStyle w:val="-6"/>
      </w:pPr>
      <w:r>
        <w:t>基层组织建设办公室：负责乡镇组织建设日常工作，构建和完善乡村两级组织建设责任体系；不断加强乡村干部队伍和党员队伍建设，落实好上级党委下达的各项任务，优化基层党建工作环境；推进基层党建工作制度化和规范化。</w:t>
      </w:r>
    </w:p>
    <w:p w:rsidR="00DC2E8F" w:rsidRDefault="00DC2E8F" w:rsidP="00DC2E8F">
      <w:pPr>
        <w:pStyle w:val="-6"/>
      </w:pPr>
      <w:r>
        <w:t>社会事务办公室（同时挂计划生育办公室牌子）：负责乡镇的</w:t>
      </w:r>
      <w:r w:rsidR="00342913" w:rsidRPr="00342913">
        <w:rPr>
          <w:rFonts w:hint="eastAsia"/>
        </w:rPr>
        <w:t>拥军优属</w:t>
      </w:r>
      <w:r>
        <w:t>、救灾扶贫，妥善安置残疾人就业，负责殡葬改革工作，指导村民委员会的建设和换届选举工作。搞好民政工作，促进社会福利事业发展，做好社会保障工作，办</w:t>
      </w:r>
      <w:r>
        <w:lastRenderedPageBreak/>
        <w:t>理兵役事项。负责编制人口计划，搞好计划生育宣传、节育措施的落实和人口管理工作，指导计划生育服务中心工作。指导和协调乡镇教育、卫生、文化、广播工作。</w:t>
      </w:r>
    </w:p>
    <w:p w:rsidR="00DC2E8F" w:rsidRDefault="00DC2E8F" w:rsidP="00DC2E8F">
      <w:pPr>
        <w:pStyle w:val="-6"/>
      </w:pPr>
      <w:r>
        <w:t>经济发展办公室：参与制定乡镇农村经济发展目标和措施，抓好农村经济信息服务</w:t>
      </w:r>
      <w:r>
        <w:t>,</w:t>
      </w:r>
      <w:r>
        <w:t>指导和协调管理涉农工作，促进整体服务功能的发挥。负责农业科学技术等协调工作，抓好产业结构调整和科技示范带动工作。负责乡镇企业的规划、协调、监督、服务，抓好乡镇及村级企业的管理，协助乡镇企业搞好新上项目课题设计、申请等前期工作，指导农林水牧综合服务中心工作，加强安全生产工作，保持正常经济生产秩序，协调与经济发展相关的其它工作。</w:t>
      </w:r>
    </w:p>
    <w:p w:rsidR="00DC2E8F" w:rsidRDefault="00DC2E8F" w:rsidP="00DC2E8F">
      <w:pPr>
        <w:pStyle w:val="-6"/>
      </w:pPr>
      <w:r>
        <w:t>财政所：负责乡镇财政预算及执行，监管乡镇、村专项资金的使用，开展绩效分析，搞好定期定补人员的管理。</w:t>
      </w:r>
    </w:p>
    <w:p w:rsidR="00DC2E8F" w:rsidRDefault="00DC2E8F" w:rsidP="00DC2E8F">
      <w:pPr>
        <w:pStyle w:val="-6"/>
      </w:pPr>
      <w:r>
        <w:t>农林水牧综合服务中心：负责制定农林水牧产业发展长远规划，搞好科技咨询和技术指导，搞好产业结构调整，为农民提供科技市场信息及产前、产中、产后服务。抓好科技示范，提高农业生产和农民生活中的科技含量，经常深入一线指导工作。</w:t>
      </w:r>
    </w:p>
    <w:p w:rsidR="00DC2E8F" w:rsidRDefault="00DC2E8F" w:rsidP="00DC2E8F">
      <w:pPr>
        <w:pStyle w:val="-6"/>
      </w:pPr>
      <w:r>
        <w:t>计划生育服务中心：贯彻执行计划生育基本国策，控制人口增长，提供生殖健康服务。</w:t>
      </w:r>
    </w:p>
    <w:p w:rsidR="00DC2E8F" w:rsidRDefault="00DC2E8F" w:rsidP="00DC2E8F">
      <w:pPr>
        <w:pStyle w:val="-6"/>
      </w:pPr>
      <w:r>
        <w:t>综合文化服务中心：推进农村宣传文化事业发展，活跃农民精神文化生活，开展好农村精神文明建设工作。推进乡镇农村科技、文化、体育等各项社会事业的进步，全面促进各项社会事业健康有序发展。</w:t>
      </w:r>
    </w:p>
    <w:p w:rsidR="00980E42" w:rsidRPr="00DC2E8F" w:rsidRDefault="00980E42">
      <w:pPr>
        <w:ind w:firstLine="640"/>
      </w:pPr>
    </w:p>
    <w:p w:rsidR="00980E42" w:rsidRDefault="00D5472D" w:rsidP="00DC2E8F">
      <w:pPr>
        <w:ind w:firstLineChars="200" w:firstLine="643"/>
      </w:pPr>
      <w:r>
        <w:rPr>
          <w:rFonts w:ascii="方正楷体_GBK" w:eastAsia="方正楷体_GBK" w:hAnsi="方正楷体_GBK" w:cs="方正楷体_GBK"/>
          <w:b/>
          <w:color w:val="000000"/>
          <w:sz w:val="32"/>
        </w:rPr>
        <w:t>机构设置：</w:t>
      </w:r>
    </w:p>
    <w:p w:rsidR="00980E42" w:rsidRDefault="00D5472D">
      <w:pPr>
        <w:jc w:val="center"/>
      </w:pPr>
      <w:r>
        <w:rPr>
          <w:rFonts w:ascii="方正小标宋_GBK" w:eastAsia="方正小标宋_GBK" w:hAnsi="方正小标宋_GBK" w:cs="方正小标宋_GBK"/>
          <w:color w:val="000000"/>
          <w:sz w:val="32"/>
        </w:rPr>
        <w:t>部门机构设置情况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980E42">
        <w:trPr>
          <w:trHeight w:val="567"/>
          <w:tblHeader/>
          <w:jc w:val="center"/>
        </w:trPr>
        <w:tc>
          <w:tcPr>
            <w:tcW w:w="5669" w:type="dxa"/>
            <w:vAlign w:val="center"/>
          </w:tcPr>
          <w:p w:rsidR="00980E42" w:rsidRDefault="00D5472D">
            <w:pPr>
              <w:pStyle w:val="1"/>
            </w:pPr>
            <w:r>
              <w:t>单位名称</w:t>
            </w:r>
          </w:p>
        </w:tc>
        <w:tc>
          <w:tcPr>
            <w:tcW w:w="1843" w:type="dxa"/>
            <w:vAlign w:val="center"/>
          </w:tcPr>
          <w:p w:rsidR="00980E42" w:rsidRDefault="00D5472D">
            <w:pPr>
              <w:pStyle w:val="1"/>
            </w:pPr>
            <w:r>
              <w:t>单位性质</w:t>
            </w:r>
          </w:p>
        </w:tc>
        <w:tc>
          <w:tcPr>
            <w:tcW w:w="2126" w:type="dxa"/>
            <w:vAlign w:val="center"/>
          </w:tcPr>
          <w:p w:rsidR="00980E42" w:rsidRDefault="00D5472D">
            <w:pPr>
              <w:pStyle w:val="1"/>
            </w:pPr>
            <w:r>
              <w:t>单位规格</w:t>
            </w:r>
          </w:p>
        </w:tc>
        <w:tc>
          <w:tcPr>
            <w:tcW w:w="3827" w:type="dxa"/>
            <w:vAlign w:val="center"/>
          </w:tcPr>
          <w:p w:rsidR="00980E42" w:rsidRDefault="00D5472D">
            <w:pPr>
              <w:pStyle w:val="1"/>
            </w:pPr>
            <w:r>
              <w:t>经费保障形式</w:t>
            </w:r>
          </w:p>
        </w:tc>
      </w:tr>
      <w:tr w:rsidR="00980E42">
        <w:trPr>
          <w:trHeight w:val="369"/>
          <w:jc w:val="center"/>
        </w:trPr>
        <w:tc>
          <w:tcPr>
            <w:tcW w:w="5669" w:type="dxa"/>
            <w:vAlign w:val="center"/>
          </w:tcPr>
          <w:p w:rsidR="00980E42" w:rsidRDefault="00D5472D">
            <w:pPr>
              <w:pStyle w:val="2"/>
            </w:pPr>
            <w:r>
              <w:t>涞源县上庄乡人民政府本级</w:t>
            </w:r>
          </w:p>
        </w:tc>
        <w:tc>
          <w:tcPr>
            <w:tcW w:w="1843" w:type="dxa"/>
            <w:vAlign w:val="center"/>
          </w:tcPr>
          <w:p w:rsidR="00980E42" w:rsidRDefault="00D5472D">
            <w:pPr>
              <w:pStyle w:val="3"/>
            </w:pPr>
            <w:r>
              <w:t>行政</w:t>
            </w:r>
          </w:p>
        </w:tc>
        <w:tc>
          <w:tcPr>
            <w:tcW w:w="2126" w:type="dxa"/>
            <w:vAlign w:val="center"/>
          </w:tcPr>
          <w:p w:rsidR="00980E42" w:rsidRDefault="00D5472D">
            <w:pPr>
              <w:pStyle w:val="3"/>
            </w:pPr>
            <w:r>
              <w:t>正科级</w:t>
            </w:r>
          </w:p>
        </w:tc>
        <w:tc>
          <w:tcPr>
            <w:tcW w:w="3827" w:type="dxa"/>
            <w:vAlign w:val="center"/>
          </w:tcPr>
          <w:p w:rsidR="00980E42" w:rsidRDefault="00D5472D">
            <w:pPr>
              <w:pStyle w:val="3"/>
            </w:pPr>
            <w:r>
              <w:t>财政拨款</w:t>
            </w:r>
          </w:p>
        </w:tc>
      </w:tr>
    </w:tbl>
    <w:p w:rsidR="00980E42" w:rsidRDefault="00D5472D">
      <w:pPr>
        <w:spacing w:before="10" w:after="10" w:line="360" w:lineRule="auto"/>
        <w:ind w:firstLine="640"/>
        <w:outlineLvl w:val="2"/>
      </w:pPr>
      <w:bookmarkStart w:id="10" w:name="_Toc_3_3_0000000011"/>
      <w:r>
        <w:rPr>
          <w:rFonts w:ascii="黑体" w:eastAsia="黑体" w:hAnsi="黑体" w:cs="黑体"/>
          <w:color w:val="000000"/>
          <w:sz w:val="32"/>
        </w:rPr>
        <w:t>二、部门预算安排的总体情况</w:t>
      </w:r>
      <w:bookmarkEnd w:id="10"/>
    </w:p>
    <w:p w:rsidR="00980E42" w:rsidRDefault="00D5472D">
      <w:pPr>
        <w:pStyle w:val="-0"/>
      </w:pPr>
      <w:r>
        <w:lastRenderedPageBreak/>
        <w:t>按照预算管理有关规定，目前部门预算的编制实行综合预算管理，即全部收入和支出都反映在预算中。涞源县上庄乡人民政府机关及所属事业单位的收支包含在部门预算中。</w:t>
      </w:r>
    </w:p>
    <w:p w:rsidR="00980E42" w:rsidRDefault="00D5472D">
      <w:pPr>
        <w:pStyle w:val="-0"/>
      </w:pPr>
      <w:r>
        <w:t>1</w:t>
      </w:r>
      <w:r>
        <w:t>、收入说明</w:t>
      </w:r>
    </w:p>
    <w:p w:rsidR="00980E42" w:rsidRDefault="00D5472D">
      <w:pPr>
        <w:pStyle w:val="-0"/>
      </w:pPr>
      <w:r>
        <w:t>反映本部门当年全部收入。</w:t>
      </w:r>
      <w:r>
        <w:t>2024</w:t>
      </w:r>
      <w:r>
        <w:t>年预算收入</w:t>
      </w:r>
      <w:r>
        <w:t>1045.61</w:t>
      </w:r>
      <w:r>
        <w:t>万元，其中：一般公共预算收入</w:t>
      </w:r>
      <w:r>
        <w:t>644.33</w:t>
      </w:r>
      <w:r>
        <w:t>万元，基金预算收入</w:t>
      </w:r>
      <w:r>
        <w:t>0.00</w:t>
      </w:r>
      <w:r>
        <w:t>万元，国有资本经营预算收入</w:t>
      </w:r>
      <w:r>
        <w:t>0.00</w:t>
      </w:r>
      <w:r>
        <w:t>万元，财政专户核拨收入</w:t>
      </w:r>
      <w:r>
        <w:t>0.00</w:t>
      </w:r>
      <w:r>
        <w:t>万元，单位资金收入</w:t>
      </w:r>
      <w:r>
        <w:t>0.00</w:t>
      </w:r>
      <w:r>
        <w:t>万元，上年结转结余</w:t>
      </w:r>
      <w:r>
        <w:t>401.28</w:t>
      </w:r>
      <w:r>
        <w:t>万元。</w:t>
      </w:r>
    </w:p>
    <w:p w:rsidR="00980E42" w:rsidRDefault="00D5472D">
      <w:pPr>
        <w:pStyle w:val="-0"/>
      </w:pPr>
      <w:r>
        <w:t>2</w:t>
      </w:r>
      <w:r>
        <w:t>、支出说明</w:t>
      </w:r>
    </w:p>
    <w:p w:rsidR="00980E42" w:rsidRDefault="00D5472D">
      <w:pPr>
        <w:pStyle w:val="-0"/>
      </w:pPr>
      <w:r>
        <w:t>收支预算总表支出栏、基本支出表、项目支出表按经济分类和支出功能分类科目编制，反映涞源县上庄乡人民政府年度部门预算中支出预算的总体情况。</w:t>
      </w:r>
      <w:r>
        <w:t>2024</w:t>
      </w:r>
      <w:r>
        <w:t>年支出预算</w:t>
      </w:r>
      <w:r>
        <w:t>1045.61</w:t>
      </w:r>
      <w:r>
        <w:t>万元，其中基本支出</w:t>
      </w:r>
      <w:r>
        <w:t>489.25</w:t>
      </w:r>
      <w:r>
        <w:t>万元，包括人员经费</w:t>
      </w:r>
      <w:r>
        <w:t>433.88</w:t>
      </w:r>
      <w:r>
        <w:t>万元和日常公用经费</w:t>
      </w:r>
      <w:r>
        <w:t>55.37</w:t>
      </w:r>
      <w:r>
        <w:t>万元；项目支出</w:t>
      </w:r>
      <w:r>
        <w:t>556.36</w:t>
      </w:r>
      <w:r>
        <w:t>万元，主要为财政合力支持的项目发展专项资金、扶贫项目资金补贴和群众及党组织办公经费。</w:t>
      </w:r>
    </w:p>
    <w:p w:rsidR="00980E42" w:rsidRDefault="00D5472D">
      <w:pPr>
        <w:pStyle w:val="-0"/>
      </w:pPr>
      <w:r>
        <w:t>3</w:t>
      </w:r>
      <w:r>
        <w:t>、比上年增减情况</w:t>
      </w:r>
    </w:p>
    <w:p w:rsidR="00980E42" w:rsidRDefault="00D5472D">
      <w:pPr>
        <w:pStyle w:val="-0"/>
      </w:pPr>
      <w:r>
        <w:t>2024</w:t>
      </w:r>
      <w:r>
        <w:t>年预算收支安排</w:t>
      </w:r>
      <w:r>
        <w:t>1045.61</w:t>
      </w:r>
      <w:r>
        <w:t>万元，较</w:t>
      </w:r>
      <w:r>
        <w:t>2023</w:t>
      </w:r>
      <w:r>
        <w:t>年预算增加</w:t>
      </w:r>
      <w:r>
        <w:t>281.01</w:t>
      </w:r>
      <w:r>
        <w:t>万元，其中：基本支出减少</w:t>
      </w:r>
      <w:r>
        <w:t>56.75</w:t>
      </w:r>
      <w:r>
        <w:t>万元，主要为</w:t>
      </w:r>
      <w:r>
        <w:t>2024</w:t>
      </w:r>
      <w:r>
        <w:t>年人员减少，导致基本支出减少。项目支出增加</w:t>
      </w:r>
      <w:r>
        <w:t>337.76</w:t>
      </w:r>
      <w:r>
        <w:t>万元，主要为</w:t>
      </w:r>
      <w:r>
        <w:t>2024</w:t>
      </w:r>
      <w:r>
        <w:t>年增加红色美丽村庄项目。</w:t>
      </w:r>
    </w:p>
    <w:p w:rsidR="00980E42" w:rsidRDefault="00D5472D">
      <w:pPr>
        <w:spacing w:before="10" w:after="10" w:line="360" w:lineRule="auto"/>
        <w:ind w:firstLine="640"/>
        <w:outlineLvl w:val="2"/>
        <w:rPr>
          <w:rFonts w:asciiTheme="minorHAnsi" w:eastAsia="黑体" w:hAnsiTheme="minorHAnsi" w:cs="黑体"/>
          <w:color w:val="000000"/>
          <w:sz w:val="32"/>
          <w:lang w:val="uk-UA"/>
        </w:rPr>
      </w:pPr>
      <w:bookmarkStart w:id="11" w:name="_Toc_3_3_0000000012"/>
      <w:r>
        <w:rPr>
          <w:rFonts w:ascii="黑体" w:eastAsia="黑体" w:hAnsi="黑体" w:cs="黑体"/>
          <w:color w:val="000000"/>
          <w:sz w:val="32"/>
        </w:rPr>
        <w:t>三、机关运行经费安排情况</w:t>
      </w:r>
      <w:bookmarkEnd w:id="11"/>
    </w:p>
    <w:p w:rsidR="00DC2E8F" w:rsidRDefault="00DC2E8F" w:rsidP="00DC2E8F">
      <w:pPr>
        <w:pStyle w:val="-1"/>
      </w:pPr>
      <w:r>
        <w:t>机关运行经费安排情况</w:t>
      </w:r>
    </w:p>
    <w:p w:rsidR="00DC2E8F" w:rsidRDefault="00DC2E8F" w:rsidP="00DC2E8F">
      <w:pPr>
        <w:pStyle w:val="-1"/>
      </w:pPr>
      <w:r>
        <w:t>2024</w:t>
      </w:r>
      <w:r>
        <w:t>年，我部门运行经费共计安排</w:t>
      </w:r>
      <w:r>
        <w:t>55.37</w:t>
      </w:r>
      <w:r>
        <w:t>万元，主要用于日常维修、办公用房水电费、办公用房取暖费、印刷费、邮电费等日常运行支出。</w:t>
      </w:r>
    </w:p>
    <w:p w:rsidR="00980E42" w:rsidRDefault="00D5472D" w:rsidP="00DC2E8F">
      <w:pPr>
        <w:spacing w:before="10" w:after="10" w:line="360" w:lineRule="auto"/>
        <w:ind w:firstLine="640"/>
        <w:outlineLvl w:val="2"/>
        <w:rPr>
          <w:rFonts w:asciiTheme="minorHAnsi" w:eastAsia="黑体" w:hAnsiTheme="minorHAnsi" w:cs="黑体"/>
          <w:color w:val="000000"/>
          <w:sz w:val="32"/>
          <w:lang w:val="uk-UA"/>
        </w:rPr>
      </w:pPr>
      <w:bookmarkStart w:id="12" w:name="_Toc_3_3_0000000013"/>
      <w:r>
        <w:rPr>
          <w:rFonts w:ascii="黑体" w:eastAsia="黑体" w:hAnsi="黑体" w:cs="黑体"/>
          <w:color w:val="000000"/>
          <w:sz w:val="32"/>
        </w:rPr>
        <w:lastRenderedPageBreak/>
        <w:t>四、财政拨款“三公”经费预算情况及增减变化原因</w:t>
      </w:r>
      <w:bookmarkEnd w:id="12"/>
    </w:p>
    <w:p w:rsidR="00DC2E8F" w:rsidRDefault="00DC2E8F" w:rsidP="00DC2E8F">
      <w:pPr>
        <w:pStyle w:val="-2"/>
      </w:pPr>
      <w:r>
        <w:t>财政拨款</w:t>
      </w:r>
      <w:r>
        <w:t>“</w:t>
      </w:r>
      <w:r>
        <w:t>三公</w:t>
      </w:r>
      <w:r>
        <w:t>”</w:t>
      </w:r>
      <w:r>
        <w:t>经费预算情况及增减变化原因</w:t>
      </w:r>
    </w:p>
    <w:p w:rsidR="00DC2E8F" w:rsidRDefault="00DC2E8F" w:rsidP="00DC2E8F">
      <w:pPr>
        <w:pStyle w:val="-2"/>
      </w:pPr>
      <w:r>
        <w:t>2024</w:t>
      </w:r>
      <w:r>
        <w:t>年，我部门</w:t>
      </w:r>
      <w:r>
        <w:rPr>
          <w:rFonts w:hint="eastAsia"/>
          <w:lang w:eastAsia="zh-CN"/>
        </w:rPr>
        <w:t>财政拨款</w:t>
      </w:r>
      <w:r>
        <w:t>“</w:t>
      </w:r>
      <w:r>
        <w:t>三公</w:t>
      </w:r>
      <w:r>
        <w:t>”</w:t>
      </w:r>
      <w:r>
        <w:t>经费预算安排</w:t>
      </w:r>
      <w:r>
        <w:t>12</w:t>
      </w:r>
      <w:r>
        <w:t>万元，其中公务用车购置及运维费</w:t>
      </w:r>
      <w:r>
        <w:t>7</w:t>
      </w:r>
      <w:r>
        <w:t>万元（其中：公务用车购置费为</w:t>
      </w:r>
      <w:r>
        <w:t>0</w:t>
      </w:r>
      <w:r>
        <w:t>万元，公务用车运维费</w:t>
      </w:r>
      <w:r>
        <w:t>7</w:t>
      </w:r>
      <w:r>
        <w:t>万元</w:t>
      </w:r>
      <w:r>
        <w:t>)</w:t>
      </w:r>
      <w:r>
        <w:t>；公务接待费</w:t>
      </w:r>
      <w:r>
        <w:t>5</w:t>
      </w:r>
      <w:r>
        <w:t>万元。与</w:t>
      </w:r>
      <w:r>
        <w:t>2023</w:t>
      </w:r>
      <w:r>
        <w:t>年度预算持平。</w:t>
      </w:r>
    </w:p>
    <w:p w:rsidR="00DC2E8F" w:rsidRPr="00DC2E8F" w:rsidRDefault="00DC2E8F" w:rsidP="00DC2E8F">
      <w:pPr>
        <w:spacing w:before="10" w:after="10" w:line="360" w:lineRule="auto"/>
        <w:ind w:firstLine="640"/>
        <w:outlineLvl w:val="2"/>
        <w:rPr>
          <w:rFonts w:asciiTheme="minorHAnsi" w:hAnsiTheme="minorHAnsi"/>
          <w:lang w:val="uk-UA"/>
        </w:rPr>
      </w:pPr>
    </w:p>
    <w:p w:rsidR="00980E42" w:rsidRDefault="00D5472D">
      <w:pPr>
        <w:spacing w:before="10" w:after="10" w:line="360" w:lineRule="auto"/>
        <w:ind w:firstLine="640"/>
        <w:outlineLvl w:val="2"/>
      </w:pPr>
      <w:bookmarkStart w:id="13" w:name="_Toc_3_3_0000000014"/>
      <w:r>
        <w:rPr>
          <w:rFonts w:ascii="黑体" w:eastAsia="黑体" w:hAnsi="黑体" w:cs="黑体"/>
          <w:color w:val="000000"/>
          <w:sz w:val="32"/>
        </w:rPr>
        <w:t>五、部门整体绩效目标</w:t>
      </w:r>
      <w:bookmarkEnd w:id="13"/>
    </w:p>
    <w:p w:rsidR="00980E42" w:rsidRDefault="00D5472D">
      <w:pPr>
        <w:spacing w:line="500" w:lineRule="exact"/>
        <w:ind w:firstLine="560"/>
      </w:pPr>
      <w:r>
        <w:rPr>
          <w:rFonts w:eastAsia="方正仿宋_GBK"/>
          <w:color w:val="000000"/>
          <w:sz w:val="28"/>
        </w:rPr>
        <w:t>（一）总体绩效目标</w:t>
      </w:r>
    </w:p>
    <w:p w:rsidR="00980E42" w:rsidRDefault="00D5472D">
      <w:pPr>
        <w:pStyle w:val="-3"/>
      </w:pPr>
      <w:r>
        <w:t>总体绩效目标</w:t>
      </w:r>
    </w:p>
    <w:p w:rsidR="00980E42" w:rsidRDefault="00D5472D">
      <w:pPr>
        <w:pStyle w:val="-3"/>
      </w:pPr>
      <w:r>
        <w:t>在县委、县政府的正确领导下，今年我乡将以建设</w:t>
      </w:r>
      <w:r>
        <w:t>“</w:t>
      </w:r>
      <w:r>
        <w:t>和谐乡镇、先进乡镇</w:t>
      </w:r>
      <w:r>
        <w:t>”</w:t>
      </w:r>
      <w:r>
        <w:t>为目标，以加强基层党建为核心，以实施扶贫开发为主线，以</w:t>
      </w:r>
      <w:r>
        <w:t>“</w:t>
      </w:r>
      <w:r>
        <w:t>抓党建夯基础、抓扶贫强产业、抓民生促和谐、抓稳定求发展</w:t>
      </w:r>
      <w:r>
        <w:t>”</w:t>
      </w:r>
      <w:r>
        <w:t>为工作思路，坚持</w:t>
      </w:r>
      <w:r>
        <w:t>“</w:t>
      </w:r>
      <w:r>
        <w:t>政府引导、科学谋划、群众自愿、典型示范</w:t>
      </w:r>
      <w:r>
        <w:t>”</w:t>
      </w:r>
      <w:r>
        <w:t>的发展方针，结合乡村实际，依托农民专业合作社，大力发展</w:t>
      </w:r>
      <w:r>
        <w:t>“</w:t>
      </w:r>
      <w:r>
        <w:t>三农产业</w:t>
      </w:r>
      <w:r>
        <w:t>”</w:t>
      </w:r>
      <w:r>
        <w:t>，农业基础进一步巩固，劳动密集型富民产业取得发展，保障了农村稳定、农民增收、农业发展，全乡经济社会进入了一个全新的发展阶段。</w:t>
      </w:r>
    </w:p>
    <w:p w:rsidR="00980E42" w:rsidRDefault="00D5472D">
      <w:pPr>
        <w:pStyle w:val="-3"/>
      </w:pPr>
      <w:r>
        <w:t>（一）抓党建夯基础，提供组织保障。按照</w:t>
      </w:r>
      <w:r>
        <w:t>“</w:t>
      </w:r>
      <w:r>
        <w:t>系统谋划打基础，狠抓重点出亮点，突破难点解难题，开拓创新求特色</w:t>
      </w:r>
      <w:r>
        <w:t>”</w:t>
      </w:r>
      <w:r>
        <w:t>的党建工作思路，扎实开展</w:t>
      </w:r>
      <w:r>
        <w:t>“</w:t>
      </w:r>
      <w:r>
        <w:t>三自、六不</w:t>
      </w:r>
      <w:r>
        <w:t>”</w:t>
      </w:r>
      <w:r>
        <w:t>和执行力亮剑活动，完善农村两委换届后续工作，推进</w:t>
      </w:r>
      <w:r>
        <w:t>“</w:t>
      </w:r>
      <w:r>
        <w:t>四个覆盖</w:t>
      </w:r>
      <w:r>
        <w:t>”</w:t>
      </w:r>
      <w:r>
        <w:t>全面落实，夯基础、促规范、抓帮带、出特色，推动党建工作上档升级，为乡村和谐发展提供坚强组织保障。</w:t>
      </w:r>
    </w:p>
    <w:p w:rsidR="00980E42" w:rsidRDefault="00D5472D">
      <w:pPr>
        <w:pStyle w:val="-3"/>
      </w:pPr>
      <w:r>
        <w:lastRenderedPageBreak/>
        <w:t>（二）抓扶贫强产业，推进结构调整。按照</w:t>
      </w:r>
      <w:r>
        <w:t>“</w:t>
      </w:r>
      <w:r>
        <w:t>优势区位、整村推进、连片发展</w:t>
      </w:r>
      <w:r>
        <w:t>”</w:t>
      </w:r>
      <w:r>
        <w:t>的扶贫工作思路，抢抓机遇，进行精准扶贫指导</w:t>
      </w:r>
      <w:r>
        <w:t>13</w:t>
      </w:r>
      <w:r>
        <w:t>个扶贫村结合一事一议、以工代赈、基层组织建设年等帮扶政策进行科学规划，推进重点村的扶贫项目落地实施，对所申报项目严格论证，大力发展建成特色产业带。</w:t>
      </w:r>
    </w:p>
    <w:p w:rsidR="00980E42" w:rsidRDefault="00D5472D">
      <w:pPr>
        <w:pStyle w:val="-3"/>
      </w:pPr>
      <w:r>
        <w:t>（三）抓民生促和谐，共享发展成果。以抓民生为重点，加大工作力度，与扶贫措施落实相结合，落实各项惠民政策，从解决人民群众最关心、最现实的重点难点实事做起，完善基础设施、健全保障机制、提升服务水平，实现发展成果人人共享，打造和谐上庄。</w:t>
      </w:r>
    </w:p>
    <w:p w:rsidR="00980E42" w:rsidRDefault="00D5472D">
      <w:pPr>
        <w:pStyle w:val="-3"/>
      </w:pPr>
      <w:r>
        <w:t>（四）抓稳定求发展，加强社会管理。树立</w:t>
      </w:r>
      <w:r>
        <w:t>“</w:t>
      </w:r>
      <w:r>
        <w:t>大综治</w:t>
      </w:r>
      <w:r>
        <w:t>”</w:t>
      </w:r>
      <w:r>
        <w:t>格局理念，将社会综合治理工作作为各项工作重中之重，落实责任、健全制度、强化措施，以建设</w:t>
      </w:r>
      <w:r>
        <w:t>“</w:t>
      </w:r>
      <w:r>
        <w:t>和谐上庄</w:t>
      </w:r>
      <w:r>
        <w:t>”</w:t>
      </w:r>
      <w:r>
        <w:t>为目标，加强创新社会管理，营造安全稳定和谐的生产生活环境。</w:t>
      </w:r>
    </w:p>
    <w:p w:rsidR="00980E42" w:rsidRDefault="00D5472D">
      <w:pPr>
        <w:spacing w:line="500" w:lineRule="exact"/>
        <w:ind w:firstLine="560"/>
      </w:pPr>
      <w:r>
        <w:rPr>
          <w:rFonts w:eastAsia="方正仿宋_GBK"/>
          <w:color w:val="000000"/>
          <w:sz w:val="28"/>
        </w:rPr>
        <w:t>（二）分项绩效目标</w:t>
      </w:r>
    </w:p>
    <w:p w:rsidR="00980E42" w:rsidRDefault="00D5472D">
      <w:pPr>
        <w:pStyle w:val="-4"/>
      </w:pPr>
      <w:r>
        <w:t>分项绩效目标：</w:t>
      </w:r>
    </w:p>
    <w:p w:rsidR="00980E42" w:rsidRDefault="00D5472D">
      <w:pPr>
        <w:pStyle w:val="-4"/>
      </w:pPr>
      <w:r>
        <w:t>1</w:t>
      </w:r>
      <w:r>
        <w:t>、加强基层政权建设</w:t>
      </w:r>
    </w:p>
    <w:p w:rsidR="00980E42" w:rsidRDefault="00D5472D">
      <w:pPr>
        <w:pStyle w:val="-4"/>
      </w:pPr>
      <w:r>
        <w:t>绩效目标</w:t>
      </w:r>
      <w:r>
        <w:t>:</w:t>
      </w:r>
      <w:r>
        <w:t>促进经济发展，加强社会管理，提供公共服务，维护农村稳定，指导村民委员会的建设和换届选举工作。</w:t>
      </w:r>
    </w:p>
    <w:p w:rsidR="00980E42" w:rsidRDefault="00D5472D">
      <w:pPr>
        <w:pStyle w:val="-4"/>
      </w:pPr>
      <w:r>
        <w:t>绩效指标</w:t>
      </w:r>
      <w:r>
        <w:t>:100%</w:t>
      </w:r>
      <w:r>
        <w:t>完成加强社会管理和公共服务的职能，实现由管理型向服务型转变，建设服务型、法制型政府。</w:t>
      </w:r>
    </w:p>
    <w:p w:rsidR="00980E42" w:rsidRDefault="00D5472D">
      <w:pPr>
        <w:pStyle w:val="-4"/>
      </w:pPr>
      <w:r>
        <w:t>2</w:t>
      </w:r>
      <w:r>
        <w:t>、抓好基层党组织组织建设和法治建设。</w:t>
      </w:r>
    </w:p>
    <w:p w:rsidR="00980E42" w:rsidRDefault="00D5472D">
      <w:pPr>
        <w:pStyle w:val="-4"/>
      </w:pPr>
      <w:r>
        <w:t>绩效目标</w:t>
      </w:r>
      <w:r>
        <w:t>:</w:t>
      </w:r>
      <w:r>
        <w:t>保障法律法规赋予公民的基本权利，科学规范村民主决策制度，进行党务、政务公开。</w:t>
      </w:r>
    </w:p>
    <w:p w:rsidR="00980E42" w:rsidRDefault="00D5472D">
      <w:pPr>
        <w:pStyle w:val="-4"/>
      </w:pPr>
      <w:r>
        <w:t>绩效指标</w:t>
      </w:r>
      <w:r>
        <w:t>:100%</w:t>
      </w:r>
      <w:r>
        <w:t>完成保证基层党组织战斗力强、民主政治建设制度健全。</w:t>
      </w:r>
    </w:p>
    <w:p w:rsidR="00980E42" w:rsidRDefault="00D5472D">
      <w:pPr>
        <w:pStyle w:val="-4"/>
      </w:pPr>
      <w:r>
        <w:t>3</w:t>
      </w:r>
      <w:r>
        <w:t>、协调各单位、各部门之间的关系。</w:t>
      </w:r>
    </w:p>
    <w:p w:rsidR="00980E42" w:rsidRDefault="00D5472D">
      <w:pPr>
        <w:pStyle w:val="-4"/>
      </w:pPr>
      <w:r>
        <w:t>绩效目标</w:t>
      </w:r>
      <w:r>
        <w:t>:</w:t>
      </w:r>
      <w:r>
        <w:t>保障对</w:t>
      </w:r>
      <w:r w:rsidR="008F753E">
        <w:t>人大、武装、群团、政协及派驻乡各类机构的工作、指导及协调工作的</w:t>
      </w:r>
      <w:r>
        <w:t>顺</w:t>
      </w:r>
      <w:bookmarkStart w:id="14" w:name="_GoBack"/>
      <w:bookmarkEnd w:id="14"/>
      <w:r>
        <w:t>利进行。</w:t>
      </w:r>
    </w:p>
    <w:p w:rsidR="00980E42" w:rsidRDefault="00D5472D">
      <w:pPr>
        <w:pStyle w:val="-4"/>
      </w:pPr>
      <w:r>
        <w:lastRenderedPageBreak/>
        <w:t>绩效指标</w:t>
      </w:r>
      <w:r>
        <w:t>:</w:t>
      </w:r>
      <w:r>
        <w:t>各项工作任务</w:t>
      </w:r>
      <w:r>
        <w:t>100%</w:t>
      </w:r>
      <w:r>
        <w:t>顺利完成。</w:t>
      </w:r>
    </w:p>
    <w:p w:rsidR="00980E42" w:rsidRDefault="00D5472D">
      <w:pPr>
        <w:pStyle w:val="-4"/>
      </w:pPr>
      <w:r>
        <w:t>4</w:t>
      </w:r>
      <w:r>
        <w:t>、信访、维稳及乡村法制建设。</w:t>
      </w:r>
    </w:p>
    <w:p w:rsidR="00980E42" w:rsidRDefault="00D5472D">
      <w:pPr>
        <w:pStyle w:val="-4"/>
      </w:pPr>
      <w:r>
        <w:t>绩效目标</w:t>
      </w:r>
      <w:r>
        <w:t>:</w:t>
      </w:r>
      <w:r>
        <w:t>建立完善协调联动机制，建立健全调解防范体制，完善村、乡两级组织，充分发挥村级自治和司法解释的作用。</w:t>
      </w:r>
    </w:p>
    <w:p w:rsidR="00980E42" w:rsidRDefault="00D5472D">
      <w:pPr>
        <w:pStyle w:val="-4"/>
      </w:pPr>
      <w:r>
        <w:t>绩效指标</w:t>
      </w:r>
      <w:r>
        <w:t>:100%</w:t>
      </w:r>
      <w:r>
        <w:t>及时有效处理群众来信来访，加强社会治安综合治理，维护社会安全秩序，</w:t>
      </w:r>
      <w:r>
        <w:t>100%</w:t>
      </w:r>
      <w:r>
        <w:t>妥善处理突发性群体事件。</w:t>
      </w:r>
    </w:p>
    <w:p w:rsidR="00980E42" w:rsidRDefault="00D5472D">
      <w:pPr>
        <w:pStyle w:val="-4"/>
      </w:pPr>
      <w:r>
        <w:t>5</w:t>
      </w:r>
      <w:r>
        <w:t>、制定产业规划，调整发展模式，发展村级经济。</w:t>
      </w:r>
    </w:p>
    <w:p w:rsidR="00980E42" w:rsidRDefault="00D5472D">
      <w:pPr>
        <w:pStyle w:val="-4"/>
      </w:pPr>
      <w:r>
        <w:t>绩效目标</w:t>
      </w:r>
      <w:r>
        <w:t>:</w:t>
      </w:r>
      <w:r>
        <w:t>利用扶贫及其他上级政策，科学制定本乡产业规划，谋划适应乡镇实际的发展模式，并组织实施。</w:t>
      </w:r>
    </w:p>
    <w:p w:rsidR="00980E42" w:rsidRDefault="00D5472D">
      <w:pPr>
        <w:pStyle w:val="-4"/>
      </w:pPr>
      <w:r>
        <w:t>绩效指标</w:t>
      </w:r>
      <w:r>
        <w:t>:100%</w:t>
      </w:r>
      <w:r>
        <w:t>完成促进村集体经济发展</w:t>
      </w:r>
      <w:r>
        <w:t>,</w:t>
      </w:r>
      <w:r>
        <w:t>村民增收。</w:t>
      </w:r>
    </w:p>
    <w:p w:rsidR="00980E42" w:rsidRDefault="00D5472D">
      <w:pPr>
        <w:pStyle w:val="-4"/>
      </w:pPr>
      <w:r>
        <w:t>6</w:t>
      </w:r>
      <w:r>
        <w:t>、乡村财政资金管理。</w:t>
      </w:r>
    </w:p>
    <w:p w:rsidR="00980E42" w:rsidRDefault="00D5472D">
      <w:pPr>
        <w:pStyle w:val="-4"/>
      </w:pPr>
      <w:r>
        <w:t>绩效目标</w:t>
      </w:r>
      <w:r>
        <w:t>:</w:t>
      </w:r>
      <w:r>
        <w:t>加强乡村财政资金管理。</w:t>
      </w:r>
    </w:p>
    <w:p w:rsidR="00980E42" w:rsidRDefault="00D5472D">
      <w:pPr>
        <w:pStyle w:val="-4"/>
      </w:pPr>
      <w:r>
        <w:t>绩效指标</w:t>
      </w:r>
      <w:r>
        <w:t>:100%</w:t>
      </w:r>
      <w:r>
        <w:t>保障农村集体资产、资金能够做到合法、合理利用。</w:t>
      </w:r>
    </w:p>
    <w:p w:rsidR="00980E42" w:rsidRDefault="00D5472D">
      <w:pPr>
        <w:pStyle w:val="-4"/>
      </w:pPr>
      <w:r>
        <w:t>7</w:t>
      </w:r>
      <w:r>
        <w:t>、社会事务管理和社会保障。</w:t>
      </w:r>
    </w:p>
    <w:p w:rsidR="00980E42" w:rsidRDefault="00D5472D">
      <w:pPr>
        <w:pStyle w:val="-4"/>
      </w:pPr>
      <w:r>
        <w:t>绩效目标</w:t>
      </w:r>
      <w:r>
        <w:t>:</w:t>
      </w:r>
      <w:r>
        <w:t>加强对农村劳动力的职业培训，扩大农村富余劳动力就业，指导村民委员会的建设和换届选举工作。</w:t>
      </w:r>
    </w:p>
    <w:p w:rsidR="00980E42" w:rsidRDefault="00D5472D">
      <w:pPr>
        <w:pStyle w:val="-4"/>
      </w:pPr>
      <w:r>
        <w:t>绩效指标</w:t>
      </w:r>
      <w:r>
        <w:t>:100%</w:t>
      </w:r>
      <w:r>
        <w:t>促进农村富余劳动力就业率高；群众对民政事务满意度达</w:t>
      </w:r>
      <w:r>
        <w:t>85%</w:t>
      </w:r>
      <w:r>
        <w:t>。</w:t>
      </w:r>
    </w:p>
    <w:p w:rsidR="00980E42" w:rsidRDefault="00D5472D">
      <w:pPr>
        <w:pStyle w:val="-4"/>
      </w:pPr>
      <w:r>
        <w:t>8</w:t>
      </w:r>
      <w:r>
        <w:t>、农村文化、精神文明奖建设。</w:t>
      </w:r>
    </w:p>
    <w:p w:rsidR="00980E42" w:rsidRDefault="00D5472D">
      <w:pPr>
        <w:pStyle w:val="-4"/>
      </w:pPr>
      <w:r>
        <w:t>绩效目标</w:t>
      </w:r>
      <w:r>
        <w:t>:</w:t>
      </w:r>
      <w:r>
        <w:t>做好文化宣传工作，负责乡镇及各村在文化广播事业上的有关技术工作和文化市场信息反馈工作。</w:t>
      </w:r>
    </w:p>
    <w:p w:rsidR="00980E42" w:rsidRDefault="00D5472D">
      <w:pPr>
        <w:pStyle w:val="-4"/>
      </w:pPr>
      <w:r>
        <w:t>绩效指标</w:t>
      </w:r>
      <w:r>
        <w:t>:100%</w:t>
      </w:r>
      <w:r>
        <w:t>完成宣传国家的方针政策、活跃农村文化生活的效果。</w:t>
      </w:r>
    </w:p>
    <w:p w:rsidR="00980E42" w:rsidRDefault="00D5472D">
      <w:pPr>
        <w:spacing w:line="500" w:lineRule="exact"/>
        <w:ind w:firstLine="560"/>
      </w:pPr>
      <w:r>
        <w:rPr>
          <w:rFonts w:eastAsia="方正仿宋_GBK"/>
          <w:color w:val="000000"/>
          <w:sz w:val="28"/>
        </w:rPr>
        <w:lastRenderedPageBreak/>
        <w:t>（三）工作保障措施</w:t>
      </w:r>
    </w:p>
    <w:p w:rsidR="00980E42" w:rsidRDefault="00D5472D">
      <w:pPr>
        <w:pStyle w:val="-5"/>
      </w:pPr>
      <w:r>
        <w:t>工作保障措施</w:t>
      </w:r>
    </w:p>
    <w:p w:rsidR="00980E42" w:rsidRDefault="00D5472D">
      <w:pPr>
        <w:pStyle w:val="-5"/>
      </w:pPr>
      <w:r>
        <w:t>为更好为建设服务型政府，将工作放在促进经济发展、加强社会管理、提供公共服务和维护农村稳定四项职能上来，具体保障措施如下：</w:t>
      </w:r>
    </w:p>
    <w:p w:rsidR="00980E42" w:rsidRDefault="00D5472D">
      <w:pPr>
        <w:pStyle w:val="-5"/>
      </w:pPr>
      <w:r>
        <w:t>一、推进全面从严治党，强化</w:t>
      </w:r>
      <w:r>
        <w:t>“</w:t>
      </w:r>
      <w:r>
        <w:t>两个责任</w:t>
      </w:r>
      <w:r>
        <w:t>”</w:t>
      </w:r>
      <w:r>
        <w:t>，确保党的路线方针政策在基层得到全面贯彻落实。</w:t>
      </w:r>
    </w:p>
    <w:p w:rsidR="00980E42" w:rsidRDefault="00D5472D">
      <w:pPr>
        <w:pStyle w:val="-5"/>
      </w:pPr>
      <w:r>
        <w:t>二、落实基层</w:t>
      </w:r>
      <w:r>
        <w:t>“</w:t>
      </w:r>
      <w:r>
        <w:t>最多跑一次</w:t>
      </w:r>
      <w:r>
        <w:t>”</w:t>
      </w:r>
      <w:r>
        <w:t>改革工作，拓宽服务渠道，改进服务方式，建立健全群众办事一次办结机制，推进乡便民服务平台标准化建设，实行</w:t>
      </w:r>
      <w:r>
        <w:t>“</w:t>
      </w:r>
      <w:r>
        <w:t>一站式服务</w:t>
      </w:r>
      <w:r>
        <w:t>”“</w:t>
      </w:r>
      <w:r>
        <w:t>一枚印章管审批（服务）</w:t>
      </w:r>
      <w:r>
        <w:t>”</w:t>
      </w:r>
      <w:r>
        <w:t>。</w:t>
      </w:r>
    </w:p>
    <w:p w:rsidR="00980E42" w:rsidRPr="00C66A71" w:rsidRDefault="00D5472D">
      <w:pPr>
        <w:pStyle w:val="-5"/>
        <w:rPr>
          <w:lang w:val="uk-UA"/>
        </w:rPr>
        <w:sectPr w:rsidR="00980E42" w:rsidRPr="00C66A71">
          <w:pgSz w:w="16840" w:h="11900" w:orient="landscape"/>
          <w:pgMar w:top="1361" w:right="1020" w:bottom="1361" w:left="1020" w:header="720" w:footer="720" w:gutter="0"/>
          <w:cols w:space="720"/>
        </w:sectPr>
      </w:pPr>
      <w:r>
        <w:t>三、加强社会主义民主法治建设和精神文明建设，加强社会治安综合治理</w:t>
      </w:r>
      <w:r>
        <w:t>,</w:t>
      </w:r>
      <w:r>
        <w:t>推行网格化管理服务，落实社会矛盾纠纷排查调处机制，综合发挥人民调解、行政调解和司法调解的作用，及时化解辖区社会矛盾，维护安全稳定。</w:t>
      </w:r>
    </w:p>
    <w:p w:rsidR="00980E42" w:rsidRPr="00C66A71" w:rsidRDefault="00D5472D">
      <w:pPr>
        <w:spacing w:before="10" w:after="10" w:line="360" w:lineRule="auto"/>
        <w:ind w:firstLine="640"/>
        <w:outlineLvl w:val="2"/>
        <w:rPr>
          <w:rFonts w:asciiTheme="minorHAnsi" w:hAnsiTheme="minorHAnsi"/>
          <w:lang w:val="uk-UA"/>
        </w:rPr>
        <w:sectPr w:rsidR="00980E42" w:rsidRPr="00C66A71">
          <w:pgSz w:w="16840" w:h="11900" w:orient="landscape"/>
          <w:pgMar w:top="1361" w:right="1020" w:bottom="1134" w:left="1020" w:header="720" w:footer="720" w:gutter="0"/>
          <w:cols w:space="720"/>
        </w:sectPr>
      </w:pPr>
      <w:bookmarkStart w:id="15" w:name="_Toc_3_3_0000000015"/>
      <w:r>
        <w:rPr>
          <w:rFonts w:ascii="黑体" w:eastAsia="黑体" w:hAnsi="黑体" w:cs="黑体"/>
          <w:color w:val="000000"/>
          <w:sz w:val="32"/>
        </w:rPr>
        <w:lastRenderedPageBreak/>
        <w:t>六、部门主管专项资金预算安排情况及绩效目标</w:t>
      </w:r>
      <w:bookmarkEnd w:id="15"/>
    </w:p>
    <w:p w:rsidR="00980E42" w:rsidRDefault="00D5472D" w:rsidP="00C66A71">
      <w:pPr>
        <w:spacing w:before="10" w:after="10" w:line="360" w:lineRule="auto"/>
        <w:ind w:firstLineChars="200" w:firstLine="640"/>
        <w:outlineLvl w:val="2"/>
        <w:sectPr w:rsidR="00980E42">
          <w:pgSz w:w="16840" w:h="11900" w:orient="landscape"/>
          <w:pgMar w:top="1361" w:right="1020" w:bottom="1134" w:left="1020" w:header="720" w:footer="720" w:gutter="0"/>
          <w:cols w:space="720"/>
        </w:sectPr>
      </w:pPr>
      <w:bookmarkStart w:id="16" w:name="_Toc_3_3_0000000016"/>
      <w:r>
        <w:rPr>
          <w:rFonts w:ascii="黑体" w:eastAsia="黑体" w:hAnsi="黑体" w:cs="黑体"/>
          <w:color w:val="000000"/>
          <w:sz w:val="32"/>
        </w:rPr>
        <w:lastRenderedPageBreak/>
        <w:t>七、部门项目预算安排情况及绩效目标</w:t>
      </w:r>
      <w:bookmarkEnd w:id="16"/>
    </w:p>
    <w:p w:rsidR="00980E42" w:rsidRDefault="00D5472D">
      <w:pPr>
        <w:ind w:firstLine="560"/>
      </w:pPr>
      <w:r>
        <w:rPr>
          <w:rFonts w:ascii="方正仿宋_GBK" w:eastAsia="方正仿宋_GBK" w:hAnsi="方正仿宋_GBK" w:cs="方正仿宋_GBK"/>
          <w:color w:val="000000"/>
          <w:sz w:val="28"/>
        </w:rPr>
        <w:t>1、2023年中央农村综合改革上庄乡红色美丽村庄项目绩效目标表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13063023P00042610002R</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2023年中央农村综合改革上庄乡红色美丽村庄项目</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400.00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400.00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上庄乡红色美丽乡村项目</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 xml:space="preserve"> </w:t>
            </w:r>
          </w:p>
        </w:tc>
        <w:tc>
          <w:tcPr>
            <w:tcW w:w="2551" w:type="dxa"/>
            <w:vAlign w:val="center"/>
          </w:tcPr>
          <w:p w:rsidR="00980E42" w:rsidRDefault="00D5472D">
            <w:pPr>
              <w:pStyle w:val="3"/>
            </w:pPr>
            <w:r>
              <w:t xml:space="preserve"> </w:t>
            </w:r>
          </w:p>
        </w:tc>
        <w:tc>
          <w:tcPr>
            <w:tcW w:w="3543" w:type="dxa"/>
            <w:gridSpan w:val="2"/>
            <w:vAlign w:val="center"/>
          </w:tcPr>
          <w:p w:rsidR="00980E42" w:rsidRDefault="00D5472D">
            <w:pPr>
              <w:pStyle w:val="3"/>
            </w:pPr>
            <w:r>
              <w:t>0.01</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1.用于上庄乡红色美丽村庄项目建设</w:t>
            </w:r>
          </w:p>
          <w:p w:rsidR="00980E42" w:rsidRDefault="00D5472D">
            <w:pPr>
              <w:pStyle w:val="2"/>
            </w:pPr>
            <w:r>
              <w:t>2.上庄乡红色美丽乡村项目</w:t>
            </w:r>
          </w:p>
          <w:p w:rsidR="00980E42" w:rsidRDefault="00D5472D">
            <w:pPr>
              <w:pStyle w:val="2"/>
            </w:pPr>
            <w:r>
              <w:t>3.上庄乡红色美丽乡村项目</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完成率</w:t>
            </w:r>
          </w:p>
        </w:tc>
        <w:tc>
          <w:tcPr>
            <w:tcW w:w="2268" w:type="dxa"/>
            <w:vAlign w:val="center"/>
          </w:tcPr>
          <w:p w:rsidR="00980E42" w:rsidRDefault="00D5472D">
            <w:pPr>
              <w:pStyle w:val="2"/>
            </w:pPr>
            <w:r>
              <w:t>≥100百分比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覆盖率</w:t>
            </w:r>
          </w:p>
        </w:tc>
        <w:tc>
          <w:tcPr>
            <w:tcW w:w="5386" w:type="dxa"/>
            <w:vAlign w:val="center"/>
          </w:tcPr>
          <w:p w:rsidR="00980E42" w:rsidRDefault="00D5472D">
            <w:pPr>
              <w:pStyle w:val="2"/>
            </w:pPr>
            <w:r>
              <w:t>覆盖率</w:t>
            </w:r>
          </w:p>
        </w:tc>
        <w:tc>
          <w:tcPr>
            <w:tcW w:w="2268" w:type="dxa"/>
            <w:vAlign w:val="center"/>
          </w:tcPr>
          <w:p w:rsidR="00980E42" w:rsidRDefault="00D5472D">
            <w:pPr>
              <w:pStyle w:val="2"/>
            </w:pPr>
            <w:r>
              <w:t>≥100百分比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资金在规定时间下达率</w:t>
            </w:r>
          </w:p>
        </w:tc>
        <w:tc>
          <w:tcPr>
            <w:tcW w:w="5386" w:type="dxa"/>
            <w:vAlign w:val="center"/>
          </w:tcPr>
          <w:p w:rsidR="00980E42" w:rsidRDefault="00D5472D">
            <w:pPr>
              <w:pStyle w:val="2"/>
            </w:pPr>
            <w:r>
              <w:t>资金在规定时间下达率</w:t>
            </w:r>
          </w:p>
        </w:tc>
        <w:tc>
          <w:tcPr>
            <w:tcW w:w="2268" w:type="dxa"/>
            <w:vAlign w:val="center"/>
          </w:tcPr>
          <w:p w:rsidR="00980E42" w:rsidRDefault="00D5472D">
            <w:pPr>
              <w:pStyle w:val="2"/>
            </w:pPr>
            <w:r>
              <w:t>≥98百分比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资金成本</w:t>
            </w:r>
          </w:p>
        </w:tc>
        <w:tc>
          <w:tcPr>
            <w:tcW w:w="5386" w:type="dxa"/>
            <w:vAlign w:val="center"/>
          </w:tcPr>
          <w:p w:rsidR="00980E42" w:rsidRDefault="00D5472D">
            <w:pPr>
              <w:pStyle w:val="2"/>
            </w:pPr>
            <w:r>
              <w:t>资金成本</w:t>
            </w:r>
          </w:p>
        </w:tc>
        <w:tc>
          <w:tcPr>
            <w:tcW w:w="2268" w:type="dxa"/>
            <w:vAlign w:val="center"/>
          </w:tcPr>
          <w:p w:rsidR="00980E42" w:rsidRDefault="00D5472D">
            <w:pPr>
              <w:pStyle w:val="2"/>
            </w:pPr>
            <w:r>
              <w:t>400万元</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资金的使用率</w:t>
            </w:r>
          </w:p>
        </w:tc>
        <w:tc>
          <w:tcPr>
            <w:tcW w:w="5386" w:type="dxa"/>
            <w:vAlign w:val="center"/>
          </w:tcPr>
          <w:p w:rsidR="00980E42" w:rsidRDefault="00D5472D">
            <w:pPr>
              <w:pStyle w:val="2"/>
            </w:pPr>
            <w:r>
              <w:t>资金的使用率</w:t>
            </w:r>
          </w:p>
        </w:tc>
        <w:tc>
          <w:tcPr>
            <w:tcW w:w="2268" w:type="dxa"/>
            <w:vAlign w:val="center"/>
          </w:tcPr>
          <w:p w:rsidR="00980E42" w:rsidRDefault="00D5472D">
            <w:pPr>
              <w:pStyle w:val="2"/>
            </w:pPr>
            <w:r>
              <w:t>≥98百分比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社会影响力</w:t>
            </w:r>
          </w:p>
        </w:tc>
        <w:tc>
          <w:tcPr>
            <w:tcW w:w="5386" w:type="dxa"/>
            <w:vAlign w:val="center"/>
          </w:tcPr>
          <w:p w:rsidR="00980E42" w:rsidRDefault="00D5472D">
            <w:pPr>
              <w:pStyle w:val="2"/>
            </w:pPr>
            <w:r>
              <w:t>社会影响力</w:t>
            </w:r>
          </w:p>
        </w:tc>
        <w:tc>
          <w:tcPr>
            <w:tcW w:w="2268" w:type="dxa"/>
            <w:vAlign w:val="center"/>
          </w:tcPr>
          <w:p w:rsidR="00980E42" w:rsidRDefault="00D5472D">
            <w:pPr>
              <w:pStyle w:val="2"/>
            </w:pPr>
            <w:r>
              <w:t>较好</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改善生态环境质量</w:t>
            </w:r>
          </w:p>
        </w:tc>
        <w:tc>
          <w:tcPr>
            <w:tcW w:w="5386" w:type="dxa"/>
            <w:vAlign w:val="center"/>
          </w:tcPr>
          <w:p w:rsidR="00980E42" w:rsidRDefault="00D5472D">
            <w:pPr>
              <w:pStyle w:val="2"/>
            </w:pPr>
            <w:r>
              <w:t>改善生态环境质量</w:t>
            </w:r>
          </w:p>
        </w:tc>
        <w:tc>
          <w:tcPr>
            <w:tcW w:w="2268" w:type="dxa"/>
            <w:vAlign w:val="center"/>
          </w:tcPr>
          <w:p w:rsidR="00980E42" w:rsidRDefault="00D5472D">
            <w:pPr>
              <w:pStyle w:val="2"/>
            </w:pPr>
            <w:r>
              <w:t>较好</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维护社会稳定</w:t>
            </w:r>
          </w:p>
        </w:tc>
        <w:tc>
          <w:tcPr>
            <w:tcW w:w="5386" w:type="dxa"/>
            <w:vAlign w:val="center"/>
          </w:tcPr>
          <w:p w:rsidR="00980E42" w:rsidRDefault="00D5472D">
            <w:pPr>
              <w:pStyle w:val="2"/>
            </w:pPr>
            <w:r>
              <w:t>维护社会稳定</w:t>
            </w:r>
          </w:p>
        </w:tc>
        <w:tc>
          <w:tcPr>
            <w:tcW w:w="2268" w:type="dxa"/>
            <w:vAlign w:val="center"/>
          </w:tcPr>
          <w:p w:rsidR="00980E42" w:rsidRDefault="00D5472D">
            <w:pPr>
              <w:pStyle w:val="2"/>
            </w:pPr>
            <w:r>
              <w:t>较好</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lastRenderedPageBreak/>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服务对象满意度</w:t>
            </w:r>
          </w:p>
        </w:tc>
        <w:tc>
          <w:tcPr>
            <w:tcW w:w="5386" w:type="dxa"/>
            <w:vAlign w:val="center"/>
          </w:tcPr>
          <w:p w:rsidR="00980E42" w:rsidRDefault="00D5472D">
            <w:pPr>
              <w:pStyle w:val="2"/>
            </w:pPr>
            <w:r>
              <w:t>服务对象满意度</w:t>
            </w:r>
          </w:p>
        </w:tc>
        <w:tc>
          <w:tcPr>
            <w:tcW w:w="2268" w:type="dxa"/>
            <w:vAlign w:val="center"/>
          </w:tcPr>
          <w:p w:rsidR="00980E42" w:rsidRDefault="00D5472D">
            <w:pPr>
              <w:pStyle w:val="2"/>
            </w:pPr>
            <w:r>
              <w:t>≥98百分比</w:t>
            </w:r>
          </w:p>
        </w:tc>
        <w:tc>
          <w:tcPr>
            <w:tcW w:w="1276" w:type="dxa"/>
            <w:vAlign w:val="center"/>
          </w:tcPr>
          <w:p w:rsidR="00980E42" w:rsidRDefault="00D5472D">
            <w:pPr>
              <w:pStyle w:val="2"/>
            </w:pPr>
            <w:r>
              <w:t>依据相关政策</w:t>
            </w:r>
          </w:p>
        </w:tc>
      </w:tr>
    </w:tbl>
    <w:p w:rsidR="00980E42" w:rsidRDefault="00980E42">
      <w:pPr>
        <w:sectPr w:rsidR="00980E42">
          <w:type w:val="continuous"/>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2、关于提前下达2023年度下派选调生到村工作中央财政补助资金的通知绩效目标表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13063023P000223100029</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关于提前下达2023年度下派选调生到村工作中央财政补助资金的通知</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1.28</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1.28</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关于提前下达2023年度下派选调生到村工作中央财政补助资金的通知</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0.00</w:t>
            </w:r>
          </w:p>
        </w:tc>
        <w:tc>
          <w:tcPr>
            <w:tcW w:w="2835" w:type="dxa"/>
            <w:vAlign w:val="center"/>
          </w:tcPr>
          <w:p w:rsidR="00980E42" w:rsidRDefault="00D5472D">
            <w:pPr>
              <w:pStyle w:val="3"/>
            </w:pPr>
            <w:r>
              <w:t>0.00</w:t>
            </w:r>
          </w:p>
        </w:tc>
        <w:tc>
          <w:tcPr>
            <w:tcW w:w="2551" w:type="dxa"/>
            <w:vAlign w:val="center"/>
          </w:tcPr>
          <w:p w:rsidR="00980E42" w:rsidRDefault="00D5472D">
            <w:pPr>
              <w:pStyle w:val="3"/>
            </w:pPr>
            <w:r>
              <w:t>0.00</w:t>
            </w:r>
          </w:p>
        </w:tc>
        <w:tc>
          <w:tcPr>
            <w:tcW w:w="3543" w:type="dxa"/>
            <w:gridSpan w:val="2"/>
            <w:vAlign w:val="center"/>
          </w:tcPr>
          <w:p w:rsidR="00980E42" w:rsidRDefault="00D5472D">
            <w:pPr>
              <w:pStyle w:val="3"/>
            </w:pPr>
            <w:r>
              <w:t>0.00</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1.目标内容1</w:t>
            </w:r>
          </w:p>
          <w:p w:rsidR="00980E42" w:rsidRDefault="00D5472D">
            <w:pPr>
              <w:pStyle w:val="2"/>
            </w:pPr>
            <w:r>
              <w:t>2.关于提前下达2023年度下派选调生到村工作中央财政补助资金的通知</w:t>
            </w:r>
          </w:p>
          <w:p w:rsidR="00980E42" w:rsidRDefault="00D5472D">
            <w:pPr>
              <w:pStyle w:val="2"/>
            </w:pPr>
            <w:r>
              <w:t>3.关于提前下达2023年度下派选调生到村工作中央财政补助资金的通知</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3、上庄乡2024年村级服务群众专项经费绩效目标表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13063024P006017100079</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上庄乡2024年村级服务群众专项经费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90.00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90.00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用于上庄乡2024年村级服务群众专项经费</w:t>
            </w:r>
            <w:r>
              <w:tab/>
            </w:r>
          </w:p>
          <w:p w:rsidR="00980E42" w:rsidRDefault="00980E42">
            <w:pPr>
              <w:pStyle w:val="2"/>
            </w:pP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22.50</w:t>
            </w:r>
          </w:p>
        </w:tc>
        <w:tc>
          <w:tcPr>
            <w:tcW w:w="2835" w:type="dxa"/>
            <w:vAlign w:val="center"/>
          </w:tcPr>
          <w:p w:rsidR="00980E42" w:rsidRDefault="00D5472D">
            <w:pPr>
              <w:pStyle w:val="3"/>
            </w:pPr>
            <w:r>
              <w:t>22.50</w:t>
            </w:r>
          </w:p>
        </w:tc>
        <w:tc>
          <w:tcPr>
            <w:tcW w:w="2551" w:type="dxa"/>
            <w:vAlign w:val="center"/>
          </w:tcPr>
          <w:p w:rsidR="00980E42" w:rsidRDefault="00D5472D">
            <w:pPr>
              <w:pStyle w:val="3"/>
            </w:pPr>
            <w:r>
              <w:t>22.50</w:t>
            </w:r>
          </w:p>
        </w:tc>
        <w:tc>
          <w:tcPr>
            <w:tcW w:w="3543" w:type="dxa"/>
            <w:gridSpan w:val="2"/>
            <w:vAlign w:val="center"/>
          </w:tcPr>
          <w:p w:rsidR="00980E42" w:rsidRDefault="00D5472D">
            <w:pPr>
              <w:pStyle w:val="3"/>
            </w:pPr>
            <w:r>
              <w:t>22.50</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w:t>
            </w:r>
          </w:p>
          <w:p w:rsidR="00980E42" w:rsidRDefault="00D5472D">
            <w:pPr>
              <w:pStyle w:val="2"/>
            </w:pPr>
            <w:r>
              <w:t>上庄乡2024年村级服务专项经费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4、上庄乡2024年村级现任两委干部养老保险绩效目标表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13063024P00601810006B</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上庄乡2024年村级现任两委干部养老保险</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1.44</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1.44</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用于上庄乡2024年村级现任两委干部养老保险</w:t>
            </w:r>
            <w:r>
              <w:tab/>
            </w:r>
          </w:p>
          <w:p w:rsidR="00980E42" w:rsidRDefault="00980E42">
            <w:pPr>
              <w:pStyle w:val="2"/>
            </w:pP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0.36</w:t>
            </w:r>
          </w:p>
        </w:tc>
        <w:tc>
          <w:tcPr>
            <w:tcW w:w="2835" w:type="dxa"/>
            <w:vAlign w:val="center"/>
          </w:tcPr>
          <w:p w:rsidR="00980E42" w:rsidRDefault="00D5472D">
            <w:pPr>
              <w:pStyle w:val="3"/>
            </w:pPr>
            <w:r>
              <w:t>0.36</w:t>
            </w:r>
          </w:p>
        </w:tc>
        <w:tc>
          <w:tcPr>
            <w:tcW w:w="2551" w:type="dxa"/>
            <w:vAlign w:val="center"/>
          </w:tcPr>
          <w:p w:rsidR="00980E42" w:rsidRDefault="00D5472D">
            <w:pPr>
              <w:pStyle w:val="3"/>
            </w:pPr>
            <w:r>
              <w:t>0.36</w:t>
            </w:r>
          </w:p>
        </w:tc>
        <w:tc>
          <w:tcPr>
            <w:tcW w:w="3543" w:type="dxa"/>
            <w:gridSpan w:val="2"/>
            <w:vAlign w:val="center"/>
          </w:tcPr>
          <w:p w:rsidR="00980E42" w:rsidRDefault="00D5472D">
            <w:pPr>
              <w:pStyle w:val="3"/>
            </w:pPr>
            <w:r>
              <w:t>0.36</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1.上庄乡村级两委干部养老保险</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5、上庄乡2024年村级组织运转经费绩效目标表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13063024P006016100060</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上庄乡2024年村级组织运转经费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36.61</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36.61</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用于上庄乡2024年村级组织运转经费</w:t>
            </w:r>
            <w:r>
              <w:tab/>
            </w:r>
          </w:p>
          <w:p w:rsidR="00980E42" w:rsidRDefault="00980E42">
            <w:pPr>
              <w:pStyle w:val="2"/>
            </w:pP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9.15</w:t>
            </w:r>
          </w:p>
        </w:tc>
        <w:tc>
          <w:tcPr>
            <w:tcW w:w="2835" w:type="dxa"/>
            <w:vAlign w:val="center"/>
          </w:tcPr>
          <w:p w:rsidR="00980E42" w:rsidRDefault="00D5472D">
            <w:pPr>
              <w:pStyle w:val="3"/>
            </w:pPr>
            <w:r>
              <w:t>9.15</w:t>
            </w:r>
          </w:p>
        </w:tc>
        <w:tc>
          <w:tcPr>
            <w:tcW w:w="2551" w:type="dxa"/>
            <w:vAlign w:val="center"/>
          </w:tcPr>
          <w:p w:rsidR="00980E42" w:rsidRDefault="00D5472D">
            <w:pPr>
              <w:pStyle w:val="3"/>
            </w:pPr>
            <w:r>
              <w:t>9.15</w:t>
            </w:r>
          </w:p>
        </w:tc>
        <w:tc>
          <w:tcPr>
            <w:tcW w:w="3543" w:type="dxa"/>
            <w:gridSpan w:val="2"/>
            <w:vAlign w:val="center"/>
          </w:tcPr>
          <w:p w:rsidR="00980E42" w:rsidRDefault="00D5472D">
            <w:pPr>
              <w:pStyle w:val="3"/>
            </w:pPr>
            <w:r>
              <w:t>9.15</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1.上庄乡2024年村级组织运转经费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6、上庄乡2024年防火经费绩效目标表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13063024P00606810010M</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上庄乡2024年防火经费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2.00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2.00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防火经费</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1.00</w:t>
            </w:r>
          </w:p>
        </w:tc>
        <w:tc>
          <w:tcPr>
            <w:tcW w:w="2551" w:type="dxa"/>
            <w:vAlign w:val="center"/>
          </w:tcPr>
          <w:p w:rsidR="00980E42" w:rsidRDefault="00D5472D">
            <w:pPr>
              <w:pStyle w:val="3"/>
            </w:pPr>
            <w:r>
              <w:t>1.00</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1.2024年防火经费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7、上庄乡2024年防汛经费绩效目标表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13063024P006069100090</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上庄乡2024年防汛经费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防汛经费</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1.00</w:t>
            </w:r>
          </w:p>
        </w:tc>
        <w:tc>
          <w:tcPr>
            <w:tcW w:w="2551" w:type="dxa"/>
            <w:vAlign w:val="center"/>
          </w:tcPr>
          <w:p w:rsidR="00980E42" w:rsidRDefault="00D5472D">
            <w:pPr>
              <w:pStyle w:val="3"/>
            </w:pPr>
            <w:r>
              <w:t xml:space="preserve"> </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1.2024年防汛经费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8、上庄乡2024年计划生育经费绩效目标表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13063024P00606610009Y</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上庄乡2024年计划生育经费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1.41</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1.41</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计生经费</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1.41</w:t>
            </w:r>
          </w:p>
        </w:tc>
        <w:tc>
          <w:tcPr>
            <w:tcW w:w="2551" w:type="dxa"/>
            <w:vAlign w:val="center"/>
          </w:tcPr>
          <w:p w:rsidR="00980E42" w:rsidRDefault="00D5472D">
            <w:pPr>
              <w:pStyle w:val="3"/>
            </w:pPr>
            <w:r>
              <w:t xml:space="preserve"> </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1.2024年计划生育经费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9、上庄乡2024年民政统筹绩效目标表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13063024P006065100099</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上庄乡2024年民政统筹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0.71</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0.71</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民政统筹</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0.50</w:t>
            </w:r>
          </w:p>
        </w:tc>
        <w:tc>
          <w:tcPr>
            <w:tcW w:w="2551" w:type="dxa"/>
            <w:vAlign w:val="center"/>
          </w:tcPr>
          <w:p w:rsidR="00980E42" w:rsidRDefault="00D5472D">
            <w:pPr>
              <w:pStyle w:val="3"/>
            </w:pPr>
            <w:r>
              <w:t>0.21</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1.2024年民政统筹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10、上庄乡2024年农村环境治理经费绩效目标表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13063024P006070100094</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上庄乡2024年农村环境治理经费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农村环境治理</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1.00</w:t>
            </w:r>
          </w:p>
        </w:tc>
        <w:tc>
          <w:tcPr>
            <w:tcW w:w="2551" w:type="dxa"/>
            <w:vAlign w:val="center"/>
          </w:tcPr>
          <w:p w:rsidR="00980E42" w:rsidRDefault="00D5472D">
            <w:pPr>
              <w:pStyle w:val="3"/>
            </w:pPr>
            <w:r>
              <w:t xml:space="preserve"> </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1.2024年农村环境治理</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11、上庄乡2024年卫生专项补助绩效目标表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13063024P00606710009L</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上庄乡2024年卫生专项补助</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0.71</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0.71</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卫生补助资金</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 xml:space="preserve"> </w:t>
            </w:r>
          </w:p>
        </w:tc>
        <w:tc>
          <w:tcPr>
            <w:tcW w:w="2551" w:type="dxa"/>
            <w:vAlign w:val="center"/>
          </w:tcPr>
          <w:p w:rsidR="00980E42" w:rsidRDefault="00D5472D">
            <w:pPr>
              <w:pStyle w:val="3"/>
            </w:pPr>
            <w:r>
              <w:t>0.71</w:t>
            </w:r>
          </w:p>
        </w:tc>
        <w:tc>
          <w:tcPr>
            <w:tcW w:w="3543" w:type="dxa"/>
            <w:gridSpan w:val="2"/>
            <w:vAlign w:val="center"/>
          </w:tcPr>
          <w:p w:rsidR="00980E42" w:rsidRDefault="00D5472D">
            <w:pPr>
              <w:pStyle w:val="3"/>
            </w:pPr>
            <w:r>
              <w:t xml:space="preserve"> </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1.24年卫生专项经费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12、上庄乡2024年信访稳定经费绩效目标表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13063024P00607110009R</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上庄乡2024年信访稳定经费</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5.00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5.00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信访经费</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 xml:space="preserve"> </w:t>
            </w:r>
          </w:p>
        </w:tc>
        <w:tc>
          <w:tcPr>
            <w:tcW w:w="2835" w:type="dxa"/>
            <w:vAlign w:val="center"/>
          </w:tcPr>
          <w:p w:rsidR="00980E42" w:rsidRDefault="00D5472D">
            <w:pPr>
              <w:pStyle w:val="3"/>
            </w:pPr>
            <w:r>
              <w:t>2.50</w:t>
            </w:r>
          </w:p>
        </w:tc>
        <w:tc>
          <w:tcPr>
            <w:tcW w:w="2551" w:type="dxa"/>
            <w:vAlign w:val="center"/>
          </w:tcPr>
          <w:p w:rsidR="00980E42" w:rsidRDefault="00D5472D">
            <w:pPr>
              <w:pStyle w:val="3"/>
            </w:pPr>
            <w:r>
              <w:t xml:space="preserve"> </w:t>
            </w:r>
          </w:p>
        </w:tc>
        <w:tc>
          <w:tcPr>
            <w:tcW w:w="3543" w:type="dxa"/>
            <w:gridSpan w:val="2"/>
            <w:vAlign w:val="center"/>
          </w:tcPr>
          <w:p w:rsidR="00980E42" w:rsidRDefault="00D5472D">
            <w:pPr>
              <w:pStyle w:val="3"/>
            </w:pPr>
            <w:r>
              <w:t>2.50</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1.2024年信访经费</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ind w:firstLine="560"/>
      </w:pPr>
      <w:r>
        <w:rPr>
          <w:rFonts w:ascii="方正仿宋_GBK" w:eastAsia="方正仿宋_GBK" w:hAnsi="方正仿宋_GBK" w:cs="方正仿宋_GBK"/>
          <w:color w:val="000000"/>
          <w:sz w:val="28"/>
        </w:rPr>
        <w:lastRenderedPageBreak/>
        <w:t>13、上庄乡农村危房改造补助资金绩效目标表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2835"/>
        <w:gridCol w:w="2551"/>
        <w:gridCol w:w="2268"/>
        <w:gridCol w:w="1276"/>
      </w:tblGrid>
      <w:tr w:rsidR="00DC2E8F" w:rsidTr="00DC2E8F">
        <w:trPr>
          <w:trHeight w:val="397"/>
          <w:jc w:val="center"/>
        </w:trPr>
        <w:tc>
          <w:tcPr>
            <w:tcW w:w="15307" w:type="dxa"/>
            <w:gridSpan w:val="7"/>
            <w:tcBorders>
              <w:top w:val="single" w:sz="6" w:space="0" w:color="FFFFFF"/>
              <w:left w:val="single" w:sz="6" w:space="0" w:color="FFFFFF"/>
              <w:right w:val="single" w:sz="6" w:space="0" w:color="FFFFFF"/>
            </w:tcBorders>
            <w:vAlign w:val="center"/>
          </w:tcPr>
          <w:p w:rsidR="00980E42" w:rsidRDefault="00D5472D">
            <w:pPr>
              <w:pStyle w:val="4"/>
            </w:pPr>
            <w:r>
              <w:t>单位：万元</w:t>
            </w:r>
          </w:p>
        </w:tc>
      </w:tr>
      <w:tr w:rsidR="00DC2E8F" w:rsidTr="00DC2E8F">
        <w:trPr>
          <w:trHeight w:val="369"/>
          <w:jc w:val="center"/>
        </w:trPr>
        <w:tc>
          <w:tcPr>
            <w:tcW w:w="1276" w:type="dxa"/>
            <w:vAlign w:val="center"/>
          </w:tcPr>
          <w:p w:rsidR="00980E42" w:rsidRDefault="00D5472D">
            <w:pPr>
              <w:pStyle w:val="1"/>
            </w:pPr>
            <w:r>
              <w:t>项目编码</w:t>
            </w:r>
          </w:p>
        </w:tc>
        <w:tc>
          <w:tcPr>
            <w:tcW w:w="5102" w:type="dxa"/>
            <w:gridSpan w:val="2"/>
            <w:vAlign w:val="center"/>
          </w:tcPr>
          <w:p w:rsidR="00980E42" w:rsidRDefault="00D5472D">
            <w:pPr>
              <w:pStyle w:val="2"/>
            </w:pPr>
            <w:r>
              <w:t>13063024P000623100013</w:t>
            </w:r>
          </w:p>
        </w:tc>
        <w:tc>
          <w:tcPr>
            <w:tcW w:w="2835" w:type="dxa"/>
            <w:vAlign w:val="center"/>
          </w:tcPr>
          <w:p w:rsidR="00980E42" w:rsidRDefault="00D5472D">
            <w:pPr>
              <w:pStyle w:val="1"/>
            </w:pPr>
            <w:r>
              <w:t>项目名称</w:t>
            </w:r>
          </w:p>
        </w:tc>
        <w:tc>
          <w:tcPr>
            <w:tcW w:w="6094" w:type="dxa"/>
            <w:gridSpan w:val="3"/>
            <w:vAlign w:val="center"/>
          </w:tcPr>
          <w:p w:rsidR="00980E42" w:rsidRDefault="00D5472D">
            <w:pPr>
              <w:pStyle w:val="2"/>
            </w:pPr>
            <w:r>
              <w:t>上庄乡农村危房改造补助资金</w:t>
            </w:r>
          </w:p>
        </w:tc>
      </w:tr>
      <w:tr w:rsidR="00980E42">
        <w:trPr>
          <w:trHeight w:val="369"/>
          <w:jc w:val="center"/>
        </w:trPr>
        <w:tc>
          <w:tcPr>
            <w:tcW w:w="1276" w:type="dxa"/>
            <w:vMerge w:val="restart"/>
            <w:vAlign w:val="center"/>
          </w:tcPr>
          <w:p w:rsidR="00980E42" w:rsidRDefault="00D5472D">
            <w:pPr>
              <w:pStyle w:val="1"/>
            </w:pPr>
            <w:r>
              <w:t>预算规模及资金用途</w:t>
            </w:r>
          </w:p>
        </w:tc>
        <w:tc>
          <w:tcPr>
            <w:tcW w:w="2268" w:type="dxa"/>
            <w:vAlign w:val="center"/>
          </w:tcPr>
          <w:p w:rsidR="00980E42" w:rsidRDefault="00D5472D">
            <w:pPr>
              <w:pStyle w:val="1"/>
            </w:pPr>
            <w:r>
              <w:t>预算数</w:t>
            </w:r>
          </w:p>
        </w:tc>
        <w:tc>
          <w:tcPr>
            <w:tcW w:w="2835" w:type="dxa"/>
            <w:vAlign w:val="center"/>
          </w:tcPr>
          <w:p w:rsidR="00980E42" w:rsidRDefault="00D5472D">
            <w:pPr>
              <w:pStyle w:val="2"/>
            </w:pPr>
            <w:r>
              <w:t>15.20</w:t>
            </w:r>
          </w:p>
        </w:tc>
        <w:tc>
          <w:tcPr>
            <w:tcW w:w="2835" w:type="dxa"/>
            <w:vAlign w:val="center"/>
          </w:tcPr>
          <w:p w:rsidR="00980E42" w:rsidRDefault="00D5472D">
            <w:pPr>
              <w:pStyle w:val="1"/>
            </w:pPr>
            <w:r>
              <w:t>其中：财政    资金</w:t>
            </w:r>
          </w:p>
        </w:tc>
        <w:tc>
          <w:tcPr>
            <w:tcW w:w="2551" w:type="dxa"/>
            <w:vAlign w:val="center"/>
          </w:tcPr>
          <w:p w:rsidR="00980E42" w:rsidRDefault="00D5472D">
            <w:pPr>
              <w:pStyle w:val="2"/>
            </w:pPr>
            <w:r>
              <w:t>15.20</w:t>
            </w:r>
          </w:p>
        </w:tc>
        <w:tc>
          <w:tcPr>
            <w:tcW w:w="2268" w:type="dxa"/>
            <w:vAlign w:val="center"/>
          </w:tcPr>
          <w:p w:rsidR="00980E42" w:rsidRDefault="00D5472D">
            <w:pPr>
              <w:pStyle w:val="1"/>
            </w:pPr>
            <w:r>
              <w:t>其他资金</w:t>
            </w:r>
          </w:p>
        </w:tc>
        <w:tc>
          <w:tcPr>
            <w:tcW w:w="1276" w:type="dxa"/>
            <w:vAlign w:val="center"/>
          </w:tcPr>
          <w:p w:rsidR="00980E42" w:rsidRDefault="00D5472D">
            <w:pPr>
              <w:pStyle w:val="2"/>
            </w:pPr>
            <w:r>
              <w:t xml:space="preserve"> </w:t>
            </w:r>
          </w:p>
        </w:tc>
      </w:tr>
      <w:tr w:rsidR="00DC2E8F" w:rsidTr="00DC2E8F">
        <w:trPr>
          <w:trHeight w:val="369"/>
          <w:jc w:val="center"/>
        </w:trPr>
        <w:tc>
          <w:tcPr>
            <w:tcW w:w="1276" w:type="dxa"/>
            <w:vMerge/>
          </w:tcPr>
          <w:p w:rsidR="00980E42" w:rsidRDefault="00980E42"/>
        </w:tc>
        <w:tc>
          <w:tcPr>
            <w:tcW w:w="14031" w:type="dxa"/>
            <w:gridSpan w:val="6"/>
            <w:vAlign w:val="center"/>
          </w:tcPr>
          <w:p w:rsidR="00980E42" w:rsidRDefault="00D5472D">
            <w:pPr>
              <w:pStyle w:val="2"/>
            </w:pPr>
            <w:r>
              <w:t>上庄乡农村危房改造补助资金</w:t>
            </w:r>
          </w:p>
        </w:tc>
      </w:tr>
      <w:tr w:rsidR="00DC2E8F" w:rsidTr="00DC2E8F">
        <w:trPr>
          <w:trHeight w:val="369"/>
          <w:jc w:val="center"/>
        </w:trPr>
        <w:tc>
          <w:tcPr>
            <w:tcW w:w="1276" w:type="dxa"/>
            <w:vMerge w:val="restart"/>
            <w:vAlign w:val="center"/>
          </w:tcPr>
          <w:p w:rsidR="00980E42" w:rsidRDefault="00D5472D">
            <w:pPr>
              <w:pStyle w:val="1"/>
            </w:pPr>
            <w:r>
              <w:t>资金支出计划（%）</w:t>
            </w:r>
          </w:p>
        </w:tc>
        <w:tc>
          <w:tcPr>
            <w:tcW w:w="5102" w:type="dxa"/>
            <w:gridSpan w:val="2"/>
            <w:vAlign w:val="center"/>
          </w:tcPr>
          <w:p w:rsidR="00980E42" w:rsidRDefault="00D5472D">
            <w:pPr>
              <w:pStyle w:val="1"/>
            </w:pPr>
            <w:r>
              <w:t>3月底</w:t>
            </w:r>
          </w:p>
        </w:tc>
        <w:tc>
          <w:tcPr>
            <w:tcW w:w="2835" w:type="dxa"/>
            <w:vAlign w:val="center"/>
          </w:tcPr>
          <w:p w:rsidR="00980E42" w:rsidRDefault="00D5472D">
            <w:pPr>
              <w:pStyle w:val="1"/>
            </w:pPr>
            <w:r>
              <w:t>6月底</w:t>
            </w:r>
          </w:p>
        </w:tc>
        <w:tc>
          <w:tcPr>
            <w:tcW w:w="2551" w:type="dxa"/>
            <w:vAlign w:val="center"/>
          </w:tcPr>
          <w:p w:rsidR="00980E42" w:rsidRDefault="00D5472D">
            <w:pPr>
              <w:pStyle w:val="1"/>
            </w:pPr>
            <w:r>
              <w:t>10月底</w:t>
            </w:r>
          </w:p>
        </w:tc>
        <w:tc>
          <w:tcPr>
            <w:tcW w:w="3543" w:type="dxa"/>
            <w:gridSpan w:val="2"/>
            <w:vAlign w:val="center"/>
          </w:tcPr>
          <w:p w:rsidR="00980E42" w:rsidRDefault="00D5472D">
            <w:pPr>
              <w:pStyle w:val="1"/>
            </w:pPr>
            <w:r>
              <w:t>12月底</w:t>
            </w:r>
          </w:p>
        </w:tc>
      </w:tr>
      <w:tr w:rsidR="00DC2E8F" w:rsidTr="00DC2E8F">
        <w:trPr>
          <w:trHeight w:val="369"/>
          <w:jc w:val="center"/>
        </w:trPr>
        <w:tc>
          <w:tcPr>
            <w:tcW w:w="1276" w:type="dxa"/>
            <w:vMerge/>
          </w:tcPr>
          <w:p w:rsidR="00980E42" w:rsidRDefault="00980E42"/>
        </w:tc>
        <w:tc>
          <w:tcPr>
            <w:tcW w:w="5102" w:type="dxa"/>
            <w:gridSpan w:val="2"/>
            <w:vAlign w:val="center"/>
          </w:tcPr>
          <w:p w:rsidR="00980E42" w:rsidRDefault="00D5472D">
            <w:pPr>
              <w:pStyle w:val="3"/>
            </w:pPr>
            <w:r>
              <w:t>7.60</w:t>
            </w:r>
          </w:p>
        </w:tc>
        <w:tc>
          <w:tcPr>
            <w:tcW w:w="2835" w:type="dxa"/>
            <w:vAlign w:val="center"/>
          </w:tcPr>
          <w:p w:rsidR="00980E42" w:rsidRDefault="00D5472D">
            <w:pPr>
              <w:pStyle w:val="3"/>
            </w:pPr>
            <w:r>
              <w:t>1.00</w:t>
            </w:r>
          </w:p>
        </w:tc>
        <w:tc>
          <w:tcPr>
            <w:tcW w:w="2551" w:type="dxa"/>
            <w:vAlign w:val="center"/>
          </w:tcPr>
          <w:p w:rsidR="00980E42" w:rsidRDefault="00D5472D">
            <w:pPr>
              <w:pStyle w:val="3"/>
            </w:pPr>
            <w:r>
              <w:t>5.60</w:t>
            </w:r>
          </w:p>
        </w:tc>
        <w:tc>
          <w:tcPr>
            <w:tcW w:w="3543" w:type="dxa"/>
            <w:gridSpan w:val="2"/>
            <w:vAlign w:val="center"/>
          </w:tcPr>
          <w:p w:rsidR="00980E42" w:rsidRDefault="00D5472D">
            <w:pPr>
              <w:pStyle w:val="3"/>
            </w:pPr>
            <w:r>
              <w:t>1.00</w:t>
            </w:r>
          </w:p>
        </w:tc>
      </w:tr>
      <w:tr w:rsidR="00DC2E8F" w:rsidTr="00DC2E8F">
        <w:trPr>
          <w:trHeight w:val="369"/>
          <w:jc w:val="center"/>
        </w:trPr>
        <w:tc>
          <w:tcPr>
            <w:tcW w:w="1276" w:type="dxa"/>
            <w:vAlign w:val="center"/>
          </w:tcPr>
          <w:p w:rsidR="00980E42" w:rsidRDefault="00D5472D">
            <w:pPr>
              <w:pStyle w:val="1"/>
            </w:pPr>
            <w:r>
              <w:t>绩效目标</w:t>
            </w:r>
          </w:p>
        </w:tc>
        <w:tc>
          <w:tcPr>
            <w:tcW w:w="14031" w:type="dxa"/>
            <w:gridSpan w:val="6"/>
            <w:vAlign w:val="center"/>
          </w:tcPr>
          <w:p w:rsidR="00980E42" w:rsidRDefault="00D5472D">
            <w:pPr>
              <w:pStyle w:val="2"/>
            </w:pPr>
            <w:r>
              <w:t>1.上庄乡农村危房改造补助资金</w:t>
            </w:r>
          </w:p>
        </w:tc>
      </w:tr>
    </w:tbl>
    <w:p w:rsidR="00980E42" w:rsidRDefault="00D5472D">
      <w:pPr>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276"/>
        <w:gridCol w:w="2268"/>
        <w:gridCol w:w="2835"/>
        <w:gridCol w:w="5386"/>
        <w:gridCol w:w="2268"/>
        <w:gridCol w:w="1276"/>
      </w:tblGrid>
      <w:tr w:rsidR="00DC2E8F" w:rsidTr="00DC2E8F">
        <w:trPr>
          <w:trHeight w:val="397"/>
          <w:tblHeader/>
          <w:jc w:val="center"/>
        </w:trPr>
        <w:tc>
          <w:tcPr>
            <w:tcW w:w="1276" w:type="dxa"/>
            <w:vAlign w:val="center"/>
          </w:tcPr>
          <w:p w:rsidR="00980E42" w:rsidRDefault="00D5472D">
            <w:pPr>
              <w:pStyle w:val="1"/>
            </w:pPr>
            <w:r>
              <w:t>一级指标</w:t>
            </w:r>
          </w:p>
        </w:tc>
        <w:tc>
          <w:tcPr>
            <w:tcW w:w="2268" w:type="dxa"/>
            <w:vAlign w:val="center"/>
          </w:tcPr>
          <w:p w:rsidR="00980E42" w:rsidRDefault="00D5472D">
            <w:pPr>
              <w:pStyle w:val="1"/>
            </w:pPr>
            <w:r>
              <w:t>二级指标</w:t>
            </w:r>
          </w:p>
        </w:tc>
        <w:tc>
          <w:tcPr>
            <w:tcW w:w="2835" w:type="dxa"/>
            <w:vAlign w:val="center"/>
          </w:tcPr>
          <w:p w:rsidR="00980E42" w:rsidRDefault="00D5472D">
            <w:pPr>
              <w:pStyle w:val="1"/>
            </w:pPr>
            <w:r>
              <w:t>三级指标</w:t>
            </w:r>
          </w:p>
        </w:tc>
        <w:tc>
          <w:tcPr>
            <w:tcW w:w="5386" w:type="dxa"/>
            <w:vAlign w:val="center"/>
          </w:tcPr>
          <w:p w:rsidR="00980E42" w:rsidRDefault="00D5472D">
            <w:pPr>
              <w:pStyle w:val="1"/>
            </w:pPr>
            <w:r>
              <w:t>绩效指标描述</w:t>
            </w:r>
          </w:p>
        </w:tc>
        <w:tc>
          <w:tcPr>
            <w:tcW w:w="2268" w:type="dxa"/>
            <w:vAlign w:val="center"/>
          </w:tcPr>
          <w:p w:rsidR="00980E42" w:rsidRDefault="00D5472D">
            <w:pPr>
              <w:pStyle w:val="1"/>
            </w:pPr>
            <w:r>
              <w:t>指标值</w:t>
            </w:r>
          </w:p>
        </w:tc>
        <w:tc>
          <w:tcPr>
            <w:tcW w:w="1276" w:type="dxa"/>
            <w:vAlign w:val="center"/>
          </w:tcPr>
          <w:p w:rsidR="00980E42" w:rsidRDefault="00D5472D">
            <w:pPr>
              <w:pStyle w:val="1"/>
            </w:pPr>
            <w:r>
              <w:t>指标值确定依据</w:t>
            </w:r>
          </w:p>
        </w:tc>
      </w:tr>
      <w:tr w:rsidR="00DC2E8F" w:rsidTr="00DC2E8F">
        <w:trPr>
          <w:trHeight w:val="397"/>
          <w:jc w:val="center"/>
        </w:trPr>
        <w:tc>
          <w:tcPr>
            <w:tcW w:w="1276" w:type="dxa"/>
            <w:vMerge w:val="restart"/>
            <w:vAlign w:val="center"/>
          </w:tcPr>
          <w:p w:rsidR="00980E42" w:rsidRDefault="00D5472D">
            <w:pPr>
              <w:pStyle w:val="3"/>
            </w:pPr>
            <w:r>
              <w:t>产出指标</w:t>
            </w:r>
          </w:p>
        </w:tc>
        <w:tc>
          <w:tcPr>
            <w:tcW w:w="2268" w:type="dxa"/>
            <w:vAlign w:val="center"/>
          </w:tcPr>
          <w:p w:rsidR="00980E42" w:rsidRDefault="00D5472D">
            <w:pPr>
              <w:pStyle w:val="2"/>
            </w:pPr>
            <w:r>
              <w:t>数量指标</w:t>
            </w:r>
          </w:p>
        </w:tc>
        <w:tc>
          <w:tcPr>
            <w:tcW w:w="2835" w:type="dxa"/>
            <w:vAlign w:val="center"/>
          </w:tcPr>
          <w:p w:rsidR="00980E42" w:rsidRDefault="00D5472D">
            <w:pPr>
              <w:pStyle w:val="2"/>
            </w:pPr>
            <w:r>
              <w:t>资金支付率</w:t>
            </w:r>
          </w:p>
        </w:tc>
        <w:tc>
          <w:tcPr>
            <w:tcW w:w="5386" w:type="dxa"/>
            <w:vAlign w:val="center"/>
          </w:tcPr>
          <w:p w:rsidR="00980E42" w:rsidRDefault="00D5472D">
            <w:pPr>
              <w:pStyle w:val="2"/>
            </w:pPr>
            <w:r>
              <w:t>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质量指标</w:t>
            </w:r>
          </w:p>
        </w:tc>
        <w:tc>
          <w:tcPr>
            <w:tcW w:w="2835" w:type="dxa"/>
            <w:vAlign w:val="center"/>
          </w:tcPr>
          <w:p w:rsidR="00980E42" w:rsidRDefault="00D5472D">
            <w:pPr>
              <w:pStyle w:val="2"/>
            </w:pPr>
            <w:r>
              <w:t>资金到位率</w:t>
            </w:r>
          </w:p>
        </w:tc>
        <w:tc>
          <w:tcPr>
            <w:tcW w:w="5386" w:type="dxa"/>
            <w:vAlign w:val="center"/>
          </w:tcPr>
          <w:p w:rsidR="00980E42" w:rsidRDefault="00D5472D">
            <w:pPr>
              <w:pStyle w:val="2"/>
            </w:pPr>
            <w:r>
              <w:t>资金到位率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时效指标</w:t>
            </w:r>
          </w:p>
        </w:tc>
        <w:tc>
          <w:tcPr>
            <w:tcW w:w="2835" w:type="dxa"/>
            <w:vAlign w:val="center"/>
          </w:tcPr>
          <w:p w:rsidR="00980E42" w:rsidRDefault="00D5472D">
            <w:pPr>
              <w:pStyle w:val="2"/>
            </w:pPr>
            <w:r>
              <w:t>项目资金支付率</w:t>
            </w:r>
          </w:p>
        </w:tc>
        <w:tc>
          <w:tcPr>
            <w:tcW w:w="5386" w:type="dxa"/>
            <w:vAlign w:val="center"/>
          </w:tcPr>
          <w:p w:rsidR="00980E42" w:rsidRDefault="00D5472D">
            <w:pPr>
              <w:pStyle w:val="2"/>
            </w:pPr>
            <w:r>
              <w:t>项目资金支付率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成本指标</w:t>
            </w:r>
          </w:p>
        </w:tc>
        <w:tc>
          <w:tcPr>
            <w:tcW w:w="2835" w:type="dxa"/>
            <w:vAlign w:val="center"/>
          </w:tcPr>
          <w:p w:rsidR="00980E42" w:rsidRDefault="00D5472D">
            <w:pPr>
              <w:pStyle w:val="2"/>
            </w:pPr>
            <w:r>
              <w:t>完成率</w:t>
            </w:r>
          </w:p>
        </w:tc>
        <w:tc>
          <w:tcPr>
            <w:tcW w:w="5386" w:type="dxa"/>
            <w:vAlign w:val="center"/>
          </w:tcPr>
          <w:p w:rsidR="00980E42" w:rsidRDefault="00D5472D">
            <w:pPr>
              <w:pStyle w:val="2"/>
            </w:pPr>
            <w:r>
              <w:t>按照要求和计划完成研究任务的项目在所有立项项目中的比例（百分比）</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restart"/>
            <w:vAlign w:val="center"/>
          </w:tcPr>
          <w:p w:rsidR="00980E42" w:rsidRDefault="00D5472D">
            <w:pPr>
              <w:pStyle w:val="3"/>
            </w:pPr>
            <w:r>
              <w:t>效益指标</w:t>
            </w:r>
          </w:p>
        </w:tc>
        <w:tc>
          <w:tcPr>
            <w:tcW w:w="2268" w:type="dxa"/>
            <w:vAlign w:val="center"/>
          </w:tcPr>
          <w:p w:rsidR="00980E42" w:rsidRDefault="00D5472D">
            <w:pPr>
              <w:pStyle w:val="2"/>
            </w:pPr>
            <w:r>
              <w:t>经济效益指标</w:t>
            </w:r>
          </w:p>
        </w:tc>
        <w:tc>
          <w:tcPr>
            <w:tcW w:w="2835" w:type="dxa"/>
            <w:vAlign w:val="center"/>
          </w:tcPr>
          <w:p w:rsidR="00980E42" w:rsidRDefault="00D5472D">
            <w:pPr>
              <w:pStyle w:val="2"/>
            </w:pPr>
            <w:r>
              <w:t>促进就业</w:t>
            </w:r>
          </w:p>
        </w:tc>
        <w:tc>
          <w:tcPr>
            <w:tcW w:w="5386" w:type="dxa"/>
            <w:vAlign w:val="center"/>
          </w:tcPr>
          <w:p w:rsidR="00980E42" w:rsidRDefault="00D5472D">
            <w:pPr>
              <w:pStyle w:val="2"/>
            </w:pPr>
            <w:r>
              <w:t>促进就业</w:t>
            </w:r>
          </w:p>
        </w:tc>
        <w:tc>
          <w:tcPr>
            <w:tcW w:w="2268" w:type="dxa"/>
            <w:vAlign w:val="center"/>
          </w:tcPr>
          <w:p w:rsidR="00980E42" w:rsidRDefault="00D5472D">
            <w:pPr>
              <w:pStyle w:val="2"/>
            </w:pPr>
            <w:r>
              <w:t>≥80百分比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社会效益指标</w:t>
            </w:r>
          </w:p>
        </w:tc>
        <w:tc>
          <w:tcPr>
            <w:tcW w:w="2835" w:type="dxa"/>
            <w:vAlign w:val="center"/>
          </w:tcPr>
          <w:p w:rsidR="00980E42" w:rsidRDefault="00D5472D">
            <w:pPr>
              <w:pStyle w:val="2"/>
            </w:pPr>
            <w:r>
              <w:t>成本利用率</w:t>
            </w:r>
          </w:p>
        </w:tc>
        <w:tc>
          <w:tcPr>
            <w:tcW w:w="5386" w:type="dxa"/>
            <w:vAlign w:val="center"/>
          </w:tcPr>
          <w:p w:rsidR="00980E42" w:rsidRDefault="00D5472D">
            <w:pPr>
              <w:pStyle w:val="2"/>
            </w:pPr>
            <w:r>
              <w:t>成本利用率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生态效益指标</w:t>
            </w:r>
          </w:p>
        </w:tc>
        <w:tc>
          <w:tcPr>
            <w:tcW w:w="2835" w:type="dxa"/>
            <w:vAlign w:val="center"/>
          </w:tcPr>
          <w:p w:rsidR="00980E42" w:rsidRDefault="00D5472D">
            <w:pPr>
              <w:pStyle w:val="2"/>
            </w:pPr>
            <w:r>
              <w:t>任务计划完成率</w:t>
            </w:r>
          </w:p>
        </w:tc>
        <w:tc>
          <w:tcPr>
            <w:tcW w:w="5386" w:type="dxa"/>
            <w:vAlign w:val="center"/>
          </w:tcPr>
          <w:p w:rsidR="00980E42" w:rsidRDefault="00D5472D">
            <w:pPr>
              <w:pStyle w:val="2"/>
            </w:pPr>
            <w:r>
              <w:t>任务计划完成率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Merge/>
            <w:vAlign w:val="center"/>
          </w:tcPr>
          <w:p w:rsidR="00980E42" w:rsidRDefault="00980E42"/>
        </w:tc>
        <w:tc>
          <w:tcPr>
            <w:tcW w:w="2268" w:type="dxa"/>
            <w:vAlign w:val="center"/>
          </w:tcPr>
          <w:p w:rsidR="00980E42" w:rsidRDefault="00D5472D">
            <w:pPr>
              <w:pStyle w:val="2"/>
            </w:pPr>
            <w:r>
              <w:t>可持续影响指标</w:t>
            </w:r>
          </w:p>
        </w:tc>
        <w:tc>
          <w:tcPr>
            <w:tcW w:w="2835" w:type="dxa"/>
            <w:vAlign w:val="center"/>
          </w:tcPr>
          <w:p w:rsidR="00980E42" w:rsidRDefault="00D5472D">
            <w:pPr>
              <w:pStyle w:val="2"/>
            </w:pPr>
            <w:r>
              <w:t>监测数据合格率</w:t>
            </w:r>
          </w:p>
        </w:tc>
        <w:tc>
          <w:tcPr>
            <w:tcW w:w="5386" w:type="dxa"/>
            <w:vAlign w:val="center"/>
          </w:tcPr>
          <w:p w:rsidR="00980E42" w:rsidRDefault="00D5472D">
            <w:pPr>
              <w:pStyle w:val="2"/>
            </w:pPr>
            <w:r>
              <w:t>监测数据合格率</w:t>
            </w:r>
          </w:p>
        </w:tc>
        <w:tc>
          <w:tcPr>
            <w:tcW w:w="2268" w:type="dxa"/>
            <w:vAlign w:val="center"/>
          </w:tcPr>
          <w:p w:rsidR="00980E42" w:rsidRDefault="00D5472D">
            <w:pPr>
              <w:pStyle w:val="2"/>
            </w:pPr>
            <w:r>
              <w:t>≥85百分比</w:t>
            </w:r>
          </w:p>
        </w:tc>
        <w:tc>
          <w:tcPr>
            <w:tcW w:w="1276" w:type="dxa"/>
            <w:vAlign w:val="center"/>
          </w:tcPr>
          <w:p w:rsidR="00980E42" w:rsidRDefault="00D5472D">
            <w:pPr>
              <w:pStyle w:val="2"/>
            </w:pPr>
            <w:r>
              <w:t>依据相关政策</w:t>
            </w:r>
          </w:p>
        </w:tc>
      </w:tr>
      <w:tr w:rsidR="00DC2E8F" w:rsidTr="00DC2E8F">
        <w:trPr>
          <w:trHeight w:val="397"/>
          <w:jc w:val="center"/>
        </w:trPr>
        <w:tc>
          <w:tcPr>
            <w:tcW w:w="1276" w:type="dxa"/>
            <w:vAlign w:val="center"/>
          </w:tcPr>
          <w:p w:rsidR="00980E42" w:rsidRDefault="00D5472D">
            <w:pPr>
              <w:pStyle w:val="3"/>
            </w:pPr>
            <w:r>
              <w:t>满意度指标</w:t>
            </w:r>
          </w:p>
        </w:tc>
        <w:tc>
          <w:tcPr>
            <w:tcW w:w="2268" w:type="dxa"/>
            <w:vAlign w:val="center"/>
          </w:tcPr>
          <w:p w:rsidR="00980E42" w:rsidRDefault="00D5472D">
            <w:pPr>
              <w:pStyle w:val="2"/>
            </w:pPr>
            <w:r>
              <w:t>服务对象满意度指标</w:t>
            </w:r>
          </w:p>
        </w:tc>
        <w:tc>
          <w:tcPr>
            <w:tcW w:w="2835" w:type="dxa"/>
            <w:vAlign w:val="center"/>
          </w:tcPr>
          <w:p w:rsidR="00980E42" w:rsidRDefault="00D5472D">
            <w:pPr>
              <w:pStyle w:val="2"/>
            </w:pPr>
            <w:r>
              <w:t>满意率</w:t>
            </w:r>
          </w:p>
        </w:tc>
        <w:tc>
          <w:tcPr>
            <w:tcW w:w="5386" w:type="dxa"/>
            <w:vAlign w:val="center"/>
          </w:tcPr>
          <w:p w:rsidR="00980E42" w:rsidRDefault="00D5472D">
            <w:pPr>
              <w:pStyle w:val="2"/>
            </w:pPr>
            <w:r>
              <w:t>满意率</w:t>
            </w:r>
          </w:p>
        </w:tc>
        <w:tc>
          <w:tcPr>
            <w:tcW w:w="2268" w:type="dxa"/>
            <w:vAlign w:val="center"/>
          </w:tcPr>
          <w:p w:rsidR="00980E42" w:rsidRDefault="00D5472D">
            <w:pPr>
              <w:pStyle w:val="2"/>
            </w:pPr>
            <w:r>
              <w:t>≥90百分比</w:t>
            </w:r>
          </w:p>
        </w:tc>
        <w:tc>
          <w:tcPr>
            <w:tcW w:w="1276" w:type="dxa"/>
            <w:vAlign w:val="center"/>
          </w:tcPr>
          <w:p w:rsidR="00980E42" w:rsidRDefault="00D5472D">
            <w:pPr>
              <w:pStyle w:val="2"/>
            </w:pPr>
            <w:r>
              <w:t>依据相关政策</w:t>
            </w:r>
          </w:p>
        </w:tc>
      </w:tr>
    </w:tbl>
    <w:p w:rsidR="00980E42" w:rsidRDefault="00980E42">
      <w:pPr>
        <w:sectPr w:rsidR="00980E42">
          <w:pgSz w:w="16840" w:h="11900" w:orient="landscape"/>
          <w:pgMar w:top="1361" w:right="1020" w:bottom="1134" w:left="1020" w:header="720" w:footer="720" w:gutter="0"/>
          <w:cols w:space="720"/>
        </w:sectPr>
      </w:pPr>
    </w:p>
    <w:p w:rsidR="00980E42" w:rsidRDefault="00D5472D">
      <w:pPr>
        <w:spacing w:before="10" w:after="10"/>
        <w:ind w:firstLine="640"/>
        <w:outlineLvl w:val="2"/>
      </w:pPr>
      <w:bookmarkStart w:id="17" w:name="_Toc_3_3_0000000017"/>
      <w:r>
        <w:rPr>
          <w:rFonts w:ascii="黑体" w:eastAsia="黑体" w:hAnsi="黑体" w:cs="黑体"/>
          <w:color w:val="000000"/>
          <w:sz w:val="32"/>
        </w:rPr>
        <w:lastRenderedPageBreak/>
        <w:t>八、政府采购预算情况</w:t>
      </w:r>
      <w:bookmarkEnd w:id="17"/>
    </w:p>
    <w:p w:rsidR="00980E42" w:rsidRDefault="00D5472D">
      <w:pPr>
        <w:jc w:val="center"/>
      </w:pPr>
      <w:r>
        <w:rPr>
          <w:rFonts w:ascii="方正小标宋_GBK" w:eastAsia="方正小标宋_GBK" w:hAnsi="方正小标宋_GBK" w:cs="方正小标宋_GBK"/>
          <w:color w:val="000000"/>
          <w:sz w:val="36"/>
        </w:rPr>
        <w:t>部门政府采购预算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tblGrid>
      <w:tr w:rsidR="00DC2E8F" w:rsidTr="00DC2E8F">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7710" w:type="dxa"/>
            <w:gridSpan w:val="8"/>
            <w:tcBorders>
              <w:top w:val="single" w:sz="6" w:space="0" w:color="FFFFFF"/>
              <w:left w:val="single" w:sz="6" w:space="0" w:color="FFFFFF"/>
              <w:right w:val="single" w:sz="6" w:space="0" w:color="FFFFFF"/>
            </w:tcBorders>
            <w:vAlign w:val="center"/>
          </w:tcPr>
          <w:p w:rsidR="00980E42" w:rsidRDefault="00D5472D">
            <w:pPr>
              <w:pStyle w:val="23"/>
            </w:pPr>
            <w:r>
              <w:t>单位：万元</w:t>
            </w:r>
          </w:p>
        </w:tc>
      </w:tr>
      <w:tr w:rsidR="00DC2E8F" w:rsidTr="00DC2E8F">
        <w:trPr>
          <w:cantSplit/>
          <w:tblHeader/>
          <w:jc w:val="center"/>
        </w:trPr>
        <w:tc>
          <w:tcPr>
            <w:tcW w:w="2665" w:type="dxa"/>
            <w:gridSpan w:val="2"/>
            <w:vAlign w:val="center"/>
          </w:tcPr>
          <w:p w:rsidR="00980E42" w:rsidRDefault="00D5472D">
            <w:pPr>
              <w:pStyle w:val="1"/>
            </w:pPr>
            <w:r>
              <w:t>政府采购项目来源</w:t>
            </w:r>
          </w:p>
        </w:tc>
        <w:tc>
          <w:tcPr>
            <w:tcW w:w="1134" w:type="dxa"/>
            <w:vMerge w:val="restart"/>
            <w:vAlign w:val="center"/>
          </w:tcPr>
          <w:p w:rsidR="00980E42" w:rsidRDefault="00D5472D">
            <w:pPr>
              <w:pStyle w:val="1"/>
            </w:pPr>
            <w:r>
              <w:t>采购物品名称</w:t>
            </w:r>
          </w:p>
        </w:tc>
        <w:tc>
          <w:tcPr>
            <w:tcW w:w="1134" w:type="dxa"/>
            <w:vMerge w:val="restart"/>
            <w:vAlign w:val="center"/>
          </w:tcPr>
          <w:p w:rsidR="00980E42" w:rsidRDefault="00D5472D">
            <w:pPr>
              <w:pStyle w:val="1"/>
            </w:pPr>
            <w:r>
              <w:t>政府采购目录序号</w:t>
            </w:r>
          </w:p>
        </w:tc>
        <w:tc>
          <w:tcPr>
            <w:tcW w:w="709" w:type="dxa"/>
            <w:vMerge w:val="restart"/>
            <w:vAlign w:val="center"/>
          </w:tcPr>
          <w:p w:rsidR="00980E42" w:rsidRDefault="00D5472D">
            <w:pPr>
              <w:pStyle w:val="1"/>
            </w:pPr>
            <w:r>
              <w:t>计量  单位</w:t>
            </w:r>
          </w:p>
        </w:tc>
        <w:tc>
          <w:tcPr>
            <w:tcW w:w="850" w:type="dxa"/>
            <w:vMerge w:val="restart"/>
            <w:vAlign w:val="center"/>
          </w:tcPr>
          <w:p w:rsidR="00980E42" w:rsidRDefault="00D5472D">
            <w:pPr>
              <w:pStyle w:val="1"/>
            </w:pPr>
            <w:r>
              <w:t>数量</w:t>
            </w:r>
          </w:p>
        </w:tc>
        <w:tc>
          <w:tcPr>
            <w:tcW w:w="850" w:type="dxa"/>
            <w:vMerge w:val="restart"/>
            <w:vAlign w:val="center"/>
          </w:tcPr>
          <w:p w:rsidR="00980E42" w:rsidRDefault="00D5472D">
            <w:pPr>
              <w:pStyle w:val="1"/>
            </w:pPr>
            <w:r>
              <w:t>单价</w:t>
            </w:r>
          </w:p>
        </w:tc>
        <w:tc>
          <w:tcPr>
            <w:tcW w:w="6746" w:type="dxa"/>
            <w:gridSpan w:val="7"/>
            <w:vAlign w:val="center"/>
          </w:tcPr>
          <w:p w:rsidR="00980E42" w:rsidRDefault="00D5472D">
            <w:pPr>
              <w:pStyle w:val="1"/>
            </w:pPr>
            <w:r>
              <w:t>政府采购金额（当年部门预算安排资金）</w:t>
            </w:r>
          </w:p>
        </w:tc>
        <w:tc>
          <w:tcPr>
            <w:tcW w:w="964" w:type="dxa"/>
            <w:vMerge w:val="restart"/>
            <w:vAlign w:val="center"/>
          </w:tcPr>
          <w:p w:rsidR="00980E42" w:rsidRDefault="00D5472D">
            <w:pPr>
              <w:pStyle w:val="1"/>
            </w:pPr>
            <w:r>
              <w:t>2024年  预留中  小微企  业份额</w:t>
            </w:r>
          </w:p>
        </w:tc>
      </w:tr>
      <w:tr w:rsidR="00980E42">
        <w:trPr>
          <w:cantSplit/>
          <w:tblHeader/>
          <w:jc w:val="center"/>
        </w:trPr>
        <w:tc>
          <w:tcPr>
            <w:tcW w:w="1701" w:type="dxa"/>
            <w:vAlign w:val="center"/>
          </w:tcPr>
          <w:p w:rsidR="00980E42" w:rsidRDefault="00D5472D">
            <w:pPr>
              <w:pStyle w:val="1"/>
            </w:pPr>
            <w:r>
              <w:t>项目名称</w:t>
            </w:r>
          </w:p>
        </w:tc>
        <w:tc>
          <w:tcPr>
            <w:tcW w:w="964" w:type="dxa"/>
            <w:vAlign w:val="center"/>
          </w:tcPr>
          <w:p w:rsidR="00980E42" w:rsidRDefault="00D5472D">
            <w:pPr>
              <w:pStyle w:val="1"/>
            </w:pPr>
            <w:r>
              <w:t>预算    资金</w:t>
            </w:r>
          </w:p>
        </w:tc>
        <w:tc>
          <w:tcPr>
            <w:tcW w:w="1134" w:type="dxa"/>
            <w:vMerge/>
          </w:tcPr>
          <w:p w:rsidR="00980E42" w:rsidRDefault="00980E42"/>
        </w:tc>
        <w:tc>
          <w:tcPr>
            <w:tcW w:w="1134" w:type="dxa"/>
            <w:vMerge/>
          </w:tcPr>
          <w:p w:rsidR="00980E42" w:rsidRDefault="00980E42"/>
        </w:tc>
        <w:tc>
          <w:tcPr>
            <w:tcW w:w="709" w:type="dxa"/>
            <w:vMerge/>
          </w:tcPr>
          <w:p w:rsidR="00980E42" w:rsidRDefault="00980E42"/>
        </w:tc>
        <w:tc>
          <w:tcPr>
            <w:tcW w:w="850" w:type="dxa"/>
            <w:vMerge/>
          </w:tcPr>
          <w:p w:rsidR="00980E42" w:rsidRDefault="00980E42"/>
        </w:tc>
        <w:tc>
          <w:tcPr>
            <w:tcW w:w="850" w:type="dxa"/>
            <w:vMerge/>
          </w:tcPr>
          <w:p w:rsidR="00980E42" w:rsidRDefault="00980E42"/>
        </w:tc>
        <w:tc>
          <w:tcPr>
            <w:tcW w:w="964" w:type="dxa"/>
            <w:vAlign w:val="center"/>
          </w:tcPr>
          <w:p w:rsidR="00980E42" w:rsidRDefault="00D5472D">
            <w:pPr>
              <w:pStyle w:val="1"/>
            </w:pPr>
            <w:r>
              <w:t>合计</w:t>
            </w:r>
          </w:p>
        </w:tc>
        <w:tc>
          <w:tcPr>
            <w:tcW w:w="964" w:type="dxa"/>
            <w:vAlign w:val="center"/>
          </w:tcPr>
          <w:p w:rsidR="00980E42" w:rsidRDefault="00D5472D">
            <w:pPr>
              <w:pStyle w:val="1"/>
            </w:pPr>
            <w:r>
              <w:t>一般公共预算拨款</w:t>
            </w:r>
          </w:p>
        </w:tc>
        <w:tc>
          <w:tcPr>
            <w:tcW w:w="964" w:type="dxa"/>
            <w:vAlign w:val="center"/>
          </w:tcPr>
          <w:p w:rsidR="00980E42" w:rsidRDefault="00D5472D">
            <w:pPr>
              <w:pStyle w:val="1"/>
            </w:pPr>
            <w:r>
              <w:t>基金预算拨款</w:t>
            </w:r>
          </w:p>
        </w:tc>
        <w:tc>
          <w:tcPr>
            <w:tcW w:w="964" w:type="dxa"/>
            <w:vAlign w:val="center"/>
          </w:tcPr>
          <w:p w:rsidR="00980E42" w:rsidRDefault="00D5472D">
            <w:pPr>
              <w:pStyle w:val="1"/>
            </w:pPr>
            <w:r>
              <w:t>国有资本经营预算拨款</w:t>
            </w:r>
          </w:p>
        </w:tc>
        <w:tc>
          <w:tcPr>
            <w:tcW w:w="964" w:type="dxa"/>
            <w:vAlign w:val="center"/>
          </w:tcPr>
          <w:p w:rsidR="00980E42" w:rsidRDefault="00D5472D">
            <w:pPr>
              <w:pStyle w:val="1"/>
            </w:pPr>
            <w:r>
              <w:t>财政专户核拨</w:t>
            </w:r>
          </w:p>
        </w:tc>
        <w:tc>
          <w:tcPr>
            <w:tcW w:w="964" w:type="dxa"/>
            <w:vAlign w:val="center"/>
          </w:tcPr>
          <w:p w:rsidR="00980E42" w:rsidRDefault="00D5472D">
            <w:pPr>
              <w:pStyle w:val="1"/>
            </w:pPr>
            <w:r>
              <w:t>单位    资金</w:t>
            </w:r>
          </w:p>
        </w:tc>
        <w:tc>
          <w:tcPr>
            <w:tcW w:w="964" w:type="dxa"/>
            <w:vAlign w:val="center"/>
          </w:tcPr>
          <w:p w:rsidR="00980E42" w:rsidRDefault="00D5472D">
            <w:pPr>
              <w:pStyle w:val="1"/>
            </w:pPr>
            <w:r>
              <w:t>上年结转结余</w:t>
            </w:r>
          </w:p>
        </w:tc>
        <w:tc>
          <w:tcPr>
            <w:tcW w:w="964" w:type="dxa"/>
            <w:vMerge/>
          </w:tcPr>
          <w:p w:rsidR="00980E42" w:rsidRDefault="00980E42"/>
        </w:tc>
      </w:tr>
      <w:tr w:rsidR="00980E42">
        <w:trPr>
          <w:cantSplit/>
          <w:jc w:val="center"/>
        </w:trPr>
        <w:tc>
          <w:tcPr>
            <w:tcW w:w="1701" w:type="dxa"/>
            <w:vAlign w:val="center"/>
          </w:tcPr>
          <w:p w:rsidR="00980E42" w:rsidRDefault="00DC2E8F">
            <w:pPr>
              <w:pStyle w:val="2"/>
            </w:pPr>
            <w:r>
              <w:rPr>
                <w:rFonts w:hint="eastAsia"/>
                <w:lang w:eastAsia="zh-CN"/>
              </w:rPr>
              <w:t>脱贫地区农副产品</w:t>
            </w:r>
          </w:p>
        </w:tc>
        <w:tc>
          <w:tcPr>
            <w:tcW w:w="964" w:type="dxa"/>
            <w:vAlign w:val="center"/>
          </w:tcPr>
          <w:p w:rsidR="00980E42" w:rsidRDefault="00980E42">
            <w:pPr>
              <w:pStyle w:val="4"/>
            </w:pPr>
          </w:p>
        </w:tc>
        <w:tc>
          <w:tcPr>
            <w:tcW w:w="1134" w:type="dxa"/>
            <w:vAlign w:val="center"/>
          </w:tcPr>
          <w:p w:rsidR="00980E42" w:rsidRDefault="00980E42">
            <w:pPr>
              <w:pStyle w:val="2"/>
            </w:pPr>
          </w:p>
        </w:tc>
        <w:tc>
          <w:tcPr>
            <w:tcW w:w="1134" w:type="dxa"/>
            <w:vAlign w:val="center"/>
          </w:tcPr>
          <w:p w:rsidR="00980E42" w:rsidRDefault="00980E42">
            <w:pPr>
              <w:pStyle w:val="2"/>
            </w:pPr>
          </w:p>
        </w:tc>
        <w:tc>
          <w:tcPr>
            <w:tcW w:w="709" w:type="dxa"/>
            <w:vAlign w:val="center"/>
          </w:tcPr>
          <w:p w:rsidR="00980E42" w:rsidRDefault="00980E42">
            <w:pPr>
              <w:pStyle w:val="3"/>
            </w:pPr>
          </w:p>
        </w:tc>
        <w:tc>
          <w:tcPr>
            <w:tcW w:w="850" w:type="dxa"/>
            <w:vAlign w:val="center"/>
          </w:tcPr>
          <w:p w:rsidR="00980E42" w:rsidRDefault="00980E42">
            <w:pPr>
              <w:pStyle w:val="4"/>
            </w:pPr>
          </w:p>
        </w:tc>
        <w:tc>
          <w:tcPr>
            <w:tcW w:w="850" w:type="dxa"/>
            <w:vAlign w:val="center"/>
          </w:tcPr>
          <w:p w:rsidR="00980E42" w:rsidRDefault="00980E42">
            <w:pPr>
              <w:pStyle w:val="4"/>
            </w:pPr>
          </w:p>
        </w:tc>
        <w:tc>
          <w:tcPr>
            <w:tcW w:w="964" w:type="dxa"/>
            <w:vAlign w:val="center"/>
          </w:tcPr>
          <w:p w:rsidR="00980E42" w:rsidRDefault="00DC2E8F">
            <w:pPr>
              <w:pStyle w:val="4"/>
              <w:rPr>
                <w:lang w:eastAsia="zh-CN"/>
              </w:rPr>
            </w:pPr>
            <w:r>
              <w:rPr>
                <w:rFonts w:hint="eastAsia"/>
                <w:lang w:eastAsia="zh-CN"/>
              </w:rPr>
              <w:t>3</w:t>
            </w:r>
            <w:r>
              <w:rPr>
                <w:lang w:eastAsia="zh-CN"/>
              </w:rPr>
              <w:t>0000</w:t>
            </w:r>
          </w:p>
        </w:tc>
        <w:tc>
          <w:tcPr>
            <w:tcW w:w="964" w:type="dxa"/>
            <w:vAlign w:val="center"/>
          </w:tcPr>
          <w:p w:rsidR="00980E42" w:rsidRDefault="00980E42">
            <w:pPr>
              <w:pStyle w:val="4"/>
            </w:pPr>
          </w:p>
        </w:tc>
        <w:tc>
          <w:tcPr>
            <w:tcW w:w="964" w:type="dxa"/>
            <w:vAlign w:val="center"/>
          </w:tcPr>
          <w:p w:rsidR="00980E42" w:rsidRDefault="00980E42">
            <w:pPr>
              <w:pStyle w:val="4"/>
            </w:pPr>
          </w:p>
        </w:tc>
        <w:tc>
          <w:tcPr>
            <w:tcW w:w="964" w:type="dxa"/>
            <w:vAlign w:val="center"/>
          </w:tcPr>
          <w:p w:rsidR="00980E42" w:rsidRDefault="00980E42">
            <w:pPr>
              <w:pStyle w:val="4"/>
            </w:pPr>
          </w:p>
        </w:tc>
        <w:tc>
          <w:tcPr>
            <w:tcW w:w="964" w:type="dxa"/>
            <w:vAlign w:val="center"/>
          </w:tcPr>
          <w:p w:rsidR="00980E42" w:rsidRDefault="00980E42">
            <w:pPr>
              <w:pStyle w:val="4"/>
            </w:pPr>
          </w:p>
        </w:tc>
        <w:tc>
          <w:tcPr>
            <w:tcW w:w="964" w:type="dxa"/>
            <w:vAlign w:val="center"/>
          </w:tcPr>
          <w:p w:rsidR="00980E42" w:rsidRDefault="00DC2E8F">
            <w:pPr>
              <w:pStyle w:val="4"/>
              <w:rPr>
                <w:lang w:eastAsia="zh-CN"/>
              </w:rPr>
            </w:pPr>
            <w:r>
              <w:rPr>
                <w:rFonts w:hint="eastAsia"/>
                <w:lang w:eastAsia="zh-CN"/>
              </w:rPr>
              <w:t>3</w:t>
            </w:r>
            <w:r>
              <w:rPr>
                <w:lang w:eastAsia="zh-CN"/>
              </w:rPr>
              <w:t>0000</w:t>
            </w:r>
          </w:p>
        </w:tc>
        <w:tc>
          <w:tcPr>
            <w:tcW w:w="964" w:type="dxa"/>
            <w:vAlign w:val="center"/>
          </w:tcPr>
          <w:p w:rsidR="00980E42" w:rsidRDefault="00980E42">
            <w:pPr>
              <w:pStyle w:val="4"/>
            </w:pPr>
          </w:p>
        </w:tc>
        <w:tc>
          <w:tcPr>
            <w:tcW w:w="964" w:type="dxa"/>
            <w:vAlign w:val="center"/>
          </w:tcPr>
          <w:p w:rsidR="00980E42" w:rsidRDefault="00DC2E8F">
            <w:pPr>
              <w:pStyle w:val="4"/>
              <w:rPr>
                <w:lang w:eastAsia="zh-CN"/>
              </w:rPr>
            </w:pPr>
            <w:r>
              <w:rPr>
                <w:rFonts w:hint="eastAsia"/>
                <w:lang w:eastAsia="zh-CN"/>
              </w:rPr>
              <w:t>4</w:t>
            </w:r>
            <w:r>
              <w:rPr>
                <w:lang w:eastAsia="zh-CN"/>
              </w:rPr>
              <w:t>500</w:t>
            </w:r>
          </w:p>
        </w:tc>
      </w:tr>
    </w:tbl>
    <w:p w:rsidR="00980E42" w:rsidRDefault="00D5472D">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980E42" w:rsidRDefault="00D5472D">
      <w:pPr>
        <w:ind w:firstLine="420"/>
      </w:pPr>
      <w:r>
        <w:rPr>
          <w:rFonts w:ascii="方正书宋_GBK" w:eastAsia="方正书宋_GBK" w:hAnsi="方正书宋_GBK" w:cs="方正书宋_GBK"/>
          <w:color w:val="000000"/>
          <w:sz w:val="21"/>
        </w:rPr>
        <w:t>注：无政府采购预算，空表列示。</w:t>
      </w:r>
    </w:p>
    <w:p w:rsidR="00980E42" w:rsidRDefault="00D5472D">
      <w:pPr>
        <w:ind w:firstLine="640"/>
      </w:pPr>
      <w:r>
        <w:rPr>
          <w:rFonts w:eastAsia="方正仿宋_GBK"/>
          <w:color w:val="000000"/>
          <w:sz w:val="32"/>
        </w:rPr>
        <w:t xml:space="preserve"> </w:t>
      </w:r>
    </w:p>
    <w:p w:rsidR="00980E42" w:rsidRDefault="00D5472D">
      <w:pPr>
        <w:spacing w:before="10" w:after="10"/>
        <w:ind w:firstLine="640"/>
        <w:outlineLvl w:val="2"/>
      </w:pPr>
      <w:bookmarkStart w:id="18" w:name="_Toc_3_3_0000000018"/>
      <w:r>
        <w:rPr>
          <w:rFonts w:ascii="黑体" w:eastAsia="黑体" w:hAnsi="黑体" w:cs="黑体"/>
          <w:color w:val="000000"/>
          <w:sz w:val="32"/>
        </w:rPr>
        <w:t>九、国有资产信息</w:t>
      </w:r>
      <w:bookmarkEnd w:id="18"/>
    </w:p>
    <w:p w:rsidR="00980E42" w:rsidRDefault="00D5472D">
      <w:pPr>
        <w:spacing w:line="500" w:lineRule="exact"/>
        <w:ind w:firstLine="560"/>
      </w:pPr>
      <w:r>
        <w:rPr>
          <w:rFonts w:eastAsia="方正仿宋_GBK"/>
          <w:color w:val="000000"/>
          <w:sz w:val="28"/>
        </w:rPr>
        <w:t>涞源县上庄乡人民政府（含所属单位）上年末固定资产金额为</w:t>
      </w:r>
      <w:r>
        <w:rPr>
          <w:rFonts w:eastAsia="方正仿宋_GBK"/>
          <w:color w:val="000000"/>
          <w:sz w:val="28"/>
        </w:rPr>
        <w:t>188.75</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980E42" w:rsidRDefault="00D5472D">
      <w:pPr>
        <w:jc w:val="center"/>
      </w:pPr>
      <w:r>
        <w:rPr>
          <w:rFonts w:ascii="方正小标宋_GBK" w:eastAsia="方正小标宋_GBK" w:hAnsi="方正小标宋_GBK" w:cs="方正小标宋_GBK"/>
          <w:color w:val="000000"/>
          <w:sz w:val="36"/>
        </w:rPr>
        <w:t>部门固定资产占用情况表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DC2E8F" w:rsidTr="00DC2E8F">
        <w:trPr>
          <w:tblHeader/>
          <w:jc w:val="center"/>
        </w:trPr>
        <w:tc>
          <w:tcPr>
            <w:tcW w:w="7370" w:type="dxa"/>
            <w:tcBorders>
              <w:top w:val="single" w:sz="6" w:space="0" w:color="FFFFFF"/>
              <w:left w:val="single" w:sz="6" w:space="0" w:color="FFFFFF"/>
              <w:right w:val="single" w:sz="6" w:space="0" w:color="FFFFFF"/>
            </w:tcBorders>
            <w:vAlign w:val="center"/>
          </w:tcPr>
          <w:p w:rsidR="00980E42" w:rsidRDefault="00D5472D">
            <w:pPr>
              <w:pStyle w:val="20"/>
            </w:pPr>
            <w:r>
              <w:t>992涞源县上庄乡人民政府</w:t>
            </w:r>
          </w:p>
        </w:tc>
        <w:tc>
          <w:tcPr>
            <w:tcW w:w="5669" w:type="dxa"/>
            <w:gridSpan w:val="2"/>
            <w:tcBorders>
              <w:top w:val="single" w:sz="6" w:space="0" w:color="FFFFFF"/>
              <w:left w:val="single" w:sz="6" w:space="0" w:color="FFFFFF"/>
              <w:right w:val="single" w:sz="6" w:space="0" w:color="FFFFFF"/>
            </w:tcBorders>
            <w:vAlign w:val="center"/>
          </w:tcPr>
          <w:p w:rsidR="00980E42" w:rsidRDefault="00D5472D">
            <w:pPr>
              <w:pStyle w:val="22"/>
            </w:pPr>
            <w:r>
              <w:t>截止时间：2023-12-31</w:t>
            </w:r>
          </w:p>
        </w:tc>
      </w:tr>
      <w:tr w:rsidR="00980E42">
        <w:trPr>
          <w:tblHeader/>
          <w:jc w:val="center"/>
        </w:trPr>
        <w:tc>
          <w:tcPr>
            <w:tcW w:w="7370" w:type="dxa"/>
            <w:vAlign w:val="center"/>
          </w:tcPr>
          <w:p w:rsidR="00980E42" w:rsidRDefault="00D5472D">
            <w:pPr>
              <w:pStyle w:val="1"/>
            </w:pPr>
            <w:r>
              <w:t>项   目</w:t>
            </w:r>
          </w:p>
        </w:tc>
        <w:tc>
          <w:tcPr>
            <w:tcW w:w="2835" w:type="dxa"/>
            <w:vAlign w:val="center"/>
          </w:tcPr>
          <w:p w:rsidR="00980E42" w:rsidRDefault="00D5472D">
            <w:pPr>
              <w:pStyle w:val="1"/>
            </w:pPr>
            <w:r>
              <w:t>数量</w:t>
            </w:r>
          </w:p>
        </w:tc>
        <w:tc>
          <w:tcPr>
            <w:tcW w:w="2835" w:type="dxa"/>
            <w:vAlign w:val="center"/>
          </w:tcPr>
          <w:p w:rsidR="00980E42" w:rsidRDefault="00D5472D">
            <w:pPr>
              <w:pStyle w:val="1"/>
            </w:pPr>
            <w:r>
              <w:t>价值（金额单位：万元）</w:t>
            </w:r>
          </w:p>
        </w:tc>
      </w:tr>
      <w:tr w:rsidR="00980E42">
        <w:trPr>
          <w:jc w:val="center"/>
        </w:trPr>
        <w:tc>
          <w:tcPr>
            <w:tcW w:w="7370" w:type="dxa"/>
            <w:vAlign w:val="center"/>
          </w:tcPr>
          <w:p w:rsidR="00980E42" w:rsidRDefault="00D5472D">
            <w:pPr>
              <w:pStyle w:val="2"/>
            </w:pPr>
            <w:r>
              <w:t>资产总额</w:t>
            </w:r>
          </w:p>
        </w:tc>
        <w:tc>
          <w:tcPr>
            <w:tcW w:w="2835" w:type="dxa"/>
            <w:vAlign w:val="center"/>
          </w:tcPr>
          <w:p w:rsidR="00980E42" w:rsidRDefault="00980E42">
            <w:pPr>
              <w:pStyle w:val="3"/>
            </w:pPr>
          </w:p>
        </w:tc>
        <w:tc>
          <w:tcPr>
            <w:tcW w:w="2835" w:type="dxa"/>
            <w:vAlign w:val="center"/>
          </w:tcPr>
          <w:p w:rsidR="00980E42" w:rsidRDefault="00D5472D">
            <w:pPr>
              <w:pStyle w:val="4"/>
            </w:pPr>
            <w:r>
              <w:t>188.75</w:t>
            </w:r>
          </w:p>
        </w:tc>
      </w:tr>
      <w:tr w:rsidR="00980E42">
        <w:trPr>
          <w:jc w:val="center"/>
        </w:trPr>
        <w:tc>
          <w:tcPr>
            <w:tcW w:w="7370" w:type="dxa"/>
            <w:vAlign w:val="center"/>
          </w:tcPr>
          <w:p w:rsidR="00980E42" w:rsidRDefault="00D5472D">
            <w:pPr>
              <w:pStyle w:val="2"/>
            </w:pPr>
            <w:r>
              <w:t>1、房屋（平方米）</w:t>
            </w:r>
          </w:p>
        </w:tc>
        <w:tc>
          <w:tcPr>
            <w:tcW w:w="2835" w:type="dxa"/>
            <w:vAlign w:val="center"/>
          </w:tcPr>
          <w:p w:rsidR="00980E42" w:rsidRDefault="00D5472D">
            <w:pPr>
              <w:pStyle w:val="3"/>
            </w:pPr>
            <w:r>
              <w:t>973.33</w:t>
            </w:r>
          </w:p>
        </w:tc>
        <w:tc>
          <w:tcPr>
            <w:tcW w:w="2835" w:type="dxa"/>
            <w:vAlign w:val="center"/>
          </w:tcPr>
          <w:p w:rsidR="00980E42" w:rsidRDefault="00D5472D">
            <w:pPr>
              <w:pStyle w:val="4"/>
            </w:pPr>
            <w:r>
              <w:t>96.41</w:t>
            </w:r>
          </w:p>
        </w:tc>
      </w:tr>
      <w:tr w:rsidR="00980E42">
        <w:trPr>
          <w:jc w:val="center"/>
        </w:trPr>
        <w:tc>
          <w:tcPr>
            <w:tcW w:w="7370" w:type="dxa"/>
            <w:vAlign w:val="center"/>
          </w:tcPr>
          <w:p w:rsidR="00980E42" w:rsidRDefault="00D5472D">
            <w:pPr>
              <w:pStyle w:val="2"/>
            </w:pPr>
            <w:r>
              <w:t xml:space="preserve">　　其中：办公用房（平方米）</w:t>
            </w:r>
          </w:p>
        </w:tc>
        <w:tc>
          <w:tcPr>
            <w:tcW w:w="2835" w:type="dxa"/>
            <w:vAlign w:val="center"/>
          </w:tcPr>
          <w:p w:rsidR="00980E42" w:rsidRDefault="00D5472D">
            <w:pPr>
              <w:pStyle w:val="3"/>
            </w:pPr>
            <w:r>
              <w:t>973.33</w:t>
            </w:r>
          </w:p>
        </w:tc>
        <w:tc>
          <w:tcPr>
            <w:tcW w:w="2835" w:type="dxa"/>
            <w:vAlign w:val="center"/>
          </w:tcPr>
          <w:p w:rsidR="00980E42" w:rsidRDefault="00D5472D">
            <w:pPr>
              <w:pStyle w:val="4"/>
            </w:pPr>
            <w:r>
              <w:t>96.41</w:t>
            </w:r>
          </w:p>
        </w:tc>
      </w:tr>
      <w:tr w:rsidR="00980E42">
        <w:trPr>
          <w:jc w:val="center"/>
        </w:trPr>
        <w:tc>
          <w:tcPr>
            <w:tcW w:w="7370" w:type="dxa"/>
            <w:vAlign w:val="center"/>
          </w:tcPr>
          <w:p w:rsidR="00980E42" w:rsidRDefault="00D5472D">
            <w:pPr>
              <w:pStyle w:val="2"/>
            </w:pPr>
            <w:r>
              <w:t>2、车辆（台、辆）</w:t>
            </w:r>
          </w:p>
        </w:tc>
        <w:tc>
          <w:tcPr>
            <w:tcW w:w="2835" w:type="dxa"/>
            <w:vAlign w:val="center"/>
          </w:tcPr>
          <w:p w:rsidR="00980E42" w:rsidRDefault="00D5472D">
            <w:pPr>
              <w:pStyle w:val="3"/>
            </w:pPr>
            <w:r>
              <w:t>10</w:t>
            </w:r>
          </w:p>
        </w:tc>
        <w:tc>
          <w:tcPr>
            <w:tcW w:w="2835" w:type="dxa"/>
            <w:vAlign w:val="center"/>
          </w:tcPr>
          <w:p w:rsidR="00980E42" w:rsidRDefault="00D5472D">
            <w:pPr>
              <w:pStyle w:val="4"/>
            </w:pPr>
            <w:r>
              <w:t>50.43</w:t>
            </w:r>
          </w:p>
        </w:tc>
      </w:tr>
      <w:tr w:rsidR="00980E42">
        <w:trPr>
          <w:jc w:val="center"/>
        </w:trPr>
        <w:tc>
          <w:tcPr>
            <w:tcW w:w="7370" w:type="dxa"/>
            <w:vAlign w:val="center"/>
          </w:tcPr>
          <w:p w:rsidR="00980E42" w:rsidRDefault="00D5472D">
            <w:pPr>
              <w:pStyle w:val="2"/>
            </w:pPr>
            <w:r>
              <w:t>3、单价在20万元以上的设备</w:t>
            </w:r>
          </w:p>
        </w:tc>
        <w:tc>
          <w:tcPr>
            <w:tcW w:w="2835" w:type="dxa"/>
            <w:vAlign w:val="center"/>
          </w:tcPr>
          <w:p w:rsidR="00980E42" w:rsidRDefault="00980E42">
            <w:pPr>
              <w:pStyle w:val="3"/>
            </w:pPr>
          </w:p>
        </w:tc>
        <w:tc>
          <w:tcPr>
            <w:tcW w:w="2835" w:type="dxa"/>
            <w:vAlign w:val="center"/>
          </w:tcPr>
          <w:p w:rsidR="00980E42" w:rsidRDefault="00980E42">
            <w:pPr>
              <w:pStyle w:val="4"/>
            </w:pPr>
          </w:p>
        </w:tc>
      </w:tr>
      <w:tr w:rsidR="00980E42">
        <w:trPr>
          <w:jc w:val="center"/>
        </w:trPr>
        <w:tc>
          <w:tcPr>
            <w:tcW w:w="7370" w:type="dxa"/>
            <w:vAlign w:val="center"/>
          </w:tcPr>
          <w:p w:rsidR="00980E42" w:rsidRDefault="00D5472D">
            <w:pPr>
              <w:pStyle w:val="2"/>
            </w:pPr>
            <w:r>
              <w:t>4、其他固定资产</w:t>
            </w:r>
          </w:p>
        </w:tc>
        <w:tc>
          <w:tcPr>
            <w:tcW w:w="2835" w:type="dxa"/>
            <w:vAlign w:val="center"/>
          </w:tcPr>
          <w:p w:rsidR="00980E42" w:rsidRDefault="00D5472D">
            <w:pPr>
              <w:pStyle w:val="3"/>
            </w:pPr>
            <w:r>
              <w:t>345</w:t>
            </w:r>
          </w:p>
        </w:tc>
        <w:tc>
          <w:tcPr>
            <w:tcW w:w="2835" w:type="dxa"/>
            <w:vAlign w:val="center"/>
          </w:tcPr>
          <w:p w:rsidR="00980E42" w:rsidRDefault="00D5472D">
            <w:pPr>
              <w:pStyle w:val="4"/>
            </w:pPr>
            <w:r>
              <w:t>41.91</w:t>
            </w:r>
          </w:p>
        </w:tc>
      </w:tr>
    </w:tbl>
    <w:p w:rsidR="00980E42" w:rsidRDefault="00D5472D">
      <w:pPr>
        <w:ind w:firstLine="640"/>
      </w:pPr>
      <w:r>
        <w:rPr>
          <w:rFonts w:eastAsia="方正仿宋_GBK"/>
          <w:color w:val="000000"/>
          <w:sz w:val="32"/>
        </w:rPr>
        <w:t xml:space="preserve"> </w:t>
      </w:r>
    </w:p>
    <w:p w:rsidR="00980E42" w:rsidRDefault="00D5472D">
      <w:pPr>
        <w:spacing w:before="10" w:after="10"/>
        <w:ind w:firstLine="640"/>
        <w:outlineLvl w:val="2"/>
      </w:pPr>
      <w:bookmarkStart w:id="19" w:name="_Toc_3_3_0000000019"/>
      <w:r>
        <w:rPr>
          <w:rFonts w:ascii="黑体" w:eastAsia="黑体" w:hAnsi="黑体" w:cs="黑体"/>
          <w:color w:val="000000"/>
          <w:sz w:val="32"/>
        </w:rPr>
        <w:t>十、名词解释</w:t>
      </w:r>
      <w:bookmarkEnd w:id="19"/>
    </w:p>
    <w:p w:rsidR="00980E42" w:rsidRDefault="00D5472D">
      <w:pPr>
        <w:spacing w:line="500" w:lineRule="exact"/>
        <w:ind w:firstLine="560"/>
      </w:pPr>
      <w:r>
        <w:rPr>
          <w:rFonts w:eastAsia="方正仿宋_GBK"/>
          <w:color w:val="000000"/>
          <w:sz w:val="28"/>
        </w:rPr>
        <w:lastRenderedPageBreak/>
        <w:t>1</w:t>
      </w:r>
      <w:r>
        <w:rPr>
          <w:rFonts w:eastAsia="方正仿宋_GBK"/>
          <w:color w:val="000000"/>
          <w:sz w:val="28"/>
        </w:rPr>
        <w:t>、</w:t>
      </w:r>
      <w:r>
        <w:rPr>
          <w:rFonts w:eastAsia="方正仿宋_GBK"/>
          <w:b/>
          <w:color w:val="000000"/>
          <w:sz w:val="28"/>
        </w:rPr>
        <w:t>财政拨款收入：</w:t>
      </w:r>
      <w:r>
        <w:rPr>
          <w:rFonts w:eastAsia="方正仿宋_GBK"/>
          <w:color w:val="000000"/>
          <w:sz w:val="28"/>
        </w:rPr>
        <w:t>指本级财政当年拨付的资金，包括一般公共预算拨款、政府性基金预算拨款、国有资本经营预算拨款。</w:t>
      </w:r>
    </w:p>
    <w:p w:rsidR="00980E42" w:rsidRDefault="00D5472D">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财政专户管理资金收入：</w:t>
      </w:r>
      <w:r>
        <w:rPr>
          <w:rFonts w:eastAsia="方正仿宋_GBK"/>
          <w:color w:val="000000"/>
          <w:sz w:val="28"/>
        </w:rPr>
        <w:t>缴入财政专户、实行专项管理的教育收费收入。</w:t>
      </w:r>
    </w:p>
    <w:p w:rsidR="00980E42" w:rsidRDefault="00D5472D">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单位资金收入：</w:t>
      </w:r>
      <w:r>
        <w:rPr>
          <w:rFonts w:eastAsia="方正仿宋_GBK"/>
          <w:color w:val="000000"/>
          <w:sz w:val="28"/>
        </w:rPr>
        <w:t>指除财政拨款收入和财政专户管理资金以外的收入，包括事业收入（不含教育收费）、上级补助收入、附属单位上缴收入、事业单位经营收入及其他收入，其中，其他收入主要包括债务收入、投资收益等。</w:t>
      </w:r>
    </w:p>
    <w:p w:rsidR="00980E42" w:rsidRDefault="00D5472D">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980E42" w:rsidRDefault="00D5472D">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事业单位经营收入：</w:t>
      </w:r>
      <w:r>
        <w:rPr>
          <w:rFonts w:eastAsia="方正仿宋_GBK"/>
          <w:color w:val="000000"/>
          <w:sz w:val="28"/>
        </w:rPr>
        <w:t>指事业单位在专业业务活动及其辅助活动之外开展非独立核算经营活动取得的收入。</w:t>
      </w:r>
    </w:p>
    <w:p w:rsidR="00980E42" w:rsidRDefault="00D5472D">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指以前年度安排、结转到本年仍按原规定用途继续使用的资金。</w:t>
      </w:r>
    </w:p>
    <w:p w:rsidR="00980E42" w:rsidRDefault="00D5472D">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部门预算支出：</w:t>
      </w:r>
      <w:r>
        <w:rPr>
          <w:rFonts w:eastAsia="方正仿宋_GBK"/>
          <w:color w:val="000000"/>
          <w:sz w:val="28"/>
        </w:rPr>
        <w:t>包括人员类项目支出、运转类项目支出和特定目标类项目支出。其中：人员类项目支出和运转类项目中的公用经费项目支出对应部门预算中的基本支出；运转类项目中的其他运转类项目支出和特定目标类项目支出对应部门预算中的项目支出，以及经营支出和往来支出。</w:t>
      </w:r>
    </w:p>
    <w:p w:rsidR="00980E42" w:rsidRDefault="00D5472D">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980E42" w:rsidRDefault="00D5472D">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支出（含车辆购置税、牌照费）及按规定保留的公务用车燃料费、维修费、过路过桥费、保险费、安全奖励费用等支出；公务接待费反映单位按规定开支的各类公务接待（含外宾接待）支出。</w:t>
      </w:r>
    </w:p>
    <w:p w:rsidR="00980E42" w:rsidRDefault="00D5472D">
      <w:pPr>
        <w:spacing w:line="500" w:lineRule="exact"/>
        <w:ind w:firstLine="560"/>
      </w:pPr>
      <w:r>
        <w:rPr>
          <w:rFonts w:eastAsia="方正仿宋_GBK"/>
          <w:color w:val="000000"/>
          <w:sz w:val="28"/>
        </w:rPr>
        <w:lastRenderedPageBreak/>
        <w:t>10</w:t>
      </w:r>
      <w:r>
        <w:rPr>
          <w:rFonts w:eastAsia="方正仿宋_GBK"/>
          <w:color w:val="000000"/>
          <w:sz w:val="28"/>
        </w:rPr>
        <w:t>、</w:t>
      </w:r>
      <w:r>
        <w:rPr>
          <w:rFonts w:eastAsia="方正仿宋_GBK"/>
          <w:b/>
          <w:color w:val="000000"/>
          <w:sz w:val="28"/>
        </w:rPr>
        <w:t>机关运行经费：</w:t>
      </w:r>
      <w:r>
        <w:rPr>
          <w:rFonts w:eastAsia="方正仿宋_GBK"/>
          <w:color w:val="000000"/>
          <w:sz w:val="28"/>
        </w:rPr>
        <w:t>是指各部门（单位）的公用经费，包括办公及印刷费、邮电费、差旅费、会议费、福利费、日常维修费、专用材料及一般设备购置费、办公用房水电费、办公用房取暖费、办公用房物业管理费、公务用车运行维护费以及其他费用。</w:t>
      </w:r>
    </w:p>
    <w:p w:rsidR="00980E42" w:rsidRDefault="00D5472D">
      <w:pPr>
        <w:spacing w:before="10" w:after="10"/>
        <w:ind w:firstLine="640"/>
        <w:outlineLvl w:val="2"/>
      </w:pPr>
      <w:bookmarkStart w:id="20" w:name="_Toc_3_3_0000000020"/>
      <w:r>
        <w:rPr>
          <w:rFonts w:ascii="黑体" w:eastAsia="黑体" w:hAnsi="黑体" w:cs="黑体"/>
          <w:color w:val="000000"/>
          <w:sz w:val="32"/>
        </w:rPr>
        <w:t>十一、其他需要说明的事项</w:t>
      </w:r>
      <w:bookmarkEnd w:id="20"/>
    </w:p>
    <w:p w:rsidR="00980E42" w:rsidRDefault="00D5472D">
      <w:pPr>
        <w:spacing w:line="500" w:lineRule="exact"/>
        <w:ind w:firstLine="560"/>
      </w:pPr>
      <w:r>
        <w:rPr>
          <w:rFonts w:eastAsia="方正仿宋_GBK"/>
          <w:color w:val="000000"/>
          <w:sz w:val="28"/>
        </w:rPr>
        <w:t>我部门无其他需要说明的事项。</w:t>
      </w:r>
    </w:p>
    <w:sectPr w:rsidR="00980E42">
      <w:pgSz w:w="16840" w:h="11900" w:orient="landscape"/>
      <w:pgMar w:top="1361" w:right="1020" w:bottom="1134" w:left="102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B27879" w:rsidRDefault="00B27879">
      <w:r>
        <w:separator/>
      </w:r>
    </w:p>
  </w:endnote>
  <w:endnote w:type="continuationSeparator" w:id="0">
    <w:p w:rsidR="00B27879" w:rsidRDefault="00B2787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宋体">
    <w:altName w:val="SimSun"/>
    <w:panose1 w:val="02010600030101010101"/>
    <w:charset w:val="86"/>
    <w:family w:val="auto"/>
    <w:pitch w:val="variable"/>
    <w:sig w:usb0="00000203" w:usb1="288F0000" w:usb2="00000016" w:usb3="00000000" w:csb0="00040001" w:csb1="00000000"/>
  </w:font>
  <w:font w:name="方正小标宋_GBK">
    <w:altName w:val="宋体"/>
    <w:charset w:val="00"/>
    <w:family w:val="auto"/>
    <w:pitch w:val="default"/>
  </w:font>
  <w:font w:name="方正书宋_GBK">
    <w:altName w:val="宋体"/>
    <w:charset w:val="00"/>
    <w:family w:val="auto"/>
    <w:pitch w:val="default"/>
  </w:font>
  <w:font w:name="方正仿宋_GBK">
    <w:altName w:val="宋体"/>
    <w:charset w:val="00"/>
    <w:family w:val="auto"/>
    <w:pitch w:val="default"/>
  </w:font>
  <w:font w:name="黑体">
    <w:altName w:val="SimHei"/>
    <w:panose1 w:val="02010609060101010101"/>
    <w:charset w:val="86"/>
    <w:family w:val="modern"/>
    <w:pitch w:val="fixed"/>
    <w:sig w:usb0="800002BF" w:usb1="38CF7CFA" w:usb2="00000016" w:usb3="00000000" w:csb0="00040001" w:csb1="00000000"/>
  </w:font>
  <w:font w:name="方正楷体_GBK">
    <w:altName w:val="宋体"/>
    <w:charset w:val="00"/>
    <w:family w:val="auto"/>
    <w:pitch w:val="default"/>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80E42" w:rsidRDefault="00D5472D">
    <w:r>
      <w:fldChar w:fldCharType="begin"/>
    </w:r>
    <w:r>
      <w:instrText>PAGE "page number"</w:instrText>
    </w:r>
    <w:r>
      <w:fldChar w:fldCharType="separate"/>
    </w:r>
    <w:r w:rsidR="008F753E">
      <w:rPr>
        <w:noProof/>
      </w:rPr>
      <w:t>22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980E42" w:rsidRDefault="00D5472D">
    <w:pPr>
      <w:jc w:val="right"/>
    </w:pPr>
    <w:r>
      <w:fldChar w:fldCharType="begin"/>
    </w:r>
    <w:r>
      <w:instrText>PAGE "page number"</w:instrText>
    </w:r>
    <w:r>
      <w:fldChar w:fldCharType="separate"/>
    </w:r>
    <w:r w:rsidR="008F753E">
      <w:rPr>
        <w:noProof/>
      </w:rPr>
      <w:t>23</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B27879" w:rsidRDefault="00B27879">
      <w:r>
        <w:separator/>
      </w:r>
    </w:p>
  </w:footnote>
  <w:footnote w:type="continuationSeparator" w:id="0">
    <w:p w:rsidR="00B27879" w:rsidRDefault="00B27879">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20241F0"/>
    <w:multiLevelType w:val="multilevel"/>
    <w:tmpl w:val="A848781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 w15:restartNumberingAfterBreak="0">
    <w:nsid w:val="04141B97"/>
    <w:multiLevelType w:val="multilevel"/>
    <w:tmpl w:val="3A00810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 w15:restartNumberingAfterBreak="0">
    <w:nsid w:val="08137A4E"/>
    <w:multiLevelType w:val="multilevel"/>
    <w:tmpl w:val="B59A73D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 w15:restartNumberingAfterBreak="0">
    <w:nsid w:val="104E23AB"/>
    <w:multiLevelType w:val="multilevel"/>
    <w:tmpl w:val="2BB4135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4" w15:restartNumberingAfterBreak="0">
    <w:nsid w:val="11257D4E"/>
    <w:multiLevelType w:val="multilevel"/>
    <w:tmpl w:val="B8307ACC"/>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5" w15:restartNumberingAfterBreak="0">
    <w:nsid w:val="16654A44"/>
    <w:multiLevelType w:val="multilevel"/>
    <w:tmpl w:val="88A6E5B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6" w15:restartNumberingAfterBreak="0">
    <w:nsid w:val="16852F46"/>
    <w:multiLevelType w:val="multilevel"/>
    <w:tmpl w:val="B78641E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7" w15:restartNumberingAfterBreak="0">
    <w:nsid w:val="16947069"/>
    <w:multiLevelType w:val="multilevel"/>
    <w:tmpl w:val="7CC8AC6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8" w15:restartNumberingAfterBreak="0">
    <w:nsid w:val="1BEE3E82"/>
    <w:multiLevelType w:val="multilevel"/>
    <w:tmpl w:val="A6AE074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9" w15:restartNumberingAfterBreak="0">
    <w:nsid w:val="27A814DA"/>
    <w:multiLevelType w:val="multilevel"/>
    <w:tmpl w:val="3C3418F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0" w15:restartNumberingAfterBreak="0">
    <w:nsid w:val="2872594F"/>
    <w:multiLevelType w:val="multilevel"/>
    <w:tmpl w:val="E898C38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1" w15:restartNumberingAfterBreak="0">
    <w:nsid w:val="2B384009"/>
    <w:multiLevelType w:val="multilevel"/>
    <w:tmpl w:val="AEA4573E"/>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2" w15:restartNumberingAfterBreak="0">
    <w:nsid w:val="2E7F71F1"/>
    <w:multiLevelType w:val="multilevel"/>
    <w:tmpl w:val="FA5C430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3" w15:restartNumberingAfterBreak="0">
    <w:nsid w:val="2F883A1A"/>
    <w:multiLevelType w:val="multilevel"/>
    <w:tmpl w:val="4A02B86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4" w15:restartNumberingAfterBreak="0">
    <w:nsid w:val="32193349"/>
    <w:multiLevelType w:val="multilevel"/>
    <w:tmpl w:val="50A8916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5" w15:restartNumberingAfterBreak="0">
    <w:nsid w:val="34432E88"/>
    <w:multiLevelType w:val="multilevel"/>
    <w:tmpl w:val="9794AED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6" w15:restartNumberingAfterBreak="0">
    <w:nsid w:val="37B56B41"/>
    <w:multiLevelType w:val="multilevel"/>
    <w:tmpl w:val="C44C39B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7" w15:restartNumberingAfterBreak="0">
    <w:nsid w:val="38170C8D"/>
    <w:multiLevelType w:val="multilevel"/>
    <w:tmpl w:val="4914E94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18" w15:restartNumberingAfterBreak="0">
    <w:nsid w:val="39B64D13"/>
    <w:multiLevelType w:val="multilevel"/>
    <w:tmpl w:val="305ED562"/>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19" w15:restartNumberingAfterBreak="0">
    <w:nsid w:val="3CCD3928"/>
    <w:multiLevelType w:val="multilevel"/>
    <w:tmpl w:val="D3C6EB12"/>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0" w15:restartNumberingAfterBreak="0">
    <w:nsid w:val="46E327D3"/>
    <w:multiLevelType w:val="multilevel"/>
    <w:tmpl w:val="1A5228AE"/>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1" w15:restartNumberingAfterBreak="0">
    <w:nsid w:val="4F4B2650"/>
    <w:multiLevelType w:val="multilevel"/>
    <w:tmpl w:val="056A03E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2" w15:restartNumberingAfterBreak="0">
    <w:nsid w:val="527B0265"/>
    <w:multiLevelType w:val="multilevel"/>
    <w:tmpl w:val="17E4F0D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3" w15:restartNumberingAfterBreak="0">
    <w:nsid w:val="5674595E"/>
    <w:multiLevelType w:val="multilevel"/>
    <w:tmpl w:val="7886121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4" w15:restartNumberingAfterBreak="0">
    <w:nsid w:val="57D5582F"/>
    <w:multiLevelType w:val="multilevel"/>
    <w:tmpl w:val="A7166180"/>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5" w15:restartNumberingAfterBreak="0">
    <w:nsid w:val="5EFB00B1"/>
    <w:multiLevelType w:val="multilevel"/>
    <w:tmpl w:val="694264BA"/>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6" w15:restartNumberingAfterBreak="0">
    <w:nsid w:val="60A444BD"/>
    <w:multiLevelType w:val="multilevel"/>
    <w:tmpl w:val="A3241CC8"/>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7" w15:restartNumberingAfterBreak="0">
    <w:nsid w:val="65071D36"/>
    <w:multiLevelType w:val="multilevel"/>
    <w:tmpl w:val="89748CE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28" w15:restartNumberingAfterBreak="0">
    <w:nsid w:val="68C5188E"/>
    <w:multiLevelType w:val="multilevel"/>
    <w:tmpl w:val="718EE348"/>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29" w15:restartNumberingAfterBreak="0">
    <w:nsid w:val="705D7CA9"/>
    <w:multiLevelType w:val="multilevel"/>
    <w:tmpl w:val="79ECDF04"/>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0" w15:restartNumberingAfterBreak="0">
    <w:nsid w:val="710F136C"/>
    <w:multiLevelType w:val="multilevel"/>
    <w:tmpl w:val="A5B217C6"/>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abstractNum w:abstractNumId="31" w15:restartNumberingAfterBreak="0">
    <w:nsid w:val="743619CF"/>
    <w:multiLevelType w:val="multilevel"/>
    <w:tmpl w:val="9F5AD6F6"/>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2" w15:restartNumberingAfterBreak="0">
    <w:nsid w:val="76EA4FB8"/>
    <w:multiLevelType w:val="multilevel"/>
    <w:tmpl w:val="32A078F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3" w15:restartNumberingAfterBreak="0">
    <w:nsid w:val="77D61126"/>
    <w:multiLevelType w:val="multilevel"/>
    <w:tmpl w:val="0F2A381C"/>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4" w15:restartNumberingAfterBreak="0">
    <w:nsid w:val="781872FD"/>
    <w:multiLevelType w:val="multilevel"/>
    <w:tmpl w:val="31644B90"/>
    <w:lvl w:ilvl="0">
      <w:start w:val="1"/>
      <w:numFmt w:val="decimal"/>
      <w:lvlText w:val="%1."/>
      <w:lvlJc w:val="left"/>
      <w:pPr>
        <w:ind w:left="1080" w:hanging="360"/>
      </w:pPr>
      <w:rPr>
        <w:rFonts w:ascii="Times New Roman" w:eastAsia="Times New Roman" w:hAnsi="Times New Roman" w:cs="Times New Roman"/>
      </w:rPr>
    </w:lvl>
    <w:lvl w:ilvl="1">
      <w:start w:val="1"/>
      <w:numFmt w:val="lowerLetter"/>
      <w:lvlText w:val="%2."/>
      <w:lvlJc w:val="right"/>
      <w:pPr>
        <w:ind w:left="1800" w:hanging="360"/>
      </w:pPr>
      <w:rPr>
        <w:rFonts w:ascii="Times New Roman" w:eastAsia="Times New Roman" w:hAnsi="Times New Roman" w:cs="Times New Roman"/>
      </w:rPr>
    </w:lvl>
    <w:lvl w:ilvl="2">
      <w:start w:val="1"/>
      <w:numFmt w:val="lowerRoman"/>
      <w:lvlText w:val="%3."/>
      <w:lvlJc w:val="left"/>
      <w:pPr>
        <w:ind w:left="2520" w:hanging="360"/>
      </w:pPr>
      <w:rPr>
        <w:rFonts w:ascii="Times New Roman" w:eastAsia="Times New Roman" w:hAnsi="Times New Roman" w:cs="Times New Roman"/>
      </w:rPr>
    </w:lvl>
    <w:lvl w:ilvl="3">
      <w:start w:val="1"/>
      <w:numFmt w:val="decimal"/>
      <w:lvlText w:val="%4."/>
      <w:lvlJc w:val="left"/>
      <w:pPr>
        <w:ind w:left="3240" w:hanging="360"/>
      </w:pPr>
      <w:rPr>
        <w:rFonts w:ascii="Times New Roman" w:eastAsia="Times New Roman" w:hAnsi="Times New Roman" w:cs="Times New Roman"/>
      </w:rPr>
    </w:lvl>
    <w:lvl w:ilvl="4">
      <w:start w:val="1"/>
      <w:numFmt w:val="lowerLetter"/>
      <w:lvlText w:val="%5."/>
      <w:lvlJc w:val="right"/>
      <w:pPr>
        <w:ind w:left="3960" w:hanging="360"/>
      </w:pPr>
      <w:rPr>
        <w:rFonts w:ascii="Times New Roman" w:eastAsia="Times New Roman" w:hAnsi="Times New Roman" w:cs="Times New Roman"/>
      </w:rPr>
    </w:lvl>
    <w:lvl w:ilvl="5">
      <w:start w:val="1"/>
      <w:numFmt w:val="lowerRoman"/>
      <w:lvlText w:val="%6."/>
      <w:lvlJc w:val="left"/>
      <w:pPr>
        <w:ind w:left="4680" w:hanging="360"/>
      </w:pPr>
      <w:rPr>
        <w:rFonts w:ascii="Times New Roman" w:eastAsia="Times New Roman" w:hAnsi="Times New Roman" w:cs="Times New Roman"/>
      </w:rPr>
    </w:lvl>
    <w:lvl w:ilvl="6">
      <w:start w:val="1"/>
      <w:numFmt w:val="decimal"/>
      <w:lvlText w:val="%7."/>
      <w:lvlJc w:val="left"/>
      <w:pPr>
        <w:ind w:left="5400" w:hanging="360"/>
      </w:pPr>
      <w:rPr>
        <w:rFonts w:ascii="Times New Roman" w:eastAsia="Times New Roman" w:hAnsi="Times New Roman" w:cs="Times New Roman"/>
      </w:rPr>
    </w:lvl>
    <w:lvl w:ilvl="7">
      <w:start w:val="1"/>
      <w:numFmt w:val="lowerLetter"/>
      <w:lvlText w:val="%8."/>
      <w:lvlJc w:val="right"/>
      <w:pPr>
        <w:ind w:left="6120" w:hanging="360"/>
      </w:pPr>
      <w:rPr>
        <w:rFonts w:ascii="Times New Roman" w:eastAsia="Times New Roman" w:hAnsi="Times New Roman" w:cs="Times New Roman"/>
      </w:rPr>
    </w:lvl>
    <w:lvl w:ilvl="8">
      <w:start w:val="1"/>
      <w:numFmt w:val="lowerRoman"/>
      <w:lvlText w:val="%9."/>
      <w:lvlJc w:val="left"/>
      <w:pPr>
        <w:ind w:left="6840" w:hanging="360"/>
      </w:pPr>
      <w:rPr>
        <w:rFonts w:ascii="Times New Roman" w:eastAsia="Times New Roman" w:hAnsi="Times New Roman" w:cs="Times New Roman"/>
      </w:rPr>
    </w:lvl>
  </w:abstractNum>
  <w:abstractNum w:abstractNumId="35" w15:restartNumberingAfterBreak="0">
    <w:nsid w:val="7F606116"/>
    <w:multiLevelType w:val="multilevel"/>
    <w:tmpl w:val="C1FED834"/>
    <w:lvl w:ilvl="0">
      <w:start w:val="1"/>
      <w:numFmt w:val="bullet"/>
      <w:lvlText w:val=""/>
      <w:lvlJc w:val="left"/>
      <w:pPr>
        <w:ind w:left="1080" w:hanging="360"/>
      </w:pPr>
      <w:rPr>
        <w:rFonts w:ascii="Symbol" w:eastAsia="Symbol" w:hAnsi="Symbol" w:cs="Symbol"/>
      </w:rPr>
    </w:lvl>
    <w:lvl w:ilvl="1">
      <w:start w:val="1"/>
      <w:numFmt w:val="bullet"/>
      <w:lvlText w:val="o"/>
      <w:lvlJc w:val="left"/>
      <w:pPr>
        <w:ind w:left="1800" w:hanging="360"/>
      </w:pPr>
      <w:rPr>
        <w:rFonts w:ascii="Courier New" w:eastAsia="Courier New" w:hAnsi="Courier New" w:cs="Courier New"/>
      </w:rPr>
    </w:lvl>
    <w:lvl w:ilvl="2">
      <w:start w:val="1"/>
      <w:numFmt w:val="bullet"/>
      <w:lvlText w:val=""/>
      <w:lvlJc w:val="left"/>
      <w:pPr>
        <w:ind w:left="2520" w:hanging="360"/>
      </w:pPr>
      <w:rPr>
        <w:rFonts w:ascii="Wingdings" w:eastAsia="Wingdings" w:hAnsi="Wingdings" w:cs="Wingdings"/>
      </w:rPr>
    </w:lvl>
    <w:lvl w:ilvl="3">
      <w:start w:val="1"/>
      <w:numFmt w:val="bullet"/>
      <w:lvlText w:val=""/>
      <w:lvlJc w:val="left"/>
      <w:pPr>
        <w:ind w:left="3240" w:hanging="360"/>
      </w:pPr>
      <w:rPr>
        <w:rFonts w:ascii="Symbol" w:eastAsia="Symbol" w:hAnsi="Symbol" w:cs="Symbol"/>
      </w:rPr>
    </w:lvl>
    <w:lvl w:ilvl="4">
      <w:start w:val="1"/>
      <w:numFmt w:val="bullet"/>
      <w:lvlText w:val="o"/>
      <w:lvlJc w:val="left"/>
      <w:pPr>
        <w:ind w:left="3960" w:hanging="360"/>
      </w:pPr>
      <w:rPr>
        <w:rFonts w:ascii="Courier New" w:eastAsia="Courier New" w:hAnsi="Courier New" w:cs="Courier New"/>
      </w:rPr>
    </w:lvl>
    <w:lvl w:ilvl="5">
      <w:start w:val="1"/>
      <w:numFmt w:val="bullet"/>
      <w:lvlText w:val=""/>
      <w:lvlJc w:val="left"/>
      <w:pPr>
        <w:ind w:left="4680" w:hanging="360"/>
      </w:pPr>
      <w:rPr>
        <w:rFonts w:ascii="Wingdings" w:eastAsia="Wingdings" w:hAnsi="Wingdings" w:cs="Wingdings"/>
      </w:rPr>
    </w:lvl>
    <w:lvl w:ilvl="6">
      <w:start w:val="1"/>
      <w:numFmt w:val="bullet"/>
      <w:lvlText w:val=""/>
      <w:lvlJc w:val="left"/>
      <w:pPr>
        <w:ind w:left="5400" w:hanging="360"/>
      </w:pPr>
      <w:rPr>
        <w:rFonts w:ascii="Symbol" w:eastAsia="Symbol" w:hAnsi="Symbol" w:cs="Symbol"/>
      </w:rPr>
    </w:lvl>
    <w:lvl w:ilvl="7">
      <w:start w:val="1"/>
      <w:numFmt w:val="bullet"/>
      <w:lvlText w:val="o"/>
      <w:lvlJc w:val="left"/>
      <w:pPr>
        <w:ind w:left="6120" w:hanging="360"/>
      </w:pPr>
      <w:rPr>
        <w:rFonts w:ascii="Courier New" w:eastAsia="Courier New" w:hAnsi="Courier New" w:cs="Courier New"/>
      </w:rPr>
    </w:lvl>
    <w:lvl w:ilvl="8">
      <w:start w:val="1"/>
      <w:numFmt w:val="bullet"/>
      <w:lvlText w:val=""/>
      <w:lvlJc w:val="left"/>
      <w:pPr>
        <w:ind w:left="6840" w:hanging="360"/>
      </w:pPr>
      <w:rPr>
        <w:rFonts w:ascii="Wingdings" w:eastAsia="Wingdings" w:hAnsi="Wingdings" w:cs="Wingdings"/>
      </w:rPr>
    </w:lvl>
  </w:abstractNum>
  <w:num w:numId="1">
    <w:abstractNumId w:val="22"/>
  </w:num>
  <w:num w:numId="2">
    <w:abstractNumId w:val="3"/>
  </w:num>
  <w:num w:numId="3">
    <w:abstractNumId w:val="16"/>
  </w:num>
  <w:num w:numId="4">
    <w:abstractNumId w:val="15"/>
  </w:num>
  <w:num w:numId="5">
    <w:abstractNumId w:val="31"/>
  </w:num>
  <w:num w:numId="6">
    <w:abstractNumId w:val="12"/>
  </w:num>
  <w:num w:numId="7">
    <w:abstractNumId w:val="0"/>
  </w:num>
  <w:num w:numId="8">
    <w:abstractNumId w:val="17"/>
  </w:num>
  <w:num w:numId="9">
    <w:abstractNumId w:val="33"/>
  </w:num>
  <w:num w:numId="10">
    <w:abstractNumId w:val="30"/>
  </w:num>
  <w:num w:numId="11">
    <w:abstractNumId w:val="11"/>
  </w:num>
  <w:num w:numId="12">
    <w:abstractNumId w:val="19"/>
  </w:num>
  <w:num w:numId="13">
    <w:abstractNumId w:val="27"/>
  </w:num>
  <w:num w:numId="14">
    <w:abstractNumId w:val="24"/>
  </w:num>
  <w:num w:numId="15">
    <w:abstractNumId w:val="29"/>
  </w:num>
  <w:num w:numId="16">
    <w:abstractNumId w:val="5"/>
  </w:num>
  <w:num w:numId="17">
    <w:abstractNumId w:val="9"/>
  </w:num>
  <w:num w:numId="18">
    <w:abstractNumId w:val="4"/>
  </w:num>
  <w:num w:numId="19">
    <w:abstractNumId w:val="18"/>
  </w:num>
  <w:num w:numId="20">
    <w:abstractNumId w:val="23"/>
  </w:num>
  <w:num w:numId="21">
    <w:abstractNumId w:val="14"/>
  </w:num>
  <w:num w:numId="22">
    <w:abstractNumId w:val="7"/>
  </w:num>
  <w:num w:numId="23">
    <w:abstractNumId w:val="10"/>
  </w:num>
  <w:num w:numId="24">
    <w:abstractNumId w:val="35"/>
  </w:num>
  <w:num w:numId="25">
    <w:abstractNumId w:val="34"/>
  </w:num>
  <w:num w:numId="26">
    <w:abstractNumId w:val="13"/>
  </w:num>
  <w:num w:numId="27">
    <w:abstractNumId w:val="8"/>
  </w:num>
  <w:num w:numId="28">
    <w:abstractNumId w:val="21"/>
  </w:num>
  <w:num w:numId="29">
    <w:abstractNumId w:val="6"/>
  </w:num>
  <w:num w:numId="30">
    <w:abstractNumId w:val="2"/>
  </w:num>
  <w:num w:numId="31">
    <w:abstractNumId w:val="25"/>
  </w:num>
  <w:num w:numId="32">
    <w:abstractNumId w:val="28"/>
  </w:num>
  <w:num w:numId="33">
    <w:abstractNumId w:val="26"/>
  </w:num>
  <w:num w:numId="34">
    <w:abstractNumId w:val="20"/>
  </w:num>
  <w:num w:numId="35">
    <w:abstractNumId w:val="32"/>
  </w:num>
  <w:num w:numId="36">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bordersDoNotSurroundHeader/>
  <w:bordersDoNotSurroundFooter/>
  <w:defaultTabStop w:val="720"/>
  <w:evenAndOddHeaders/>
  <w:characterSpacingControl w:val="doNotCompress"/>
  <w:footnotePr>
    <w:footnote w:id="-1"/>
    <w:footnote w:id="0"/>
  </w:footnotePr>
  <w:endnotePr>
    <w:endnote w:id="-1"/>
    <w:endnote w:id="0"/>
  </w:endnotePr>
  <w:compat>
    <w:doNotLeaveBackslashAlon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980E42"/>
    <w:rsid w:val="00217AA9"/>
    <w:rsid w:val="00342913"/>
    <w:rsid w:val="008F753E"/>
    <w:rsid w:val="00932994"/>
    <w:rsid w:val="00980E42"/>
    <w:rsid w:val="00B27879"/>
    <w:rsid w:val="00B97970"/>
    <w:rsid w:val="00BF5E98"/>
    <w:rsid w:val="00C11E87"/>
    <w:rsid w:val="00C66A71"/>
    <w:rsid w:val="00D5472D"/>
    <w:rsid w:val="00DC2E8F"/>
    <w:rsid w:val="00E510A6"/>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82B218C"/>
  <w15:docId w15:val="{82D502D1-E4D8-4AAA-9070-1D1C0DC333E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heme="minorEastAsia" w:hAnsi="Times New Roman" w:cs="Times New Roman"/>
        <w:lang w:val="en-US" w:eastAsia="zh-CN"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
    <w:name w:val="单元格样式1"/>
    <w:basedOn w:val="a"/>
    <w:qFormat/>
    <w:pPr>
      <w:jc w:val="center"/>
    </w:pPr>
    <w:rPr>
      <w:rFonts w:ascii="方正书宋_GBK" w:eastAsia="方正书宋_GBK" w:hAnsi="方正书宋_GBK" w:cs="方正书宋_GBK"/>
      <w:b/>
      <w:sz w:val="21"/>
    </w:rPr>
  </w:style>
  <w:style w:type="paragraph" w:customStyle="1" w:styleId="4">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预算公开部门职责文件"/>
    <w:basedOn w:val="a"/>
    <w:qFormat/>
    <w:pPr>
      <w:spacing w:line="500" w:lineRule="exact"/>
      <w:ind w:firstLine="560"/>
    </w:pPr>
    <w:rPr>
      <w:rFonts w:eastAsia="方正仿宋_GBK"/>
      <w:sz w:val="28"/>
    </w:rPr>
  </w:style>
  <w:style w:type="paragraph" w:customStyle="1" w:styleId="-0">
    <w:name w:val="插入文本样式-插入预算公开部门预算安排的总体情况文件"/>
    <w:basedOn w:val="a"/>
    <w:qFormat/>
    <w:pPr>
      <w:spacing w:line="500" w:lineRule="exact"/>
      <w:ind w:firstLine="560"/>
    </w:pPr>
    <w:rPr>
      <w:rFonts w:eastAsia="方正仿宋_GBK"/>
      <w:sz w:val="28"/>
    </w:rPr>
  </w:style>
  <w:style w:type="paragraph" w:customStyle="1" w:styleId="-1">
    <w:name w:val="插入文本样式-插入预算公开部门机关运行经费安排情况文件"/>
    <w:basedOn w:val="a"/>
    <w:qFormat/>
    <w:pPr>
      <w:spacing w:line="500" w:lineRule="exact"/>
      <w:ind w:firstLine="560"/>
    </w:pPr>
    <w:rPr>
      <w:rFonts w:eastAsia="方正仿宋_GBK"/>
      <w:sz w:val="28"/>
    </w:rPr>
  </w:style>
  <w:style w:type="paragraph" w:customStyle="1" w:styleId="-2">
    <w:name w:val="插入文本样式-插入预算公开部门财政拨款三公经费预算情况及增减变化原因文件"/>
    <w:basedOn w:val="a"/>
    <w:qFormat/>
    <w:pPr>
      <w:spacing w:line="500" w:lineRule="exact"/>
      <w:ind w:firstLine="560"/>
    </w:pPr>
    <w:rPr>
      <w:rFonts w:eastAsia="方正仿宋_GBK"/>
      <w:sz w:val="28"/>
    </w:rPr>
  </w:style>
  <w:style w:type="paragraph" w:customStyle="1" w:styleId="-3">
    <w:name w:val="插入文本样式-插入总体目标文件"/>
    <w:basedOn w:val="a"/>
    <w:qFormat/>
    <w:pPr>
      <w:spacing w:line="500" w:lineRule="exact"/>
      <w:ind w:firstLine="560"/>
    </w:pPr>
    <w:rPr>
      <w:rFonts w:eastAsia="方正仿宋_GBK"/>
      <w:sz w:val="28"/>
    </w:rPr>
  </w:style>
  <w:style w:type="paragraph" w:customStyle="1" w:styleId="-4">
    <w:name w:val="插入文本样式-插入职责分类绩效目标文件"/>
    <w:basedOn w:val="a"/>
    <w:qFormat/>
    <w:pPr>
      <w:spacing w:line="500" w:lineRule="exact"/>
      <w:ind w:firstLine="560"/>
    </w:pPr>
    <w:rPr>
      <w:rFonts w:eastAsia="方正仿宋_GBK"/>
      <w:sz w:val="28"/>
    </w:rPr>
  </w:style>
  <w:style w:type="paragraph" w:customStyle="1" w:styleId="-5">
    <w:name w:val="插入文本样式-插入实现年度发展规划目标的保障措施文件"/>
    <w:basedOn w:val="a"/>
    <w:qFormat/>
    <w:pPr>
      <w:spacing w:line="500" w:lineRule="exact"/>
      <w:ind w:firstLine="560"/>
    </w:pPr>
    <w:rPr>
      <w:rFonts w:eastAsia="方正仿宋_GBK"/>
      <w:sz w:val="28"/>
    </w:rPr>
  </w:style>
  <w:style w:type="table" w:styleId="a3">
    <w:name w:val="Table Grid"/>
    <w:basedOn w:val="a1"/>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23">
    <w:name w:val="单元格样式23"/>
    <w:basedOn w:val="a"/>
    <w:qFormat/>
    <w:pPr>
      <w:jc w:val="right"/>
    </w:pPr>
    <w:rPr>
      <w:rFonts w:ascii="方正书宋_GBK" w:eastAsia="方正书宋_GBK" w:hAnsi="方正书宋_GBK" w:cs="方正书宋_GBK"/>
    </w:rPr>
  </w:style>
  <w:style w:type="paragraph" w:styleId="24">
    <w:name w:val="toc 2"/>
    <w:basedOn w:val="a"/>
    <w:qFormat/>
    <w:pPr>
      <w:ind w:left="240"/>
    </w:pPr>
  </w:style>
  <w:style w:type="paragraph" w:styleId="30">
    <w:name w:val="toc 3"/>
    <w:basedOn w:val="a"/>
    <w:qFormat/>
    <w:pPr>
      <w:ind w:left="480"/>
    </w:pPr>
  </w:style>
  <w:style w:type="paragraph" w:styleId="10">
    <w:name w:val="toc 1"/>
    <w:basedOn w:val="a"/>
    <w:qFormat/>
    <w:pPr>
      <w:spacing w:before="120"/>
      <w:ind w:firstLine="560"/>
    </w:pPr>
    <w:rPr>
      <w:rFonts w:eastAsia="方正仿宋_GBK"/>
      <w:color w:val="000000"/>
      <w:sz w:val="28"/>
    </w:rPr>
  </w:style>
  <w:style w:type="paragraph" w:customStyle="1" w:styleId="-6">
    <w:name w:val="插入文本样式-插入部门职责文件"/>
    <w:basedOn w:val="a"/>
    <w:qFormat/>
    <w:rsid w:val="00DC2E8F"/>
    <w:pPr>
      <w:spacing w:line="500" w:lineRule="exact"/>
      <w:ind w:firstLine="560"/>
    </w:pPr>
    <w:rPr>
      <w:rFonts w:eastAsia="方正仿宋_GBK"/>
      <w:sz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footnotes" Target="footnote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footer" Target="footer2.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customXml" Target="../customXml/item29.xml"/><Relationship Id="rId41"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settings" Target="settings.xml"/><Relationship Id="rId40"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styles" Target="styles.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numbering" Target="numbering.xm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item1.xml><?xml version="1.0" encoding="utf-8"?>
<Properties xmlns:vt="http://schemas.openxmlformats.org/officeDocument/2006/docPropsVTypes" xmlns="http://schemas.openxmlformats.org/officeDocument/2006/extended-properties">
  <Application>Spire.Doc</Application>
  <AppVersion>12.0000</AppVersion>
</Properties>
</file>

<file path=customXml/item2.xml><?xml version="1.0" encoding="utf-8"?>
<Properties xmlns:vt="http://schemas.openxmlformats.org/officeDocument/2006/docPropsVTypes" xmlns="http://schemas.openxmlformats.org/officeDocument/2006/extended-properties">
  <Application>Spire.Doc</Application>
  <AppVersion>12.0000</AppVersion>
</Properties>
</file>

<file path=customXml/item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2024-03-06T11:07:39Z</dcterms:created>
  <dcterms:modified xsi:type="dcterms:W3CDTF">2024-03-06T03:07:39Z</dcterms:modified>
</cp:coreProperties>
</file>

<file path=customXml/item4.xml><?xml version="1.0" encoding="utf-8"?>
<Properties xmlns:vt="http://schemas.openxmlformats.org/officeDocument/2006/docPropsVTypes" xmlns="http://schemas.openxmlformats.org/officeDocument/2006/extended-properties">
  <Application>Spire.Doc</Application>
  <AppVersion>12.0000</AppVersion>
</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2024-03-06T11:07:36Z</dcterms:created>
  <dcterms:modified xsi:type="dcterms:W3CDTF">2024-03-06T03:07:36Z</dcterms:modified>
</cp:coreProperties>
</file>

<file path=customXml/item6.xml><?xml version="1.0" encoding="utf-8"?>
<Properties xmlns:vt="http://schemas.openxmlformats.org/officeDocument/2006/docPropsVTypes" xmlns="http://schemas.openxmlformats.org/officeDocument/2006/extended-properties">
  <Application>Spire.Doc</Application>
  <AppVersion>12.0000</AppVersion>
</Properties>
</file>

<file path=customXml/item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2024-03-06T11:07:38Z</dcterms:created>
  <dcterms:modified xsi:type="dcterms:W3CDTF">2024-03-06T03:07:38Z</dcterms:modified>
</cp:coreProperties>
</file>

<file path=customXml/item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2024-03-06T11:07:38Z</dcterms:created>
  <dcterms:modified xsi:type="dcterms:W3CDTF">2024-03-06T03:07:38Z</dcterms:modified>
</cp:coreProperties>
</file>

<file path=customXml/item9.xml><?xml version="1.0" encoding="utf-8"?>
<Properties xmlns:vt="http://schemas.openxmlformats.org/officeDocument/2006/docPropsVTypes" xmlns="http://schemas.openxmlformats.org/officeDocument/2006/extended-properties">
  <Application>Spire.Doc</Application>
  <AppVersion>12.0000</AppVersion>
</Properties>
</file>

<file path=customXml/item10.xml><?xml version="1.0" encoding="utf-8"?>
<Properties xmlns:vt="http://schemas.openxmlformats.org/officeDocument/2006/docPropsVTypes" xmlns="http://schemas.openxmlformats.org/officeDocument/2006/extended-properties">
  <Application>Spire.Doc</Application>
  <AppVersion>12.0000</AppVersion>
</Properties>
</file>

<file path=customXml/item11.xml><?xml version="1.0" encoding="utf-8"?>
<Properties xmlns:vt="http://schemas.openxmlformats.org/officeDocument/2006/docPropsVTypes" xmlns="http://schemas.openxmlformats.org/officeDocument/2006/extended-properties">
  <Application>Spire.Doc</Application>
  <AppVersion>12.0000</AppVersion>
</Properties>
</file>

<file path=customXml/item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2024-03-06T11:07:37Z</dcterms:created>
  <dcterms:modified xsi:type="dcterms:W3CDTF">2024-03-06T03:07:37Z</dcterms:modified>
</cp:coreProperties>
</file>

<file path=customXml/item13.xml><?xml version="1.0" encoding="utf-8"?>
<Properties xmlns:vt="http://schemas.openxmlformats.org/officeDocument/2006/docPropsVTypes" xmlns="http://schemas.openxmlformats.org/officeDocument/2006/extended-properties">
  <Application>Spire.Doc</Application>
  <AppVersion>12.0000</AppVersion>
</Properties>
</file>

<file path=customXml/item14.xml><?xml version="1.0" encoding="utf-8"?>
<Properties xmlns:vt="http://schemas.openxmlformats.org/officeDocument/2006/docPropsVTypes" xmlns="http://schemas.openxmlformats.org/officeDocument/2006/extended-properties">
  <Application>Spire.Doc</Application>
  <AppVersion>12.0000</AppVersion>
</Properties>
</file>

<file path=customXml/item15.xml><?xml version="1.0" encoding="utf-8"?>
<Properties xmlns:vt="http://schemas.openxmlformats.org/officeDocument/2006/docPropsVTypes" xmlns="http://schemas.openxmlformats.org/officeDocument/2006/extended-properties">
  <Application>Spire.Doc</Application>
  <AppVersion>12.0000</AppVersion>
</Properties>
</file>

<file path=customXml/item16.xml><?xml version="1.0" encoding="utf-8"?>
<Properties xmlns:vt="http://schemas.openxmlformats.org/officeDocument/2006/docPropsVTypes" xmlns="http://schemas.openxmlformats.org/officeDocument/2006/extended-properties">
  <Application>Spire.Doc</Application>
  <AppVersion>12.0000</AppVersion>
</Properties>
</file>

<file path=customXml/item17.xml><?xml version="1.0" encoding="utf-8"?>
<Properties xmlns:vt="http://schemas.openxmlformats.org/officeDocument/2006/docPropsVTypes" xmlns="http://schemas.openxmlformats.org/officeDocument/2006/extended-properties">
  <Application>Spire.Doc</Application>
  <AppVersion>12.0000</AppVersion>
</Properties>
</file>

<file path=customXml/item1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2024-03-06T11:07:40Z</dcterms:created>
  <dcterms:modified xsi:type="dcterms:W3CDTF">2024-03-06T03:07:40Z</dcterms:modified>
</cp:coreProperties>
</file>

<file path=customXml/item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2024-03-06T11:07:40Z</dcterms:created>
  <dcterms:modified xsi:type="dcterms:W3CDTF">2024-03-06T03:07:40Z</dcterms:modified>
</cp:coreProperties>
</file>

<file path=customXml/item20.xml><?xml version="1.0" encoding="utf-8"?>
<Properties xmlns:vt="http://schemas.openxmlformats.org/officeDocument/2006/docPropsVTypes" xmlns="http://schemas.openxmlformats.org/officeDocument/2006/extended-properties">
  <Application>Spire.Doc</Application>
  <AppVersion>12.0000</AppVersion>
</Properties>
</file>

<file path=customXml/item2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2024-03-06T11:07:37Z</dcterms:created>
  <dcterms:modified xsi:type="dcterms:W3CDTF">2024-03-06T03:07:37Z</dcterms:modified>
</cp:coreProperties>
</file>

<file path=customXml/item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2024-03-06T11:07:39Z</dcterms:created>
  <dcterms:modified xsi:type="dcterms:W3CDTF">2024-03-06T03:07:39Z</dcterms:modified>
</cp:coreProperties>
</file>

<file path=customXml/item2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2024-03-06T11:07:39Z</dcterms:created>
  <dcterms:modified xsi:type="dcterms:W3CDTF">2024-03-06T03:07:39Z</dcterms:modified>
</cp:coreProperties>
</file>

<file path=customXml/item2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2024-03-06T11:07:36Z</dcterms:created>
  <dcterms:modified xsi:type="dcterms:W3CDTF">2024-03-06T03:07:36Z</dcterms:modified>
</cp:coreProperties>
</file>

<file path=customXml/item2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2024-03-06T11:07:39Z</dcterms:created>
  <dcterms:modified xsi:type="dcterms:W3CDTF">2024-03-06T03:07:39Z</dcterms:modified>
</cp:coreProperties>
</file>

<file path=customXml/item2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2024-03-06T11:07:33Z</dcterms:created>
  <dcterms:modified xsi:type="dcterms:W3CDTF">2024-03-06T03:07:33Z</dcterms:modified>
</cp:coreProperties>
</file>

<file path=customXml/item2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2024-03-06T11:07:36Z</dcterms:created>
  <dcterms:modified xsi:type="dcterms:W3CDTF">2024-03-06T03:07:36Z</dcterms:modified>
</cp:core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Properties xmlns:vt="http://schemas.openxmlformats.org/officeDocument/2006/docPropsVTypes" xmlns="http://schemas.openxmlformats.org/officeDocument/2006/extended-properties">
  <Application>Spire.Doc</Application>
  <AppVersion>12.0000</AppVersion>
</Properties>
</file>

<file path=customXml/item3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2024-03-06T11:07:37Z</dcterms:created>
  <dcterms:modified xsi:type="dcterms:W3CDTF">2024-03-06T03:07:37Z</dcterms:modified>
</cp:coreProperties>
</file>

<file path=customXml/item31.xml><?xml version="1.0" encoding="utf-8"?>
<Properties xmlns:vt="http://schemas.openxmlformats.org/officeDocument/2006/docPropsVTypes" xmlns="http://schemas.openxmlformats.org/officeDocument/2006/extended-properties">
  <Application>Spire.Doc</Application>
  <AppVersion>12.0000</AppVersion>
</Properties>
</file>

<file path=customXml/item3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2024-03-06T11:07:38Z</dcterms:created>
  <dcterms:modified xsi:type="dcterms:W3CDTF">2024-03-06T03:07:37Z</dcterms:modified>
</cp:coreProperties>
</file>

<file path=customXml/item3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2024-03-06T11:07:38Z</dcterms:created>
  <dcterms:modified xsi:type="dcterms:W3CDTF">2024-03-06T03:07:38Z</dcterms:modified>
</cp:coreProperties>
</file>

<file path=customXml/item34.xml><?xml version="1.0" encoding="utf-8"?>
<Properties xmlns:vt="http://schemas.openxmlformats.org/officeDocument/2006/docPropsVTypes" xmlns="http://schemas.openxmlformats.org/officeDocument/2006/extended-properties">
  <Application>Spire.Doc</Application>
  <AppVersion>12.0000</AppVersion>
</Properties>
</file>

<file path=customXml/itemProps1.xml><?xml version="1.0" encoding="utf-8"?>
<ds:datastoreItem xmlns:ds="http://schemas.openxmlformats.org/officeDocument/2006/customXml" ds:itemID="{530249BE-85A3-4D0B-A422-45CF988040C5}">
  <ds:schemaRefs>
    <ds:schemaRef ds:uri="http://schemas.openxmlformats.org/officeDocument/2006/docPropsVTypes"/>
    <ds:schemaRef ds:uri="http://schemas.openxmlformats.org/officeDocument/2006/extended-properties"/>
  </ds:schemaRefs>
</ds:datastoreItem>
</file>

<file path=customXml/itemProps2.xml><?xml version="1.0" encoding="utf-8"?>
<ds:datastoreItem xmlns:ds="http://schemas.openxmlformats.org/officeDocument/2006/customXml" ds:itemID="{9CDA094D-325A-4988-BD66-A05E4FF53B04}">
  <ds:schemaRefs>
    <ds:schemaRef ds:uri="http://schemas.openxmlformats.org/officeDocument/2006/docPropsVTypes"/>
    <ds:schemaRef ds:uri="http://schemas.openxmlformats.org/officeDocument/2006/extended-properties"/>
  </ds:schemaRefs>
</ds:datastoreItem>
</file>

<file path=customXml/itemProps3.xml><?xml version="1.0" encoding="utf-8"?>
<ds:datastoreItem xmlns:ds="http://schemas.openxmlformats.org/officeDocument/2006/customXml" ds:itemID="{EF20DA7A-3018-42F0-950E-A9A5550F6BF1}">
  <ds:schemaRefs>
    <ds:schemaRef ds:uri="http://schemas.openxmlformats.org/package/2006/metadata/core-properties"/>
    <ds:schemaRef ds:uri="http://purl.org/dc/elements/1.1/"/>
    <ds:schemaRef ds:uri="http://purl.org/dc/terms/"/>
    <ds:schemaRef ds:uri="http://purl.org/dc/dcmitype/"/>
  </ds:schemaRefs>
</ds:datastoreItem>
</file>

<file path=customXml/itemProps4.xml><?xml version="1.0" encoding="utf-8"?>
<ds:datastoreItem xmlns:ds="http://schemas.openxmlformats.org/officeDocument/2006/customXml" ds:itemID="{33EA1731-FC94-4453-A6C3-565418F0FF32}">
  <ds:schemaRefs>
    <ds:schemaRef ds:uri="http://schemas.openxmlformats.org/officeDocument/2006/docPropsVTypes"/>
    <ds:schemaRef ds:uri="http://schemas.openxmlformats.org/officeDocument/2006/extended-properties"/>
  </ds:schemaRefs>
</ds:datastoreItem>
</file>

<file path=customXml/itemProps5.xml><?xml version="1.0" encoding="utf-8"?>
<ds:datastoreItem xmlns:ds="http://schemas.openxmlformats.org/officeDocument/2006/customXml" ds:itemID="{937AAF65-3AA7-4195-945E-558B4DA511EA}">
  <ds:schemaRefs>
    <ds:schemaRef ds:uri="http://schemas.openxmlformats.org/package/2006/metadata/core-properties"/>
    <ds:schemaRef ds:uri="http://purl.org/dc/elements/1.1/"/>
    <ds:schemaRef ds:uri="http://purl.org/dc/terms/"/>
    <ds:schemaRef ds:uri="http://purl.org/dc/dcmitype/"/>
  </ds:schemaRefs>
</ds:datastoreItem>
</file>

<file path=customXml/itemProps6.xml><?xml version="1.0" encoding="utf-8"?>
<ds:datastoreItem xmlns:ds="http://schemas.openxmlformats.org/officeDocument/2006/customXml" ds:itemID="{209E5FB1-9D8F-4E42-949A-BCF0E86648F7}">
  <ds:schemaRefs>
    <ds:schemaRef ds:uri="http://schemas.openxmlformats.org/officeDocument/2006/docPropsVTypes"/>
    <ds:schemaRef ds:uri="http://schemas.openxmlformats.org/officeDocument/2006/extended-properties"/>
  </ds:schemaRefs>
</ds:datastoreItem>
</file>

<file path=customXml/itemProps7.xml><?xml version="1.0" encoding="utf-8"?>
<ds:datastoreItem xmlns:ds="http://schemas.openxmlformats.org/officeDocument/2006/customXml" ds:itemID="{519D1A5F-2F2D-4FF3-87E0-7E38808343A2}">
  <ds:schemaRefs>
    <ds:schemaRef ds:uri="http://schemas.openxmlformats.org/package/2006/metadata/core-properties"/>
    <ds:schemaRef ds:uri="http://purl.org/dc/elements/1.1/"/>
    <ds:schemaRef ds:uri="http://purl.org/dc/terms/"/>
    <ds:schemaRef ds:uri="http://purl.org/dc/dcmitype/"/>
  </ds:schemaRefs>
</ds:datastoreItem>
</file>

<file path=customXml/itemProps8.xml><?xml version="1.0" encoding="utf-8"?>
<ds:datastoreItem xmlns:ds="http://schemas.openxmlformats.org/officeDocument/2006/customXml" ds:itemID="{FA1CEF61-F61E-474D-B182-F3CDB136561D}">
  <ds:schemaRefs>
    <ds:schemaRef ds:uri="http://schemas.openxmlformats.org/package/2006/metadata/core-properties"/>
    <ds:schemaRef ds:uri="http://purl.org/dc/elements/1.1/"/>
    <ds:schemaRef ds:uri="http://purl.org/dc/terms/"/>
    <ds:schemaRef ds:uri="http://purl.org/dc/dcmitype/"/>
  </ds:schemaRefs>
</ds:datastoreItem>
</file>

<file path=customXml/itemProps9.xml><?xml version="1.0" encoding="utf-8"?>
<ds:datastoreItem xmlns:ds="http://schemas.openxmlformats.org/officeDocument/2006/customXml" ds:itemID="{9CD93A23-F386-4EEA-B0BE-6AC17D462771}">
  <ds:schemaRefs>
    <ds:schemaRef ds:uri="http://schemas.openxmlformats.org/officeDocument/2006/docPropsVTypes"/>
    <ds:schemaRef ds:uri="http://schemas.openxmlformats.org/officeDocument/2006/extended-properties"/>
  </ds:schemaRefs>
</ds:datastoreItem>
</file>

<file path=customXml/itemProps10.xml><?xml version="1.0" encoding="utf-8"?>
<ds:datastoreItem xmlns:ds="http://schemas.openxmlformats.org/officeDocument/2006/customXml" ds:itemID="{578D194A-A89A-4E2F-AC5A-E6788B030183}">
  <ds:schemaRefs>
    <ds:schemaRef ds:uri="http://schemas.openxmlformats.org/officeDocument/2006/docPropsVTypes"/>
    <ds:schemaRef ds:uri="http://schemas.openxmlformats.org/officeDocument/2006/extended-properties"/>
  </ds:schemaRefs>
</ds:datastoreItem>
</file>

<file path=customXml/itemProps11.xml><?xml version="1.0" encoding="utf-8"?>
<ds:datastoreItem xmlns:ds="http://schemas.openxmlformats.org/officeDocument/2006/customXml" ds:itemID="{8C4A6B9B-E232-42DE-B9FC-9B96384DBD15}">
  <ds:schemaRefs>
    <ds:schemaRef ds:uri="http://schemas.openxmlformats.org/officeDocument/2006/docPropsVTypes"/>
    <ds:schemaRef ds:uri="http://schemas.openxmlformats.org/officeDocument/2006/extended-properties"/>
  </ds:schemaRefs>
</ds:datastoreItem>
</file>

<file path=customXml/itemProps12.xml><?xml version="1.0" encoding="utf-8"?>
<ds:datastoreItem xmlns:ds="http://schemas.openxmlformats.org/officeDocument/2006/customXml" ds:itemID="{C2D9C251-5E0F-4B06-8600-62F340659A18}">
  <ds:schemaRefs>
    <ds:schemaRef ds:uri="http://schemas.openxmlformats.org/package/2006/metadata/core-properties"/>
    <ds:schemaRef ds:uri="http://purl.org/dc/elements/1.1/"/>
    <ds:schemaRef ds:uri="http://purl.org/dc/terms/"/>
    <ds:schemaRef ds:uri="http://purl.org/dc/dcmitype/"/>
  </ds:schemaRefs>
</ds:datastoreItem>
</file>

<file path=customXml/itemProps13.xml><?xml version="1.0" encoding="utf-8"?>
<ds:datastoreItem xmlns:ds="http://schemas.openxmlformats.org/officeDocument/2006/customXml" ds:itemID="{72C1D8C4-5F45-4511-9FC9-C7F1803CE1FF}">
  <ds:schemaRefs>
    <ds:schemaRef ds:uri="http://schemas.openxmlformats.org/officeDocument/2006/docPropsVTypes"/>
    <ds:schemaRef ds:uri="http://schemas.openxmlformats.org/officeDocument/2006/extended-properties"/>
  </ds:schemaRefs>
</ds:datastoreItem>
</file>

<file path=customXml/itemProps14.xml><?xml version="1.0" encoding="utf-8"?>
<ds:datastoreItem xmlns:ds="http://schemas.openxmlformats.org/officeDocument/2006/customXml" ds:itemID="{C7C7EA0D-D529-4F26-9E65-9E1D866EB1A2}">
  <ds:schemaRefs>
    <ds:schemaRef ds:uri="http://schemas.openxmlformats.org/officeDocument/2006/docPropsVTypes"/>
    <ds:schemaRef ds:uri="http://schemas.openxmlformats.org/officeDocument/2006/extended-properties"/>
  </ds:schemaRefs>
</ds:datastoreItem>
</file>

<file path=customXml/itemProps15.xml><?xml version="1.0" encoding="utf-8"?>
<ds:datastoreItem xmlns:ds="http://schemas.openxmlformats.org/officeDocument/2006/customXml" ds:itemID="{1B183915-84C9-487D-999E-8C02A2EE21DE}">
  <ds:schemaRefs>
    <ds:schemaRef ds:uri="http://schemas.openxmlformats.org/officeDocument/2006/docPropsVTypes"/>
    <ds:schemaRef ds:uri="http://schemas.openxmlformats.org/officeDocument/2006/extended-properties"/>
  </ds:schemaRefs>
</ds:datastoreItem>
</file>

<file path=customXml/itemProps16.xml><?xml version="1.0" encoding="utf-8"?>
<ds:datastoreItem xmlns:ds="http://schemas.openxmlformats.org/officeDocument/2006/customXml" ds:itemID="{F8CAE70F-A2E2-4830-B033-EC5199F4FA0B}">
  <ds:schemaRefs>
    <ds:schemaRef ds:uri="http://schemas.openxmlformats.org/officeDocument/2006/docPropsVTypes"/>
    <ds:schemaRef ds:uri="http://schemas.openxmlformats.org/officeDocument/2006/extended-properties"/>
  </ds:schemaRefs>
</ds:datastoreItem>
</file>

<file path=customXml/itemProps17.xml><?xml version="1.0" encoding="utf-8"?>
<ds:datastoreItem xmlns:ds="http://schemas.openxmlformats.org/officeDocument/2006/customXml" ds:itemID="{7207E1F7-2F57-4C95-808E-581CC2708BA6}">
  <ds:schemaRefs>
    <ds:schemaRef ds:uri="http://schemas.openxmlformats.org/officeDocument/2006/docPropsVTypes"/>
    <ds:schemaRef ds:uri="http://schemas.openxmlformats.org/officeDocument/2006/extended-properties"/>
  </ds:schemaRefs>
</ds:datastoreItem>
</file>

<file path=customXml/itemProps18.xml><?xml version="1.0" encoding="utf-8"?>
<ds:datastoreItem xmlns:ds="http://schemas.openxmlformats.org/officeDocument/2006/customXml" ds:itemID="{17CC25A5-6354-46C8-9E4D-101A899F1B10}">
  <ds:schemaRefs>
    <ds:schemaRef ds:uri="http://schemas.openxmlformats.org/package/2006/metadata/core-properties"/>
    <ds:schemaRef ds:uri="http://purl.org/dc/elements/1.1/"/>
    <ds:schemaRef ds:uri="http://purl.org/dc/terms/"/>
    <ds:schemaRef ds:uri="http://purl.org/dc/dcmitype/"/>
  </ds:schemaRefs>
</ds:datastoreItem>
</file>

<file path=customXml/itemProps19.xml><?xml version="1.0" encoding="utf-8"?>
<ds:datastoreItem xmlns:ds="http://schemas.openxmlformats.org/officeDocument/2006/customXml" ds:itemID="{96E7AEF5-7454-408B-8161-977F054E750E}">
  <ds:schemaRefs>
    <ds:schemaRef ds:uri="http://schemas.openxmlformats.org/package/2006/metadata/core-properties"/>
    <ds:schemaRef ds:uri="http://purl.org/dc/elements/1.1/"/>
    <ds:schemaRef ds:uri="http://purl.org/dc/terms/"/>
    <ds:schemaRef ds:uri="http://purl.org/dc/dcmitype/"/>
  </ds:schemaRefs>
</ds:datastoreItem>
</file>

<file path=customXml/itemProps20.xml><?xml version="1.0" encoding="utf-8"?>
<ds:datastoreItem xmlns:ds="http://schemas.openxmlformats.org/officeDocument/2006/customXml" ds:itemID="{CE2A982E-0D47-4E54-8662-32FD5B37A3E5}">
  <ds:schemaRefs>
    <ds:schemaRef ds:uri="http://schemas.openxmlformats.org/officeDocument/2006/docPropsVTypes"/>
    <ds:schemaRef ds:uri="http://schemas.openxmlformats.org/officeDocument/2006/extended-properties"/>
  </ds:schemaRefs>
</ds:datastoreItem>
</file>

<file path=customXml/itemProps21.xml><?xml version="1.0" encoding="utf-8"?>
<ds:datastoreItem xmlns:ds="http://schemas.openxmlformats.org/officeDocument/2006/customXml" ds:itemID="{E57F13F6-25D4-400C-8BDF-1181008187A7}">
  <ds:schemaRefs>
    <ds:schemaRef ds:uri="http://schemas.openxmlformats.org/package/2006/metadata/core-properties"/>
    <ds:schemaRef ds:uri="http://purl.org/dc/elements/1.1/"/>
    <ds:schemaRef ds:uri="http://purl.org/dc/terms/"/>
    <ds:schemaRef ds:uri="http://purl.org/dc/dcmitype/"/>
  </ds:schemaRefs>
</ds:datastoreItem>
</file>

<file path=customXml/itemProps22.xml><?xml version="1.0" encoding="utf-8"?>
<ds:datastoreItem xmlns:ds="http://schemas.openxmlformats.org/officeDocument/2006/customXml" ds:itemID="{11B7D139-EC85-4FEE-8A3E-7FD97D3706F5}">
  <ds:schemaRefs>
    <ds:schemaRef ds:uri="http://schemas.openxmlformats.org/package/2006/metadata/core-properties"/>
    <ds:schemaRef ds:uri="http://purl.org/dc/elements/1.1/"/>
    <ds:schemaRef ds:uri="http://purl.org/dc/terms/"/>
    <ds:schemaRef ds:uri="http://purl.org/dc/dcmitype/"/>
  </ds:schemaRefs>
</ds:datastoreItem>
</file>

<file path=customXml/itemProps23.xml><?xml version="1.0" encoding="utf-8"?>
<ds:datastoreItem xmlns:ds="http://schemas.openxmlformats.org/officeDocument/2006/customXml" ds:itemID="{E7882D62-5842-4216-BB55-41686F664ABD}">
  <ds:schemaRefs>
    <ds:schemaRef ds:uri="http://schemas.openxmlformats.org/package/2006/metadata/core-properties"/>
    <ds:schemaRef ds:uri="http://purl.org/dc/elements/1.1/"/>
    <ds:schemaRef ds:uri="http://purl.org/dc/terms/"/>
    <ds:schemaRef ds:uri="http://purl.org/dc/dcmitype/"/>
  </ds:schemaRefs>
</ds:datastoreItem>
</file>

<file path=customXml/itemProps24.xml><?xml version="1.0" encoding="utf-8"?>
<ds:datastoreItem xmlns:ds="http://schemas.openxmlformats.org/officeDocument/2006/customXml" ds:itemID="{FD0F6CA4-004D-4E58-B482-4B6E68D3CA0E}">
  <ds:schemaRefs>
    <ds:schemaRef ds:uri="http://schemas.openxmlformats.org/package/2006/metadata/core-properties"/>
    <ds:schemaRef ds:uri="http://purl.org/dc/elements/1.1/"/>
    <ds:schemaRef ds:uri="http://purl.org/dc/terms/"/>
    <ds:schemaRef ds:uri="http://purl.org/dc/dcmitype/"/>
  </ds:schemaRefs>
</ds:datastoreItem>
</file>

<file path=customXml/itemProps25.xml><?xml version="1.0" encoding="utf-8"?>
<ds:datastoreItem xmlns:ds="http://schemas.openxmlformats.org/officeDocument/2006/customXml" ds:itemID="{C79A8B9E-7ADD-4EA7-9D56-BDDE91846635}">
  <ds:schemaRefs>
    <ds:schemaRef ds:uri="http://schemas.openxmlformats.org/package/2006/metadata/core-properties"/>
    <ds:schemaRef ds:uri="http://purl.org/dc/elements/1.1/"/>
    <ds:schemaRef ds:uri="http://purl.org/dc/terms/"/>
    <ds:schemaRef ds:uri="http://purl.org/dc/dcmitype/"/>
  </ds:schemaRefs>
</ds:datastoreItem>
</file>

<file path=customXml/itemProps26.xml><?xml version="1.0" encoding="utf-8"?>
<ds:datastoreItem xmlns:ds="http://schemas.openxmlformats.org/officeDocument/2006/customXml" ds:itemID="{D68B3290-0F58-4AD4-900A-0F03FE1261A8}">
  <ds:schemaRefs>
    <ds:schemaRef ds:uri="http://schemas.openxmlformats.org/package/2006/metadata/core-properties"/>
    <ds:schemaRef ds:uri="http://purl.org/dc/elements/1.1/"/>
    <ds:schemaRef ds:uri="http://purl.org/dc/terms/"/>
    <ds:schemaRef ds:uri="http://purl.org/dc/dcmitype/"/>
  </ds:schemaRefs>
</ds:datastoreItem>
</file>

<file path=customXml/itemProps27.xml><?xml version="1.0" encoding="utf-8"?>
<ds:datastoreItem xmlns:ds="http://schemas.openxmlformats.org/officeDocument/2006/customXml" ds:itemID="{14F55BF2-9634-4CCC-9315-940207E61076}">
  <ds:schemaRefs>
    <ds:schemaRef ds:uri="http://schemas.openxmlformats.org/package/2006/metadata/core-properties"/>
    <ds:schemaRef ds:uri="http://purl.org/dc/elements/1.1/"/>
    <ds:schemaRef ds:uri="http://purl.org/dc/terms/"/>
    <ds:schemaRef ds:uri="http://purl.org/dc/dcmitype/"/>
  </ds:schemaRefs>
</ds:datastoreItem>
</file>

<file path=customXml/itemProps28.xml><?xml version="1.0" encoding="utf-8"?>
<ds:datastoreItem xmlns:ds="http://schemas.openxmlformats.org/officeDocument/2006/customXml" ds:itemID="{C99BB32F-B1B4-4141-B66F-6B7512B359BE}">
  <ds:schemaRefs>
    <ds:schemaRef ds:uri="http://schemas.openxmlformats.org/officeDocument/2006/docPropsVTypes"/>
    <ds:schemaRef ds:uri="http://schemas.openxmlformats.org/officeDocument/2006/extended-properties"/>
  </ds:schemaRefs>
</ds:datastoreItem>
</file>

<file path=customXml/itemProps29.xml><?xml version="1.0" encoding="utf-8"?>
<ds:datastoreItem xmlns:ds="http://schemas.openxmlformats.org/officeDocument/2006/customXml" ds:itemID="{A714734B-2436-44DF-9A89-7EB75A422396}">
  <ds:schemaRefs>
    <ds:schemaRef ds:uri="http://schemas.openxmlformats.org/officeDocument/2006/docPropsVTypes"/>
    <ds:schemaRef ds:uri="http://schemas.openxmlformats.org/officeDocument/2006/extended-properties"/>
  </ds:schemaRefs>
</ds:datastoreItem>
</file>

<file path=customXml/itemProps30.xml><?xml version="1.0" encoding="utf-8"?>
<ds:datastoreItem xmlns:ds="http://schemas.openxmlformats.org/officeDocument/2006/customXml" ds:itemID="{60140878-6E5A-4979-B778-068607308F05}">
  <ds:schemaRefs>
    <ds:schemaRef ds:uri="http://schemas.openxmlformats.org/package/2006/metadata/core-properties"/>
    <ds:schemaRef ds:uri="http://purl.org/dc/elements/1.1/"/>
    <ds:schemaRef ds:uri="http://purl.org/dc/terms/"/>
    <ds:schemaRef ds:uri="http://purl.org/dc/dcmitype/"/>
  </ds:schemaRefs>
</ds:datastoreItem>
</file>

<file path=customXml/itemProps31.xml><?xml version="1.0" encoding="utf-8"?>
<ds:datastoreItem xmlns:ds="http://schemas.openxmlformats.org/officeDocument/2006/customXml" ds:itemID="{832D4D70-5D0B-4417-A45B-6482CCC944B7}">
  <ds:schemaRefs>
    <ds:schemaRef ds:uri="http://schemas.openxmlformats.org/officeDocument/2006/docPropsVTypes"/>
    <ds:schemaRef ds:uri="http://schemas.openxmlformats.org/officeDocument/2006/extended-properties"/>
  </ds:schemaRefs>
</ds:datastoreItem>
</file>

<file path=customXml/itemProps32.xml><?xml version="1.0" encoding="utf-8"?>
<ds:datastoreItem xmlns:ds="http://schemas.openxmlformats.org/officeDocument/2006/customXml" ds:itemID="{30763A68-419A-4081-9E56-851260CB2536}">
  <ds:schemaRefs>
    <ds:schemaRef ds:uri="http://schemas.openxmlformats.org/package/2006/metadata/core-properties"/>
    <ds:schemaRef ds:uri="http://purl.org/dc/elements/1.1/"/>
    <ds:schemaRef ds:uri="http://purl.org/dc/terms/"/>
    <ds:schemaRef ds:uri="http://purl.org/dc/dcmitype/"/>
  </ds:schemaRefs>
</ds:datastoreItem>
</file>

<file path=customXml/itemProps33.xml><?xml version="1.0" encoding="utf-8"?>
<ds:datastoreItem xmlns:ds="http://schemas.openxmlformats.org/officeDocument/2006/customXml" ds:itemID="{EBE27732-CED1-4316-8067-FF72D83FC04F}">
  <ds:schemaRefs>
    <ds:schemaRef ds:uri="http://schemas.openxmlformats.org/package/2006/metadata/core-properties"/>
    <ds:schemaRef ds:uri="http://purl.org/dc/elements/1.1/"/>
    <ds:schemaRef ds:uri="http://purl.org/dc/terms/"/>
    <ds:schemaRef ds:uri="http://purl.org/dc/dcmitype/"/>
  </ds:schemaRefs>
</ds:datastoreItem>
</file>

<file path=customXml/itemProps34.xml><?xml version="1.0" encoding="utf-8"?>
<ds:datastoreItem xmlns:ds="http://schemas.openxmlformats.org/officeDocument/2006/customXml" ds:itemID="{86834AEA-0C71-4F15-8A8D-A50760DFAF1D}">
  <ds:schemaRefs>
    <ds:schemaRef ds:uri="http://schemas.openxmlformats.org/officeDocument/2006/docPropsVTypes"/>
    <ds:schemaRef ds:uri="http://schemas.openxmlformats.org/officeDocument/2006/extended-properties"/>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44</Pages>
  <Words>3439</Words>
  <Characters>19607</Characters>
  <Application>Microsoft Office Word</Application>
  <DocSecurity>0</DocSecurity>
  <Lines>163</Lines>
  <Paragraphs>45</Paragraphs>
  <ScaleCrop>false</ScaleCrop>
  <Company/>
  <LinksUpToDate>false</LinksUpToDate>
  <CharactersWithSpaces>23001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齐乐的LENOVO</dc:creator>
  <cp:lastModifiedBy>Lenovo</cp:lastModifiedBy>
  <cp:revision>7</cp:revision>
  <dcterms:created xsi:type="dcterms:W3CDTF">2024-03-06T10:56:00Z</dcterms:created>
  <dcterms:modified xsi:type="dcterms:W3CDTF">2024-03-11T09:48:00Z</dcterms:modified>
</cp:coreProperties>
</file>