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BD72A3" w:rsidRDefault="00BD72A3" w:rsidP="00BD72A3">
      <w:pPr>
        <w:jc w:val="center"/>
        <w:outlineLvl w:val="0"/>
      </w:pPr>
      <w:r>
        <w:rPr>
          <w:rFonts w:ascii="黑体" w:eastAsia="黑体" w:hAnsi="黑体" w:cs="黑体"/>
          <w:b/>
          <w:color w:val="000000"/>
          <w:sz w:val="44"/>
        </w:rPr>
        <w:t>2024年单位预算信息公开目录</w:t>
      </w:r>
    </w:p>
    <w:p w:rsidR="00BD72A3" w:rsidRDefault="00BD72A3" w:rsidP="00BD72A3">
      <w:pPr>
        <w:jc w:val="center"/>
      </w:pPr>
      <w:r>
        <w:rPr>
          <w:rFonts w:ascii="黑体" w:eastAsia="黑体" w:hAnsi="黑体" w:cs="黑体"/>
          <w:b/>
          <w:color w:val="000000"/>
          <w:sz w:val="30"/>
        </w:rPr>
        <w:t xml:space="preserve"> </w:t>
      </w:r>
    </w:p>
    <w:p w:rsidR="00BD72A3" w:rsidRDefault="00BD72A3" w:rsidP="00BD72A3">
      <w:r>
        <w:rPr>
          <w:rFonts w:ascii="方正楷体_GBK" w:eastAsia="方正楷体_GBK" w:hAnsi="方正楷体_GBK" w:cs="方正楷体_GBK"/>
          <w:b/>
          <w:color w:val="000000"/>
          <w:sz w:val="28"/>
        </w:rPr>
        <w:t>单位预算公开表</w:t>
      </w:r>
    </w:p>
    <w:p w:rsidR="00BD72A3" w:rsidRDefault="00BD72A3" w:rsidP="00BD72A3">
      <w:pPr>
        <w:pStyle w:val="10"/>
        <w:tabs>
          <w:tab w:val="right" w:leader="dot" w:pos="14562"/>
        </w:tabs>
      </w:pPr>
      <w:r>
        <w:fldChar w:fldCharType="begin"/>
      </w:r>
      <w:r>
        <w:instrText>TOC \o "2-2" \h \z \u</w:instrText>
      </w:r>
      <w:r>
        <w:fldChar w:fldCharType="separate"/>
      </w:r>
      <w:hyperlink w:anchor="_Toc_2_2_0000000001" w:history="1">
        <w:r>
          <w:t>单位预算收支总表</w:t>
        </w:r>
        <w:r>
          <w:tab/>
        </w:r>
        <w:r>
          <w:fldChar w:fldCharType="begin"/>
        </w:r>
        <w:r>
          <w:instrText>PAGEREF _Toc_2_2_0000000001 \h</w:instrText>
        </w:r>
        <w:r>
          <w:fldChar w:fldCharType="separate"/>
        </w:r>
        <w:r>
          <w:t>2</w:t>
        </w:r>
        <w:r>
          <w:fldChar w:fldCharType="end"/>
        </w:r>
      </w:hyperlink>
    </w:p>
    <w:p w:rsidR="00BD72A3" w:rsidRDefault="00542FAB" w:rsidP="00BD72A3">
      <w:pPr>
        <w:pStyle w:val="10"/>
        <w:tabs>
          <w:tab w:val="right" w:leader="dot" w:pos="14562"/>
        </w:tabs>
      </w:pPr>
      <w:hyperlink w:anchor="_Toc_2_2_0000000002" w:history="1">
        <w:r w:rsidR="00BD72A3">
          <w:t>单位预算收入总表</w:t>
        </w:r>
        <w:r w:rsidR="00BD72A3">
          <w:tab/>
        </w:r>
        <w:r w:rsidR="00BD72A3">
          <w:fldChar w:fldCharType="begin"/>
        </w:r>
        <w:r w:rsidR="00BD72A3">
          <w:instrText>PAGEREF _Toc_2_2_0000000002 \h</w:instrText>
        </w:r>
        <w:r w:rsidR="00BD72A3">
          <w:fldChar w:fldCharType="separate"/>
        </w:r>
        <w:r w:rsidR="00BD72A3">
          <w:t>4</w:t>
        </w:r>
        <w:r w:rsidR="00BD72A3">
          <w:fldChar w:fldCharType="end"/>
        </w:r>
      </w:hyperlink>
    </w:p>
    <w:p w:rsidR="00BD72A3" w:rsidRDefault="00542FAB" w:rsidP="00BD72A3">
      <w:pPr>
        <w:pStyle w:val="10"/>
        <w:tabs>
          <w:tab w:val="right" w:leader="dot" w:pos="14562"/>
        </w:tabs>
      </w:pPr>
      <w:hyperlink w:anchor="_Toc_2_2_0000000003" w:history="1">
        <w:r w:rsidR="00BD72A3">
          <w:t>单位预算支出总表</w:t>
        </w:r>
        <w:r w:rsidR="00BD72A3">
          <w:tab/>
        </w:r>
        <w:r w:rsidR="00BD72A3">
          <w:fldChar w:fldCharType="begin"/>
        </w:r>
        <w:r w:rsidR="00BD72A3">
          <w:instrText>PAGEREF _Toc_2_2_0000000003 \h</w:instrText>
        </w:r>
        <w:r w:rsidR="00BD72A3">
          <w:fldChar w:fldCharType="separate"/>
        </w:r>
        <w:r w:rsidR="00BD72A3">
          <w:t>6</w:t>
        </w:r>
        <w:r w:rsidR="00BD72A3">
          <w:fldChar w:fldCharType="end"/>
        </w:r>
      </w:hyperlink>
    </w:p>
    <w:p w:rsidR="00BD72A3" w:rsidRDefault="00542FAB" w:rsidP="00BD72A3">
      <w:pPr>
        <w:pStyle w:val="10"/>
        <w:tabs>
          <w:tab w:val="right" w:leader="dot" w:pos="14562"/>
        </w:tabs>
      </w:pPr>
      <w:hyperlink w:anchor="_Toc_2_2_0000000004" w:history="1">
        <w:r w:rsidR="00BD72A3">
          <w:t>单位预算财政拨款收支总表</w:t>
        </w:r>
        <w:r w:rsidR="00BD72A3">
          <w:tab/>
        </w:r>
        <w:r w:rsidR="00BD72A3">
          <w:fldChar w:fldCharType="begin"/>
        </w:r>
        <w:r w:rsidR="00BD72A3">
          <w:instrText>PAGEREF _Toc_2_2_0000000004 \h</w:instrText>
        </w:r>
        <w:r w:rsidR="00BD72A3">
          <w:fldChar w:fldCharType="separate"/>
        </w:r>
        <w:r w:rsidR="00BD72A3">
          <w:t>8</w:t>
        </w:r>
        <w:r w:rsidR="00BD72A3">
          <w:fldChar w:fldCharType="end"/>
        </w:r>
      </w:hyperlink>
    </w:p>
    <w:p w:rsidR="00BD72A3" w:rsidRDefault="00542FAB" w:rsidP="00BD72A3">
      <w:pPr>
        <w:pStyle w:val="10"/>
        <w:tabs>
          <w:tab w:val="right" w:leader="dot" w:pos="14562"/>
        </w:tabs>
      </w:pPr>
      <w:hyperlink w:anchor="_Toc_2_2_0000000005" w:history="1">
        <w:r w:rsidR="00BD72A3">
          <w:t>单位预算一般公共预算财政拨款支出表</w:t>
        </w:r>
        <w:r w:rsidR="00BD72A3">
          <w:tab/>
        </w:r>
        <w:r w:rsidR="00BD72A3">
          <w:fldChar w:fldCharType="begin"/>
        </w:r>
        <w:r w:rsidR="00BD72A3">
          <w:instrText>PAGEREF _Toc_2_2_0000000005 \h</w:instrText>
        </w:r>
        <w:r w:rsidR="00BD72A3">
          <w:fldChar w:fldCharType="separate"/>
        </w:r>
        <w:r w:rsidR="00BD72A3">
          <w:t>10</w:t>
        </w:r>
        <w:r w:rsidR="00BD72A3">
          <w:fldChar w:fldCharType="end"/>
        </w:r>
      </w:hyperlink>
    </w:p>
    <w:p w:rsidR="00BD72A3" w:rsidRDefault="00542FAB" w:rsidP="00BD72A3">
      <w:pPr>
        <w:pStyle w:val="10"/>
        <w:tabs>
          <w:tab w:val="right" w:leader="dot" w:pos="14562"/>
        </w:tabs>
      </w:pPr>
      <w:hyperlink w:anchor="_Toc_2_2_0000000006" w:history="1">
        <w:r w:rsidR="00BD72A3">
          <w:t>单位预算一般公共预算财政拨款基本支出表</w:t>
        </w:r>
        <w:r w:rsidR="00BD72A3">
          <w:tab/>
        </w:r>
        <w:r w:rsidR="00BD72A3">
          <w:fldChar w:fldCharType="begin"/>
        </w:r>
        <w:r w:rsidR="00BD72A3">
          <w:instrText>PAGEREF _Toc_2_2_0000000006 \h</w:instrText>
        </w:r>
        <w:r w:rsidR="00BD72A3">
          <w:fldChar w:fldCharType="separate"/>
        </w:r>
        <w:r w:rsidR="00BD72A3">
          <w:t>12</w:t>
        </w:r>
        <w:r w:rsidR="00BD72A3">
          <w:fldChar w:fldCharType="end"/>
        </w:r>
      </w:hyperlink>
    </w:p>
    <w:p w:rsidR="00BD72A3" w:rsidRDefault="00542FAB" w:rsidP="00BD72A3">
      <w:pPr>
        <w:pStyle w:val="10"/>
        <w:tabs>
          <w:tab w:val="right" w:leader="dot" w:pos="14562"/>
        </w:tabs>
      </w:pPr>
      <w:hyperlink w:anchor="_Toc_2_2_0000000007" w:history="1">
        <w:r w:rsidR="00BD72A3">
          <w:t>单位预算政府基金预算财政拨款支出表</w:t>
        </w:r>
        <w:r w:rsidR="00BD72A3">
          <w:tab/>
        </w:r>
        <w:r w:rsidR="00BD72A3">
          <w:fldChar w:fldCharType="begin"/>
        </w:r>
        <w:r w:rsidR="00BD72A3">
          <w:instrText>PAGEREF _Toc_2_2_0000000007 \h</w:instrText>
        </w:r>
        <w:r w:rsidR="00BD72A3">
          <w:fldChar w:fldCharType="separate"/>
        </w:r>
        <w:r w:rsidR="00BD72A3">
          <w:t>14</w:t>
        </w:r>
        <w:r w:rsidR="00BD72A3">
          <w:fldChar w:fldCharType="end"/>
        </w:r>
      </w:hyperlink>
    </w:p>
    <w:p w:rsidR="00BD72A3" w:rsidRDefault="00542FAB" w:rsidP="00BD72A3">
      <w:pPr>
        <w:pStyle w:val="10"/>
        <w:tabs>
          <w:tab w:val="right" w:leader="dot" w:pos="14562"/>
        </w:tabs>
      </w:pPr>
      <w:hyperlink w:anchor="_Toc_2_2_0000000008" w:history="1">
        <w:r w:rsidR="00BD72A3">
          <w:t>单位预算国有资本经营预算财政拨款支出表</w:t>
        </w:r>
        <w:r w:rsidR="00BD72A3">
          <w:tab/>
        </w:r>
        <w:r w:rsidR="00BD72A3">
          <w:fldChar w:fldCharType="begin"/>
        </w:r>
        <w:r w:rsidR="00BD72A3">
          <w:instrText>PAGEREF _Toc_2_2_0000000008 \h</w:instrText>
        </w:r>
        <w:r w:rsidR="00BD72A3">
          <w:fldChar w:fldCharType="separate"/>
        </w:r>
        <w:r w:rsidR="00BD72A3">
          <w:t>15</w:t>
        </w:r>
        <w:r w:rsidR="00BD72A3">
          <w:fldChar w:fldCharType="end"/>
        </w:r>
      </w:hyperlink>
    </w:p>
    <w:p w:rsidR="00BD72A3" w:rsidRDefault="00542FAB" w:rsidP="00BD72A3">
      <w:pPr>
        <w:pStyle w:val="10"/>
        <w:tabs>
          <w:tab w:val="right" w:leader="dot" w:pos="14562"/>
        </w:tabs>
      </w:pPr>
      <w:hyperlink w:anchor="_Toc_2_2_0000000009" w:history="1">
        <w:r w:rsidR="00BD72A3">
          <w:t>单位预算财政拨款</w:t>
        </w:r>
        <w:r w:rsidR="00BD72A3">
          <w:t>“</w:t>
        </w:r>
        <w:r w:rsidR="00BD72A3">
          <w:t>三公</w:t>
        </w:r>
        <w:r w:rsidR="00BD72A3">
          <w:t>”</w:t>
        </w:r>
        <w:r w:rsidR="00BD72A3">
          <w:t>经费支出表</w:t>
        </w:r>
        <w:r w:rsidR="00BD72A3">
          <w:tab/>
        </w:r>
        <w:r w:rsidR="00BD72A3">
          <w:fldChar w:fldCharType="begin"/>
        </w:r>
        <w:r w:rsidR="00BD72A3">
          <w:instrText>PAGEREF _Toc_2_2_0000000009 \h</w:instrText>
        </w:r>
        <w:r w:rsidR="00BD72A3">
          <w:fldChar w:fldCharType="separate"/>
        </w:r>
        <w:r w:rsidR="00BD72A3">
          <w:t>16</w:t>
        </w:r>
        <w:r w:rsidR="00BD72A3">
          <w:fldChar w:fldCharType="end"/>
        </w:r>
      </w:hyperlink>
    </w:p>
    <w:p w:rsidR="00BD72A3" w:rsidRDefault="00BD72A3" w:rsidP="00BD72A3">
      <w:r>
        <w:fldChar w:fldCharType="end"/>
      </w:r>
    </w:p>
    <w:p w:rsidR="00BD72A3" w:rsidRDefault="00BD72A3" w:rsidP="00BD72A3">
      <w:r>
        <w:rPr>
          <w:rFonts w:ascii="方正楷体_GBK" w:eastAsia="方正楷体_GBK" w:hAnsi="方正楷体_GBK" w:cs="方正楷体_GBK"/>
          <w:b/>
          <w:color w:val="000000"/>
          <w:sz w:val="28"/>
        </w:rPr>
        <w:t>单位预算信息公开情况说明</w:t>
      </w:r>
    </w:p>
    <w:p w:rsidR="00BD72A3" w:rsidRDefault="00BD72A3" w:rsidP="00BD72A3">
      <w:pPr>
        <w:pStyle w:val="10"/>
        <w:tabs>
          <w:tab w:val="right" w:leader="dot" w:pos="14562"/>
        </w:tabs>
      </w:pPr>
      <w:r>
        <w:fldChar w:fldCharType="begin"/>
      </w:r>
      <w:r>
        <w:instrText>TOC \o "3-3" \h \z \u</w:instrText>
      </w:r>
      <w:r>
        <w:fldChar w:fldCharType="separate"/>
      </w:r>
      <w:hyperlink w:anchor="_Toc_3_3_0000000010" w:history="1">
        <w:r>
          <w:t>一、部门职责及机构设置情况</w:t>
        </w:r>
        <w:r>
          <w:tab/>
        </w:r>
        <w:r>
          <w:fldChar w:fldCharType="begin"/>
        </w:r>
        <w:r>
          <w:instrText>PAGEREF _Toc_3_3_0000000010 \h</w:instrText>
        </w:r>
        <w:r>
          <w:fldChar w:fldCharType="separate"/>
        </w:r>
        <w:r>
          <w:t>17</w:t>
        </w:r>
        <w:r>
          <w:fldChar w:fldCharType="end"/>
        </w:r>
      </w:hyperlink>
    </w:p>
    <w:p w:rsidR="00BD72A3" w:rsidRDefault="00542FAB" w:rsidP="00BD72A3">
      <w:pPr>
        <w:pStyle w:val="10"/>
        <w:tabs>
          <w:tab w:val="right" w:leader="dot" w:pos="14562"/>
        </w:tabs>
      </w:pPr>
      <w:hyperlink w:anchor="_Toc_3_3_0000000011" w:history="1">
        <w:r w:rsidR="00BD72A3">
          <w:t>二、单位预算安排的总体情况</w:t>
        </w:r>
        <w:r w:rsidR="00BD72A3">
          <w:tab/>
        </w:r>
        <w:r w:rsidR="00BD72A3">
          <w:fldChar w:fldCharType="begin"/>
        </w:r>
        <w:r w:rsidR="00BD72A3">
          <w:instrText>PAGEREF _Toc_3_3_0000000011 \h</w:instrText>
        </w:r>
        <w:r w:rsidR="00BD72A3">
          <w:fldChar w:fldCharType="separate"/>
        </w:r>
        <w:r w:rsidR="00BD72A3">
          <w:t>19</w:t>
        </w:r>
        <w:r w:rsidR="00BD72A3">
          <w:fldChar w:fldCharType="end"/>
        </w:r>
      </w:hyperlink>
    </w:p>
    <w:p w:rsidR="00BD72A3" w:rsidRDefault="00542FAB" w:rsidP="00BD72A3">
      <w:pPr>
        <w:pStyle w:val="10"/>
        <w:tabs>
          <w:tab w:val="right" w:leader="dot" w:pos="14562"/>
        </w:tabs>
      </w:pPr>
      <w:hyperlink w:anchor="_Toc_3_3_0000000012" w:history="1">
        <w:r w:rsidR="00BD72A3">
          <w:t>三、机关运行经费安排情况</w:t>
        </w:r>
        <w:r w:rsidR="00BD72A3">
          <w:tab/>
        </w:r>
        <w:r w:rsidR="00BD72A3">
          <w:fldChar w:fldCharType="begin"/>
        </w:r>
        <w:r w:rsidR="00BD72A3">
          <w:instrText>PAGEREF _Toc_3_3_0000000012 \h</w:instrText>
        </w:r>
        <w:r w:rsidR="00BD72A3">
          <w:fldChar w:fldCharType="separate"/>
        </w:r>
        <w:r w:rsidR="00BD72A3">
          <w:t>20</w:t>
        </w:r>
        <w:r w:rsidR="00BD72A3">
          <w:fldChar w:fldCharType="end"/>
        </w:r>
      </w:hyperlink>
    </w:p>
    <w:p w:rsidR="00BD72A3" w:rsidRDefault="00542FAB" w:rsidP="00BD72A3">
      <w:pPr>
        <w:pStyle w:val="10"/>
        <w:tabs>
          <w:tab w:val="right" w:leader="dot" w:pos="14562"/>
        </w:tabs>
      </w:pPr>
      <w:hyperlink w:anchor="_Toc_3_3_0000000013" w:history="1">
        <w:r w:rsidR="00BD72A3">
          <w:t>四、财政拨款</w:t>
        </w:r>
        <w:r w:rsidR="00BD72A3">
          <w:t>“</w:t>
        </w:r>
        <w:r w:rsidR="00BD72A3">
          <w:t>三公</w:t>
        </w:r>
        <w:r w:rsidR="00BD72A3">
          <w:t>”</w:t>
        </w:r>
        <w:r w:rsidR="00BD72A3">
          <w:t>经费预算情况及增减变化原因</w:t>
        </w:r>
        <w:r w:rsidR="00BD72A3">
          <w:tab/>
        </w:r>
        <w:r w:rsidR="00BD72A3">
          <w:fldChar w:fldCharType="begin"/>
        </w:r>
        <w:r w:rsidR="00BD72A3">
          <w:instrText>PAGEREF _Toc_3_3_0000000013 \h</w:instrText>
        </w:r>
        <w:r w:rsidR="00BD72A3">
          <w:fldChar w:fldCharType="separate"/>
        </w:r>
        <w:r w:rsidR="00BD72A3">
          <w:t>20</w:t>
        </w:r>
        <w:r w:rsidR="00BD72A3">
          <w:fldChar w:fldCharType="end"/>
        </w:r>
      </w:hyperlink>
    </w:p>
    <w:p w:rsidR="00BD72A3" w:rsidRDefault="00542FAB" w:rsidP="00BD72A3">
      <w:pPr>
        <w:pStyle w:val="10"/>
        <w:tabs>
          <w:tab w:val="right" w:leader="dot" w:pos="14562"/>
        </w:tabs>
      </w:pPr>
      <w:hyperlink w:anchor="_Toc_3_3_0000000014" w:history="1">
        <w:r w:rsidR="00BD72A3">
          <w:t>五、预算绩效信息</w:t>
        </w:r>
        <w:r w:rsidR="00BD72A3">
          <w:tab/>
        </w:r>
        <w:r w:rsidR="00BD72A3">
          <w:fldChar w:fldCharType="begin"/>
        </w:r>
        <w:r w:rsidR="00BD72A3">
          <w:instrText>PAGEREF _Toc_3_3_0000000014 \h</w:instrText>
        </w:r>
        <w:r w:rsidR="00BD72A3">
          <w:fldChar w:fldCharType="separate"/>
        </w:r>
        <w:r w:rsidR="00BD72A3">
          <w:t>20</w:t>
        </w:r>
        <w:r w:rsidR="00BD72A3">
          <w:fldChar w:fldCharType="end"/>
        </w:r>
      </w:hyperlink>
    </w:p>
    <w:p w:rsidR="00BD72A3" w:rsidRDefault="00542FAB" w:rsidP="00BD72A3">
      <w:pPr>
        <w:pStyle w:val="10"/>
        <w:tabs>
          <w:tab w:val="right" w:leader="dot" w:pos="14562"/>
        </w:tabs>
      </w:pPr>
      <w:hyperlink w:anchor="_Toc_3_3_0000000015" w:history="1">
        <w:r w:rsidR="00BD72A3">
          <w:t>六、政府采购预算情况</w:t>
        </w:r>
        <w:r w:rsidR="00BD72A3">
          <w:tab/>
        </w:r>
        <w:r w:rsidR="00BD72A3">
          <w:fldChar w:fldCharType="begin"/>
        </w:r>
        <w:r w:rsidR="00BD72A3">
          <w:instrText>PAGEREF _Toc_3_3_0000000015 \h</w:instrText>
        </w:r>
        <w:r w:rsidR="00BD72A3">
          <w:fldChar w:fldCharType="separate"/>
        </w:r>
        <w:r w:rsidR="00BD72A3">
          <w:t>37</w:t>
        </w:r>
        <w:r w:rsidR="00BD72A3">
          <w:fldChar w:fldCharType="end"/>
        </w:r>
      </w:hyperlink>
    </w:p>
    <w:p w:rsidR="00BD72A3" w:rsidRDefault="00542FAB" w:rsidP="00BD72A3">
      <w:pPr>
        <w:pStyle w:val="10"/>
        <w:tabs>
          <w:tab w:val="right" w:leader="dot" w:pos="14562"/>
        </w:tabs>
      </w:pPr>
      <w:hyperlink w:anchor="_Toc_3_3_0000000016" w:history="1">
        <w:r w:rsidR="00BD72A3">
          <w:t>七、国有资产信息</w:t>
        </w:r>
        <w:r w:rsidR="00BD72A3">
          <w:tab/>
        </w:r>
        <w:r w:rsidR="00BD72A3">
          <w:fldChar w:fldCharType="begin"/>
        </w:r>
        <w:r w:rsidR="00BD72A3">
          <w:instrText>PAGEREF _Toc_3_3_0000000016 \h</w:instrText>
        </w:r>
        <w:r w:rsidR="00BD72A3">
          <w:fldChar w:fldCharType="separate"/>
        </w:r>
        <w:r w:rsidR="00BD72A3">
          <w:t>37</w:t>
        </w:r>
        <w:r w:rsidR="00BD72A3">
          <w:fldChar w:fldCharType="end"/>
        </w:r>
      </w:hyperlink>
    </w:p>
    <w:p w:rsidR="00BD72A3" w:rsidRDefault="00542FAB" w:rsidP="00BD72A3">
      <w:pPr>
        <w:pStyle w:val="10"/>
        <w:tabs>
          <w:tab w:val="right" w:leader="dot" w:pos="14562"/>
        </w:tabs>
      </w:pPr>
      <w:hyperlink w:anchor="_Toc_3_3_0000000017" w:history="1">
        <w:r w:rsidR="00BD72A3">
          <w:t>八、名词解释</w:t>
        </w:r>
        <w:r w:rsidR="00BD72A3">
          <w:tab/>
        </w:r>
        <w:r w:rsidR="00BD72A3">
          <w:fldChar w:fldCharType="begin"/>
        </w:r>
        <w:r w:rsidR="00BD72A3">
          <w:instrText>PAGEREF _Toc_3_3_0000000017 \h</w:instrText>
        </w:r>
        <w:r w:rsidR="00BD72A3">
          <w:fldChar w:fldCharType="separate"/>
        </w:r>
        <w:r w:rsidR="00BD72A3">
          <w:t>37</w:t>
        </w:r>
        <w:r w:rsidR="00BD72A3">
          <w:fldChar w:fldCharType="end"/>
        </w:r>
      </w:hyperlink>
    </w:p>
    <w:p w:rsidR="00BD72A3" w:rsidRDefault="00542FAB" w:rsidP="00BD72A3">
      <w:pPr>
        <w:pStyle w:val="10"/>
        <w:tabs>
          <w:tab w:val="right" w:leader="dot" w:pos="14562"/>
        </w:tabs>
      </w:pPr>
      <w:hyperlink w:anchor="_Toc_3_3_0000000018" w:history="1">
        <w:r w:rsidR="00BD72A3">
          <w:t>九、其他需要说明的事项</w:t>
        </w:r>
        <w:r w:rsidR="00BD72A3">
          <w:tab/>
        </w:r>
        <w:r w:rsidR="00BD72A3">
          <w:fldChar w:fldCharType="begin"/>
        </w:r>
        <w:r w:rsidR="00BD72A3">
          <w:instrText>PAGEREF _Toc_3_3_0000000018 \h</w:instrText>
        </w:r>
        <w:r w:rsidR="00BD72A3">
          <w:fldChar w:fldCharType="separate"/>
        </w:r>
        <w:r w:rsidR="00BD72A3">
          <w:t>38</w:t>
        </w:r>
        <w:r w:rsidR="00BD72A3">
          <w:fldChar w:fldCharType="end"/>
        </w:r>
      </w:hyperlink>
    </w:p>
    <w:p w:rsidR="00BD72A3" w:rsidRPr="008F392D" w:rsidRDefault="00BD72A3" w:rsidP="00BD72A3">
      <w:pPr>
        <w:rPr>
          <w:lang w:val="uk-UA"/>
        </w:rPr>
        <w:sectPr w:rsidR="00BD72A3" w:rsidRPr="008F392D" w:rsidSect="008F392D">
          <w:pgSz w:w="16840" w:h="11900" w:orient="landscape"/>
          <w:pgMar w:top="1134" w:right="1531" w:bottom="1134" w:left="1474" w:header="720" w:footer="720" w:gutter="0"/>
          <w:cols w:space="720"/>
          <w:titlePg/>
          <w:docGrid w:linePitch="326"/>
        </w:sectPr>
      </w:pPr>
      <w:r>
        <w:fldChar w:fldCharType="end"/>
      </w:r>
    </w:p>
    <w:p w:rsidR="00D366B8" w:rsidRDefault="00D366B8">
      <w:pPr>
        <w:sectPr w:rsidR="00D366B8">
          <w:pgSz w:w="16840" w:h="11900" w:orient="landscape"/>
          <w:pgMar w:top="1587" w:right="1134" w:bottom="1361" w:left="1134" w:header="720" w:footer="720" w:gutter="0"/>
          <w:pgNumType w:start="1"/>
          <w:cols w:space="720"/>
        </w:sectPr>
      </w:pPr>
    </w:p>
    <w:p w:rsidR="00D366B8" w:rsidRDefault="003539F2">
      <w:pPr>
        <w:jc w:val="center"/>
        <w:outlineLvl w:val="3"/>
      </w:pPr>
      <w:bookmarkStart w:id="0" w:name="_Toc_4_4_0000000001"/>
      <w:r>
        <w:rPr>
          <w:rFonts w:ascii="方正小标宋_GBK" w:eastAsia="方正小标宋_GBK" w:hAnsi="方正小标宋_GBK" w:cs="方正小标宋_GBK"/>
          <w:color w:val="000000"/>
          <w:sz w:val="44"/>
        </w:rPr>
        <w:lastRenderedPageBreak/>
        <w:t>一、涞源县上庄乡人民政府本级收支预算</w:t>
      </w:r>
      <w:bookmarkEnd w:id="0"/>
    </w:p>
    <w:p w:rsidR="00D366B8" w:rsidRDefault="003539F2">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BD72A3" w:rsidTr="00BD72A3">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2126" w:type="dxa"/>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6661" w:type="dxa"/>
            <w:gridSpan w:val="2"/>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6661" w:type="dxa"/>
            <w:gridSpan w:val="2"/>
            <w:vAlign w:val="center"/>
          </w:tcPr>
          <w:p w:rsidR="00D366B8" w:rsidRDefault="003539F2">
            <w:pPr>
              <w:pStyle w:val="1"/>
            </w:pPr>
            <w:r>
              <w:t>收入</w:t>
            </w:r>
          </w:p>
        </w:tc>
        <w:tc>
          <w:tcPr>
            <w:tcW w:w="6661" w:type="dxa"/>
            <w:gridSpan w:val="2"/>
            <w:vAlign w:val="center"/>
          </w:tcPr>
          <w:p w:rsidR="00D366B8" w:rsidRDefault="003539F2">
            <w:pPr>
              <w:pStyle w:val="1"/>
            </w:pPr>
            <w:r>
              <w:t>支出</w:t>
            </w:r>
          </w:p>
        </w:tc>
      </w:tr>
      <w:tr w:rsidR="00D366B8">
        <w:trPr>
          <w:trHeight w:val="369"/>
          <w:tblHeader/>
          <w:jc w:val="center"/>
        </w:trPr>
        <w:tc>
          <w:tcPr>
            <w:tcW w:w="850" w:type="dxa"/>
            <w:vMerge/>
          </w:tcPr>
          <w:p w:rsidR="00D366B8" w:rsidRDefault="00D366B8"/>
        </w:tc>
        <w:tc>
          <w:tcPr>
            <w:tcW w:w="4535" w:type="dxa"/>
            <w:vAlign w:val="center"/>
          </w:tcPr>
          <w:p w:rsidR="00D366B8" w:rsidRDefault="003539F2">
            <w:pPr>
              <w:pStyle w:val="1"/>
            </w:pPr>
            <w:r>
              <w:t>项  目</w:t>
            </w:r>
          </w:p>
        </w:tc>
        <w:tc>
          <w:tcPr>
            <w:tcW w:w="2126" w:type="dxa"/>
            <w:vAlign w:val="center"/>
          </w:tcPr>
          <w:p w:rsidR="00D366B8" w:rsidRDefault="003539F2">
            <w:pPr>
              <w:pStyle w:val="1"/>
            </w:pPr>
            <w:r>
              <w:t>预算数</w:t>
            </w:r>
          </w:p>
        </w:tc>
        <w:tc>
          <w:tcPr>
            <w:tcW w:w="4535" w:type="dxa"/>
            <w:vAlign w:val="center"/>
          </w:tcPr>
          <w:p w:rsidR="00D366B8" w:rsidRDefault="003539F2">
            <w:pPr>
              <w:pStyle w:val="1"/>
            </w:pPr>
            <w:r>
              <w:t>项  目</w:t>
            </w:r>
          </w:p>
        </w:tc>
        <w:tc>
          <w:tcPr>
            <w:tcW w:w="2126" w:type="dxa"/>
            <w:vAlign w:val="center"/>
          </w:tcPr>
          <w:p w:rsidR="00D366B8" w:rsidRDefault="003539F2">
            <w:pPr>
              <w:pStyle w:val="1"/>
            </w:pPr>
            <w:r>
              <w:t>预算数</w:t>
            </w:r>
          </w:p>
        </w:tc>
      </w:tr>
      <w:tr w:rsidR="00D366B8">
        <w:trPr>
          <w:trHeight w:val="369"/>
          <w:tblHeader/>
          <w:jc w:val="center"/>
        </w:trPr>
        <w:tc>
          <w:tcPr>
            <w:tcW w:w="850" w:type="dxa"/>
            <w:vAlign w:val="center"/>
          </w:tcPr>
          <w:p w:rsidR="00D366B8" w:rsidRDefault="003539F2">
            <w:pPr>
              <w:pStyle w:val="1"/>
            </w:pPr>
            <w:r>
              <w:t>栏次</w:t>
            </w:r>
          </w:p>
        </w:tc>
        <w:tc>
          <w:tcPr>
            <w:tcW w:w="4535" w:type="dxa"/>
            <w:vAlign w:val="center"/>
          </w:tcPr>
          <w:p w:rsidR="00D366B8" w:rsidRDefault="003539F2">
            <w:pPr>
              <w:pStyle w:val="1"/>
            </w:pPr>
            <w:r>
              <w:t>1</w:t>
            </w:r>
          </w:p>
        </w:tc>
        <w:tc>
          <w:tcPr>
            <w:tcW w:w="2126" w:type="dxa"/>
            <w:vAlign w:val="center"/>
          </w:tcPr>
          <w:p w:rsidR="00D366B8" w:rsidRDefault="003539F2">
            <w:pPr>
              <w:pStyle w:val="1"/>
            </w:pPr>
            <w:r>
              <w:t>2</w:t>
            </w:r>
          </w:p>
        </w:tc>
        <w:tc>
          <w:tcPr>
            <w:tcW w:w="4535" w:type="dxa"/>
            <w:vAlign w:val="center"/>
          </w:tcPr>
          <w:p w:rsidR="00D366B8" w:rsidRDefault="003539F2">
            <w:pPr>
              <w:pStyle w:val="1"/>
            </w:pPr>
            <w:r>
              <w:t>3</w:t>
            </w:r>
          </w:p>
        </w:tc>
        <w:tc>
          <w:tcPr>
            <w:tcW w:w="2126" w:type="dxa"/>
            <w:vAlign w:val="center"/>
          </w:tcPr>
          <w:p w:rsidR="00D366B8" w:rsidRDefault="003539F2">
            <w:pPr>
              <w:pStyle w:val="1"/>
            </w:pPr>
            <w:r>
              <w:t>4</w:t>
            </w:r>
          </w:p>
        </w:tc>
      </w:tr>
      <w:tr w:rsidR="00D366B8">
        <w:trPr>
          <w:trHeight w:val="369"/>
          <w:jc w:val="center"/>
        </w:trPr>
        <w:tc>
          <w:tcPr>
            <w:tcW w:w="850" w:type="dxa"/>
            <w:vAlign w:val="center"/>
          </w:tcPr>
          <w:p w:rsidR="00D366B8" w:rsidRDefault="003539F2">
            <w:pPr>
              <w:pStyle w:val="3"/>
            </w:pPr>
            <w:r>
              <w:t>1</w:t>
            </w:r>
          </w:p>
        </w:tc>
        <w:tc>
          <w:tcPr>
            <w:tcW w:w="4535" w:type="dxa"/>
            <w:vAlign w:val="center"/>
          </w:tcPr>
          <w:p w:rsidR="00D366B8" w:rsidRDefault="003539F2">
            <w:pPr>
              <w:pStyle w:val="2"/>
            </w:pPr>
            <w:r>
              <w:t>一、一般公共预算拨款收入</w:t>
            </w:r>
          </w:p>
        </w:tc>
        <w:tc>
          <w:tcPr>
            <w:tcW w:w="2126" w:type="dxa"/>
            <w:vAlign w:val="center"/>
          </w:tcPr>
          <w:p w:rsidR="00D366B8" w:rsidRDefault="003539F2">
            <w:pPr>
              <w:pStyle w:val="4"/>
            </w:pPr>
            <w:r>
              <w:t>644.33</w:t>
            </w:r>
          </w:p>
        </w:tc>
        <w:tc>
          <w:tcPr>
            <w:tcW w:w="4535" w:type="dxa"/>
            <w:vAlign w:val="center"/>
          </w:tcPr>
          <w:p w:rsidR="00D366B8" w:rsidRDefault="003539F2">
            <w:pPr>
              <w:pStyle w:val="2"/>
            </w:pPr>
            <w:r>
              <w:t>一、一般公共服务支出</w:t>
            </w:r>
          </w:p>
        </w:tc>
        <w:tc>
          <w:tcPr>
            <w:tcW w:w="2126" w:type="dxa"/>
            <w:vAlign w:val="center"/>
          </w:tcPr>
          <w:p w:rsidR="00D366B8" w:rsidRDefault="003539F2">
            <w:pPr>
              <w:pStyle w:val="4"/>
            </w:pPr>
            <w:r>
              <w:t>430.53</w:t>
            </w:r>
          </w:p>
        </w:tc>
      </w:tr>
      <w:tr w:rsidR="00D366B8">
        <w:trPr>
          <w:trHeight w:val="369"/>
          <w:jc w:val="center"/>
        </w:trPr>
        <w:tc>
          <w:tcPr>
            <w:tcW w:w="850" w:type="dxa"/>
            <w:vAlign w:val="center"/>
          </w:tcPr>
          <w:p w:rsidR="00D366B8" w:rsidRDefault="003539F2">
            <w:pPr>
              <w:pStyle w:val="3"/>
            </w:pPr>
            <w:r>
              <w:t>2</w:t>
            </w:r>
          </w:p>
        </w:tc>
        <w:tc>
          <w:tcPr>
            <w:tcW w:w="4535" w:type="dxa"/>
            <w:vAlign w:val="center"/>
          </w:tcPr>
          <w:p w:rsidR="00D366B8" w:rsidRDefault="003539F2">
            <w:pPr>
              <w:pStyle w:val="2"/>
            </w:pPr>
            <w:r>
              <w:t>二、政府性基金预算拨款收入</w:t>
            </w:r>
          </w:p>
        </w:tc>
        <w:tc>
          <w:tcPr>
            <w:tcW w:w="2126" w:type="dxa"/>
            <w:vAlign w:val="center"/>
          </w:tcPr>
          <w:p w:rsidR="00D366B8" w:rsidRDefault="00D366B8">
            <w:pPr>
              <w:pStyle w:val="4"/>
            </w:pPr>
          </w:p>
        </w:tc>
        <w:tc>
          <w:tcPr>
            <w:tcW w:w="4535" w:type="dxa"/>
            <w:vAlign w:val="center"/>
          </w:tcPr>
          <w:p w:rsidR="00D366B8" w:rsidRDefault="003539F2">
            <w:pPr>
              <w:pStyle w:val="2"/>
            </w:pPr>
            <w:r>
              <w:t>二、外交支出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w:t>
            </w:r>
          </w:p>
        </w:tc>
        <w:tc>
          <w:tcPr>
            <w:tcW w:w="4535" w:type="dxa"/>
            <w:vAlign w:val="center"/>
          </w:tcPr>
          <w:p w:rsidR="00D366B8" w:rsidRDefault="003539F2">
            <w:pPr>
              <w:pStyle w:val="2"/>
            </w:pPr>
            <w:r>
              <w:t>三、国有资本经营预算拨款收入</w:t>
            </w:r>
          </w:p>
        </w:tc>
        <w:tc>
          <w:tcPr>
            <w:tcW w:w="2126" w:type="dxa"/>
            <w:vAlign w:val="center"/>
          </w:tcPr>
          <w:p w:rsidR="00D366B8" w:rsidRDefault="00D366B8">
            <w:pPr>
              <w:pStyle w:val="4"/>
            </w:pPr>
          </w:p>
        </w:tc>
        <w:tc>
          <w:tcPr>
            <w:tcW w:w="4535" w:type="dxa"/>
            <w:vAlign w:val="center"/>
          </w:tcPr>
          <w:p w:rsidR="00D366B8" w:rsidRDefault="003539F2">
            <w:pPr>
              <w:pStyle w:val="2"/>
            </w:pPr>
            <w:r>
              <w:t>三、国防支出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4</w:t>
            </w:r>
          </w:p>
        </w:tc>
        <w:tc>
          <w:tcPr>
            <w:tcW w:w="4535" w:type="dxa"/>
            <w:vAlign w:val="center"/>
          </w:tcPr>
          <w:p w:rsidR="00D366B8" w:rsidRDefault="003539F2">
            <w:pPr>
              <w:pStyle w:val="2"/>
            </w:pPr>
            <w:r>
              <w:t>四、财政专户管理资金收入</w:t>
            </w:r>
          </w:p>
        </w:tc>
        <w:tc>
          <w:tcPr>
            <w:tcW w:w="2126" w:type="dxa"/>
            <w:vAlign w:val="center"/>
          </w:tcPr>
          <w:p w:rsidR="00D366B8" w:rsidRDefault="00D366B8">
            <w:pPr>
              <w:pStyle w:val="4"/>
            </w:pPr>
          </w:p>
        </w:tc>
        <w:tc>
          <w:tcPr>
            <w:tcW w:w="4535" w:type="dxa"/>
            <w:vAlign w:val="center"/>
          </w:tcPr>
          <w:p w:rsidR="00D366B8" w:rsidRDefault="003539F2">
            <w:pPr>
              <w:pStyle w:val="2"/>
            </w:pPr>
            <w:r>
              <w:t>四、公共安全支出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5</w:t>
            </w:r>
          </w:p>
        </w:tc>
        <w:tc>
          <w:tcPr>
            <w:tcW w:w="4535" w:type="dxa"/>
            <w:vAlign w:val="center"/>
          </w:tcPr>
          <w:p w:rsidR="00D366B8" w:rsidRDefault="003539F2">
            <w:pPr>
              <w:pStyle w:val="2"/>
            </w:pPr>
            <w:r>
              <w:t>五、单位资金</w:t>
            </w:r>
          </w:p>
        </w:tc>
        <w:tc>
          <w:tcPr>
            <w:tcW w:w="2126" w:type="dxa"/>
            <w:vAlign w:val="center"/>
          </w:tcPr>
          <w:p w:rsidR="00D366B8" w:rsidRDefault="00D366B8">
            <w:pPr>
              <w:pStyle w:val="4"/>
            </w:pPr>
          </w:p>
        </w:tc>
        <w:tc>
          <w:tcPr>
            <w:tcW w:w="4535" w:type="dxa"/>
            <w:vAlign w:val="center"/>
          </w:tcPr>
          <w:p w:rsidR="00D366B8" w:rsidRDefault="003539F2">
            <w:pPr>
              <w:pStyle w:val="2"/>
            </w:pPr>
            <w:r>
              <w:t>五、教育支出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6</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六、科学技术支出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7</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七、文化旅游体育与传媒支出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8</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八、社会保障和就业支出</w:t>
            </w:r>
          </w:p>
        </w:tc>
        <w:tc>
          <w:tcPr>
            <w:tcW w:w="2126" w:type="dxa"/>
            <w:vAlign w:val="center"/>
          </w:tcPr>
          <w:p w:rsidR="00D366B8" w:rsidRDefault="003539F2">
            <w:pPr>
              <w:pStyle w:val="4"/>
            </w:pPr>
            <w:r>
              <w:t>48.50</w:t>
            </w:r>
          </w:p>
        </w:tc>
      </w:tr>
      <w:tr w:rsidR="00D366B8">
        <w:trPr>
          <w:trHeight w:val="369"/>
          <w:jc w:val="center"/>
        </w:trPr>
        <w:tc>
          <w:tcPr>
            <w:tcW w:w="850" w:type="dxa"/>
            <w:vAlign w:val="center"/>
          </w:tcPr>
          <w:p w:rsidR="00D366B8" w:rsidRDefault="003539F2">
            <w:pPr>
              <w:pStyle w:val="3"/>
            </w:pPr>
            <w:r>
              <w:t>9</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九、社会保险基金支出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10</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十、卫生健康支出</w:t>
            </w:r>
          </w:p>
        </w:tc>
        <w:tc>
          <w:tcPr>
            <w:tcW w:w="2126" w:type="dxa"/>
            <w:vAlign w:val="center"/>
          </w:tcPr>
          <w:p w:rsidR="00D366B8" w:rsidRDefault="003539F2">
            <w:pPr>
              <w:pStyle w:val="4"/>
            </w:pPr>
            <w:r>
              <w:t>2.12</w:t>
            </w:r>
          </w:p>
        </w:tc>
      </w:tr>
      <w:tr w:rsidR="00D366B8">
        <w:trPr>
          <w:trHeight w:val="369"/>
          <w:jc w:val="center"/>
        </w:trPr>
        <w:tc>
          <w:tcPr>
            <w:tcW w:w="850" w:type="dxa"/>
            <w:vAlign w:val="center"/>
          </w:tcPr>
          <w:p w:rsidR="00D366B8" w:rsidRDefault="003539F2">
            <w:pPr>
              <w:pStyle w:val="3"/>
            </w:pPr>
            <w:r>
              <w:t>11</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十一、节能环保支出</w:t>
            </w:r>
          </w:p>
        </w:tc>
        <w:tc>
          <w:tcPr>
            <w:tcW w:w="2126" w:type="dxa"/>
            <w:vAlign w:val="center"/>
          </w:tcPr>
          <w:p w:rsidR="00D366B8" w:rsidRDefault="003539F2">
            <w:pPr>
              <w:pStyle w:val="4"/>
            </w:pPr>
            <w:r>
              <w:t>1.00</w:t>
            </w:r>
          </w:p>
        </w:tc>
      </w:tr>
      <w:tr w:rsidR="00D366B8">
        <w:trPr>
          <w:trHeight w:val="369"/>
          <w:jc w:val="center"/>
        </w:trPr>
        <w:tc>
          <w:tcPr>
            <w:tcW w:w="850" w:type="dxa"/>
            <w:vAlign w:val="center"/>
          </w:tcPr>
          <w:p w:rsidR="00D366B8" w:rsidRDefault="003539F2">
            <w:pPr>
              <w:pStyle w:val="3"/>
            </w:pPr>
            <w:r>
              <w:t>12</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十二、城乡社区支出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13</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十三、农林水支出</w:t>
            </w:r>
          </w:p>
        </w:tc>
        <w:tc>
          <w:tcPr>
            <w:tcW w:w="2126" w:type="dxa"/>
            <w:vAlign w:val="center"/>
          </w:tcPr>
          <w:p w:rsidR="00D366B8" w:rsidRDefault="003539F2">
            <w:pPr>
              <w:pStyle w:val="4"/>
            </w:pPr>
            <w:r>
              <w:t>530.33</w:t>
            </w:r>
          </w:p>
        </w:tc>
      </w:tr>
      <w:tr w:rsidR="00D366B8">
        <w:trPr>
          <w:trHeight w:val="369"/>
          <w:jc w:val="center"/>
        </w:trPr>
        <w:tc>
          <w:tcPr>
            <w:tcW w:w="850" w:type="dxa"/>
            <w:vAlign w:val="center"/>
          </w:tcPr>
          <w:p w:rsidR="00D366B8" w:rsidRDefault="003539F2">
            <w:pPr>
              <w:pStyle w:val="3"/>
            </w:pPr>
            <w:r>
              <w:t>14</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十四、交通运输支出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15</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十五、资源勘探工业信息等支出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16</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十六、商业服务业等支出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17</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十七、金融支出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lastRenderedPageBreak/>
              <w:t>18</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十八、援助其他地区支出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19</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十九、自然资源海洋气象等支出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20</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二十、住房保障支出</w:t>
            </w:r>
          </w:p>
        </w:tc>
        <w:tc>
          <w:tcPr>
            <w:tcW w:w="2126" w:type="dxa"/>
            <w:vAlign w:val="center"/>
          </w:tcPr>
          <w:p w:rsidR="00D366B8" w:rsidRDefault="003539F2">
            <w:pPr>
              <w:pStyle w:val="4"/>
            </w:pPr>
            <w:r>
              <w:t>31.13</w:t>
            </w:r>
          </w:p>
        </w:tc>
      </w:tr>
      <w:tr w:rsidR="00D366B8">
        <w:trPr>
          <w:trHeight w:val="369"/>
          <w:jc w:val="center"/>
        </w:trPr>
        <w:tc>
          <w:tcPr>
            <w:tcW w:w="850" w:type="dxa"/>
            <w:vAlign w:val="center"/>
          </w:tcPr>
          <w:p w:rsidR="00D366B8" w:rsidRDefault="003539F2">
            <w:pPr>
              <w:pStyle w:val="3"/>
            </w:pPr>
            <w:r>
              <w:t>21</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二十一、粮油物资储备支出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22</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二十二、国有资本经营预算支出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23</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二十三、灾害防治及应急管理支出</w:t>
            </w:r>
          </w:p>
        </w:tc>
        <w:tc>
          <w:tcPr>
            <w:tcW w:w="2126" w:type="dxa"/>
            <w:vAlign w:val="center"/>
          </w:tcPr>
          <w:p w:rsidR="00D366B8" w:rsidRDefault="003539F2">
            <w:pPr>
              <w:pStyle w:val="4"/>
            </w:pPr>
            <w:r>
              <w:t>2.00</w:t>
            </w:r>
          </w:p>
        </w:tc>
      </w:tr>
      <w:tr w:rsidR="00D366B8">
        <w:trPr>
          <w:trHeight w:val="369"/>
          <w:jc w:val="center"/>
        </w:trPr>
        <w:tc>
          <w:tcPr>
            <w:tcW w:w="850" w:type="dxa"/>
            <w:vAlign w:val="center"/>
          </w:tcPr>
          <w:p w:rsidR="00D366B8" w:rsidRDefault="003539F2">
            <w:pPr>
              <w:pStyle w:val="3"/>
            </w:pPr>
            <w:r>
              <w:t>24</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二十四、预备费</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25</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二十五、其他支出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26</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二十六、转移性支出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27</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二十七、债务还本支出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28</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二十八、债务付息支出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29</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二十九、债务发行费用支出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30</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三十、抗疫特别国债安排的支出</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31</w:t>
            </w:r>
          </w:p>
        </w:tc>
        <w:tc>
          <w:tcPr>
            <w:tcW w:w="4535" w:type="dxa"/>
            <w:vAlign w:val="center"/>
          </w:tcPr>
          <w:p w:rsidR="00D366B8" w:rsidRDefault="00D366B8">
            <w:pPr>
              <w:pStyle w:val="2"/>
            </w:pPr>
          </w:p>
        </w:tc>
        <w:tc>
          <w:tcPr>
            <w:tcW w:w="2126" w:type="dxa"/>
            <w:vAlign w:val="center"/>
          </w:tcPr>
          <w:p w:rsidR="00D366B8" w:rsidRDefault="00D366B8">
            <w:pPr>
              <w:pStyle w:val="4"/>
            </w:pPr>
          </w:p>
        </w:tc>
        <w:tc>
          <w:tcPr>
            <w:tcW w:w="4535" w:type="dxa"/>
            <w:vAlign w:val="center"/>
          </w:tcPr>
          <w:p w:rsidR="00D366B8" w:rsidRDefault="003539F2">
            <w:pPr>
              <w:pStyle w:val="2"/>
            </w:pPr>
            <w:r>
              <w:t>三十一、人行科目</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32</w:t>
            </w:r>
          </w:p>
        </w:tc>
        <w:tc>
          <w:tcPr>
            <w:tcW w:w="4535" w:type="dxa"/>
            <w:vAlign w:val="center"/>
          </w:tcPr>
          <w:p w:rsidR="00D366B8" w:rsidRDefault="003539F2">
            <w:pPr>
              <w:pStyle w:val="6"/>
            </w:pPr>
            <w:r>
              <w:t>本年收入合计</w:t>
            </w:r>
          </w:p>
        </w:tc>
        <w:tc>
          <w:tcPr>
            <w:tcW w:w="2126" w:type="dxa"/>
            <w:vAlign w:val="center"/>
          </w:tcPr>
          <w:p w:rsidR="00D366B8" w:rsidRDefault="003539F2">
            <w:pPr>
              <w:pStyle w:val="7"/>
            </w:pPr>
            <w:r>
              <w:t>644.33</w:t>
            </w:r>
          </w:p>
        </w:tc>
        <w:tc>
          <w:tcPr>
            <w:tcW w:w="4535" w:type="dxa"/>
            <w:vAlign w:val="center"/>
          </w:tcPr>
          <w:p w:rsidR="00D366B8" w:rsidRDefault="003539F2">
            <w:pPr>
              <w:pStyle w:val="6"/>
            </w:pPr>
            <w:r>
              <w:t>本年支出合计</w:t>
            </w:r>
          </w:p>
        </w:tc>
        <w:tc>
          <w:tcPr>
            <w:tcW w:w="2126" w:type="dxa"/>
            <w:vAlign w:val="center"/>
          </w:tcPr>
          <w:p w:rsidR="00D366B8" w:rsidRDefault="003539F2">
            <w:pPr>
              <w:pStyle w:val="7"/>
            </w:pPr>
            <w:r>
              <w:t>1045.61</w:t>
            </w:r>
          </w:p>
        </w:tc>
      </w:tr>
      <w:tr w:rsidR="00D366B8">
        <w:trPr>
          <w:trHeight w:val="369"/>
          <w:jc w:val="center"/>
        </w:trPr>
        <w:tc>
          <w:tcPr>
            <w:tcW w:w="850" w:type="dxa"/>
            <w:vAlign w:val="center"/>
          </w:tcPr>
          <w:p w:rsidR="00D366B8" w:rsidRDefault="003539F2">
            <w:pPr>
              <w:pStyle w:val="3"/>
            </w:pPr>
            <w:r>
              <w:t>33</w:t>
            </w:r>
          </w:p>
        </w:tc>
        <w:tc>
          <w:tcPr>
            <w:tcW w:w="4535" w:type="dxa"/>
            <w:vAlign w:val="center"/>
          </w:tcPr>
          <w:p w:rsidR="00D366B8" w:rsidRDefault="003539F2">
            <w:pPr>
              <w:pStyle w:val="2"/>
            </w:pPr>
            <w:r>
              <w:t>上年结转结余</w:t>
            </w:r>
          </w:p>
        </w:tc>
        <w:tc>
          <w:tcPr>
            <w:tcW w:w="2126" w:type="dxa"/>
            <w:vAlign w:val="center"/>
          </w:tcPr>
          <w:p w:rsidR="00D366B8" w:rsidRDefault="003539F2">
            <w:pPr>
              <w:pStyle w:val="4"/>
            </w:pPr>
            <w:r>
              <w:t>401.28</w:t>
            </w:r>
          </w:p>
        </w:tc>
        <w:tc>
          <w:tcPr>
            <w:tcW w:w="4535" w:type="dxa"/>
            <w:vAlign w:val="center"/>
          </w:tcPr>
          <w:p w:rsidR="00D366B8" w:rsidRDefault="003539F2">
            <w:pPr>
              <w:pStyle w:val="2"/>
            </w:pPr>
            <w:r>
              <w:t>年终结转结余</w:t>
            </w:r>
          </w:p>
        </w:tc>
        <w:tc>
          <w:tcPr>
            <w:tcW w:w="2126"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34</w:t>
            </w:r>
          </w:p>
        </w:tc>
        <w:tc>
          <w:tcPr>
            <w:tcW w:w="4535" w:type="dxa"/>
            <w:vAlign w:val="center"/>
          </w:tcPr>
          <w:p w:rsidR="00D366B8" w:rsidRDefault="003539F2">
            <w:pPr>
              <w:pStyle w:val="6"/>
            </w:pPr>
            <w:r>
              <w:t>收入总计</w:t>
            </w:r>
          </w:p>
        </w:tc>
        <w:tc>
          <w:tcPr>
            <w:tcW w:w="2126" w:type="dxa"/>
            <w:vAlign w:val="center"/>
          </w:tcPr>
          <w:p w:rsidR="00D366B8" w:rsidRDefault="003539F2">
            <w:pPr>
              <w:pStyle w:val="7"/>
            </w:pPr>
            <w:r>
              <w:t>1045.61</w:t>
            </w:r>
          </w:p>
        </w:tc>
        <w:tc>
          <w:tcPr>
            <w:tcW w:w="4535" w:type="dxa"/>
            <w:vAlign w:val="center"/>
          </w:tcPr>
          <w:p w:rsidR="00D366B8" w:rsidRDefault="003539F2">
            <w:pPr>
              <w:pStyle w:val="6"/>
            </w:pPr>
            <w:r>
              <w:t>支出总计</w:t>
            </w:r>
          </w:p>
        </w:tc>
        <w:tc>
          <w:tcPr>
            <w:tcW w:w="2126" w:type="dxa"/>
            <w:vAlign w:val="center"/>
          </w:tcPr>
          <w:p w:rsidR="00D366B8" w:rsidRDefault="003539F2">
            <w:pPr>
              <w:pStyle w:val="7"/>
            </w:pPr>
            <w:r>
              <w:t>1045.61</w:t>
            </w:r>
          </w:p>
        </w:tc>
      </w:tr>
    </w:tbl>
    <w:p w:rsidR="00D366B8" w:rsidRDefault="00D366B8">
      <w:pPr>
        <w:sectPr w:rsidR="00D366B8">
          <w:footerReference w:type="even" r:id="rId39"/>
          <w:footerReference w:type="default" r:id="rId40"/>
          <w:pgSz w:w="16840" w:h="11900" w:orient="landscape"/>
          <w:pgMar w:top="1361" w:right="1020" w:bottom="1134" w:left="1020" w:header="720" w:footer="720" w:gutter="0"/>
          <w:pgNumType w:start="1"/>
          <w:cols w:space="720"/>
        </w:sectPr>
      </w:pPr>
    </w:p>
    <w:p w:rsidR="00D366B8" w:rsidRDefault="003539F2">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BD72A3" w:rsidTr="00BD72A3">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3402" w:type="dxa"/>
            <w:gridSpan w:val="3"/>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5669" w:type="dxa"/>
            <w:gridSpan w:val="5"/>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680" w:type="dxa"/>
            <w:vMerge w:val="restart"/>
            <w:vAlign w:val="center"/>
          </w:tcPr>
          <w:p w:rsidR="00D366B8" w:rsidRDefault="003539F2">
            <w:pPr>
              <w:pStyle w:val="1"/>
            </w:pPr>
            <w:r>
              <w:t>序号</w:t>
            </w:r>
          </w:p>
        </w:tc>
        <w:tc>
          <w:tcPr>
            <w:tcW w:w="2551" w:type="dxa"/>
            <w:gridSpan w:val="2"/>
            <w:vAlign w:val="center"/>
          </w:tcPr>
          <w:p w:rsidR="00D366B8" w:rsidRDefault="003539F2">
            <w:pPr>
              <w:pStyle w:val="1"/>
            </w:pPr>
            <w:r>
              <w:t>功能分类科目</w:t>
            </w:r>
          </w:p>
        </w:tc>
        <w:tc>
          <w:tcPr>
            <w:tcW w:w="1134" w:type="dxa"/>
            <w:vMerge w:val="restart"/>
            <w:vAlign w:val="center"/>
          </w:tcPr>
          <w:p w:rsidR="00D366B8" w:rsidRDefault="003539F2">
            <w:pPr>
              <w:pStyle w:val="1"/>
            </w:pPr>
            <w:r>
              <w:t>合计</w:t>
            </w:r>
          </w:p>
        </w:tc>
        <w:tc>
          <w:tcPr>
            <w:tcW w:w="9071" w:type="dxa"/>
            <w:gridSpan w:val="8"/>
            <w:vAlign w:val="center"/>
          </w:tcPr>
          <w:p w:rsidR="00D366B8" w:rsidRDefault="003539F2">
            <w:pPr>
              <w:pStyle w:val="1"/>
            </w:pPr>
            <w:r>
              <w:t>本年收入</w:t>
            </w:r>
          </w:p>
        </w:tc>
        <w:tc>
          <w:tcPr>
            <w:tcW w:w="1134" w:type="dxa"/>
            <w:vMerge w:val="restart"/>
            <w:vAlign w:val="center"/>
          </w:tcPr>
          <w:p w:rsidR="00D366B8" w:rsidRDefault="003539F2">
            <w:pPr>
              <w:pStyle w:val="1"/>
            </w:pPr>
            <w:r>
              <w:t>上年结转</w:t>
            </w:r>
          </w:p>
        </w:tc>
      </w:tr>
      <w:tr w:rsidR="00D366B8">
        <w:trPr>
          <w:trHeight w:val="369"/>
          <w:tblHeader/>
          <w:jc w:val="center"/>
        </w:trPr>
        <w:tc>
          <w:tcPr>
            <w:tcW w:w="680" w:type="dxa"/>
            <w:vMerge/>
          </w:tcPr>
          <w:p w:rsidR="00D366B8" w:rsidRDefault="00D366B8"/>
        </w:tc>
        <w:tc>
          <w:tcPr>
            <w:tcW w:w="992" w:type="dxa"/>
            <w:vAlign w:val="center"/>
          </w:tcPr>
          <w:p w:rsidR="00D366B8" w:rsidRDefault="003539F2">
            <w:pPr>
              <w:pStyle w:val="1"/>
            </w:pPr>
            <w:r>
              <w:t>科目    编码</w:t>
            </w:r>
          </w:p>
        </w:tc>
        <w:tc>
          <w:tcPr>
            <w:tcW w:w="1559" w:type="dxa"/>
            <w:vAlign w:val="center"/>
          </w:tcPr>
          <w:p w:rsidR="00D366B8" w:rsidRDefault="003539F2">
            <w:pPr>
              <w:pStyle w:val="1"/>
            </w:pPr>
            <w:r>
              <w:t>科目名称</w:t>
            </w:r>
          </w:p>
        </w:tc>
        <w:tc>
          <w:tcPr>
            <w:tcW w:w="1134" w:type="dxa"/>
            <w:vMerge/>
          </w:tcPr>
          <w:p w:rsidR="00D366B8" w:rsidRDefault="00D366B8"/>
        </w:tc>
        <w:tc>
          <w:tcPr>
            <w:tcW w:w="1134" w:type="dxa"/>
            <w:vAlign w:val="center"/>
          </w:tcPr>
          <w:p w:rsidR="00D366B8" w:rsidRDefault="003539F2">
            <w:pPr>
              <w:pStyle w:val="1"/>
            </w:pPr>
            <w:r>
              <w:t>小计</w:t>
            </w:r>
          </w:p>
        </w:tc>
        <w:tc>
          <w:tcPr>
            <w:tcW w:w="1134" w:type="dxa"/>
            <w:vAlign w:val="center"/>
          </w:tcPr>
          <w:p w:rsidR="00D366B8" w:rsidRDefault="003539F2">
            <w:pPr>
              <w:pStyle w:val="1"/>
            </w:pPr>
            <w:r>
              <w:t>财政拨款 收入</w:t>
            </w:r>
          </w:p>
        </w:tc>
        <w:tc>
          <w:tcPr>
            <w:tcW w:w="1134" w:type="dxa"/>
            <w:vAlign w:val="center"/>
          </w:tcPr>
          <w:p w:rsidR="00D366B8" w:rsidRDefault="003539F2">
            <w:pPr>
              <w:pStyle w:val="1"/>
            </w:pPr>
            <w:r>
              <w:t>财政专户 收入</w:t>
            </w:r>
          </w:p>
        </w:tc>
        <w:tc>
          <w:tcPr>
            <w:tcW w:w="1134" w:type="dxa"/>
            <w:vAlign w:val="center"/>
          </w:tcPr>
          <w:p w:rsidR="00D366B8" w:rsidRDefault="003539F2">
            <w:pPr>
              <w:pStyle w:val="1"/>
            </w:pPr>
            <w:r>
              <w:t>事业收入</w:t>
            </w:r>
          </w:p>
        </w:tc>
        <w:tc>
          <w:tcPr>
            <w:tcW w:w="1134" w:type="dxa"/>
            <w:vAlign w:val="center"/>
          </w:tcPr>
          <w:p w:rsidR="00D366B8" w:rsidRDefault="003539F2">
            <w:pPr>
              <w:pStyle w:val="1"/>
            </w:pPr>
            <w:r>
              <w:t>经营收入</w:t>
            </w:r>
          </w:p>
        </w:tc>
        <w:tc>
          <w:tcPr>
            <w:tcW w:w="1134" w:type="dxa"/>
            <w:vAlign w:val="center"/>
          </w:tcPr>
          <w:p w:rsidR="00D366B8" w:rsidRDefault="003539F2">
            <w:pPr>
              <w:pStyle w:val="1"/>
            </w:pPr>
            <w:r>
              <w:t>上级补助收入</w:t>
            </w:r>
          </w:p>
        </w:tc>
        <w:tc>
          <w:tcPr>
            <w:tcW w:w="1134" w:type="dxa"/>
            <w:vAlign w:val="center"/>
          </w:tcPr>
          <w:p w:rsidR="00D366B8" w:rsidRDefault="003539F2">
            <w:pPr>
              <w:pStyle w:val="1"/>
            </w:pPr>
            <w:r>
              <w:t>附属单位上缴收入</w:t>
            </w:r>
          </w:p>
        </w:tc>
        <w:tc>
          <w:tcPr>
            <w:tcW w:w="1134" w:type="dxa"/>
            <w:vAlign w:val="center"/>
          </w:tcPr>
          <w:p w:rsidR="00D366B8" w:rsidRDefault="003539F2">
            <w:pPr>
              <w:pStyle w:val="1"/>
            </w:pPr>
            <w:r>
              <w:t>其他收入</w:t>
            </w:r>
          </w:p>
        </w:tc>
        <w:tc>
          <w:tcPr>
            <w:tcW w:w="1134" w:type="dxa"/>
            <w:vMerge/>
          </w:tcPr>
          <w:p w:rsidR="00D366B8" w:rsidRDefault="00D366B8"/>
        </w:tc>
      </w:tr>
      <w:tr w:rsidR="00D366B8">
        <w:trPr>
          <w:trHeight w:val="369"/>
          <w:tblHeader/>
          <w:jc w:val="center"/>
        </w:trPr>
        <w:tc>
          <w:tcPr>
            <w:tcW w:w="680" w:type="dxa"/>
            <w:vAlign w:val="center"/>
          </w:tcPr>
          <w:p w:rsidR="00D366B8" w:rsidRDefault="003539F2">
            <w:pPr>
              <w:pStyle w:val="1"/>
            </w:pPr>
            <w:r>
              <w:t>栏次</w:t>
            </w:r>
          </w:p>
        </w:tc>
        <w:tc>
          <w:tcPr>
            <w:tcW w:w="992" w:type="dxa"/>
            <w:vAlign w:val="center"/>
          </w:tcPr>
          <w:p w:rsidR="00D366B8" w:rsidRDefault="003539F2">
            <w:pPr>
              <w:pStyle w:val="1"/>
            </w:pPr>
            <w:r>
              <w:t>1</w:t>
            </w:r>
          </w:p>
        </w:tc>
        <w:tc>
          <w:tcPr>
            <w:tcW w:w="1559" w:type="dxa"/>
            <w:vAlign w:val="center"/>
          </w:tcPr>
          <w:p w:rsidR="00D366B8" w:rsidRDefault="003539F2">
            <w:pPr>
              <w:pStyle w:val="1"/>
            </w:pPr>
            <w:r>
              <w:t>2</w:t>
            </w:r>
          </w:p>
        </w:tc>
        <w:tc>
          <w:tcPr>
            <w:tcW w:w="1134" w:type="dxa"/>
            <w:vAlign w:val="center"/>
          </w:tcPr>
          <w:p w:rsidR="00D366B8" w:rsidRDefault="003539F2">
            <w:pPr>
              <w:pStyle w:val="1"/>
            </w:pPr>
            <w:r>
              <w:t>3</w:t>
            </w:r>
          </w:p>
        </w:tc>
        <w:tc>
          <w:tcPr>
            <w:tcW w:w="1134" w:type="dxa"/>
            <w:vAlign w:val="center"/>
          </w:tcPr>
          <w:p w:rsidR="00D366B8" w:rsidRDefault="003539F2">
            <w:pPr>
              <w:pStyle w:val="1"/>
            </w:pPr>
            <w:r>
              <w:t>4</w:t>
            </w:r>
          </w:p>
        </w:tc>
        <w:tc>
          <w:tcPr>
            <w:tcW w:w="1134" w:type="dxa"/>
            <w:vAlign w:val="center"/>
          </w:tcPr>
          <w:p w:rsidR="00D366B8" w:rsidRDefault="003539F2">
            <w:pPr>
              <w:pStyle w:val="1"/>
            </w:pPr>
            <w:r>
              <w:t>5</w:t>
            </w:r>
          </w:p>
        </w:tc>
        <w:tc>
          <w:tcPr>
            <w:tcW w:w="1134" w:type="dxa"/>
            <w:vAlign w:val="center"/>
          </w:tcPr>
          <w:p w:rsidR="00D366B8" w:rsidRDefault="003539F2">
            <w:pPr>
              <w:pStyle w:val="1"/>
            </w:pPr>
            <w:r>
              <w:t>6</w:t>
            </w:r>
          </w:p>
        </w:tc>
        <w:tc>
          <w:tcPr>
            <w:tcW w:w="1134" w:type="dxa"/>
            <w:vAlign w:val="center"/>
          </w:tcPr>
          <w:p w:rsidR="00D366B8" w:rsidRDefault="003539F2">
            <w:pPr>
              <w:pStyle w:val="1"/>
            </w:pPr>
            <w:r>
              <w:t>7</w:t>
            </w:r>
          </w:p>
        </w:tc>
        <w:tc>
          <w:tcPr>
            <w:tcW w:w="1134" w:type="dxa"/>
            <w:vAlign w:val="center"/>
          </w:tcPr>
          <w:p w:rsidR="00D366B8" w:rsidRDefault="003539F2">
            <w:pPr>
              <w:pStyle w:val="1"/>
            </w:pPr>
            <w:r>
              <w:t>8</w:t>
            </w:r>
          </w:p>
        </w:tc>
        <w:tc>
          <w:tcPr>
            <w:tcW w:w="1134" w:type="dxa"/>
            <w:vAlign w:val="center"/>
          </w:tcPr>
          <w:p w:rsidR="00D366B8" w:rsidRDefault="003539F2">
            <w:pPr>
              <w:pStyle w:val="1"/>
            </w:pPr>
            <w:r>
              <w:t>9</w:t>
            </w:r>
          </w:p>
        </w:tc>
        <w:tc>
          <w:tcPr>
            <w:tcW w:w="1134" w:type="dxa"/>
            <w:vAlign w:val="center"/>
          </w:tcPr>
          <w:p w:rsidR="00D366B8" w:rsidRDefault="003539F2">
            <w:pPr>
              <w:pStyle w:val="1"/>
            </w:pPr>
            <w:r>
              <w:t>10</w:t>
            </w:r>
          </w:p>
        </w:tc>
        <w:tc>
          <w:tcPr>
            <w:tcW w:w="1134" w:type="dxa"/>
            <w:vAlign w:val="center"/>
          </w:tcPr>
          <w:p w:rsidR="00D366B8" w:rsidRDefault="003539F2">
            <w:pPr>
              <w:pStyle w:val="1"/>
            </w:pPr>
            <w:r>
              <w:t>11</w:t>
            </w:r>
          </w:p>
        </w:tc>
        <w:tc>
          <w:tcPr>
            <w:tcW w:w="1134" w:type="dxa"/>
            <w:vAlign w:val="center"/>
          </w:tcPr>
          <w:p w:rsidR="00D366B8" w:rsidRDefault="003539F2">
            <w:pPr>
              <w:pStyle w:val="1"/>
            </w:pPr>
            <w:r>
              <w:t>12</w:t>
            </w:r>
          </w:p>
        </w:tc>
      </w:tr>
      <w:tr w:rsidR="00D366B8">
        <w:trPr>
          <w:trHeight w:val="369"/>
          <w:jc w:val="center"/>
        </w:trPr>
        <w:tc>
          <w:tcPr>
            <w:tcW w:w="680" w:type="dxa"/>
            <w:vAlign w:val="center"/>
          </w:tcPr>
          <w:p w:rsidR="00D366B8" w:rsidRDefault="003539F2">
            <w:pPr>
              <w:pStyle w:val="3"/>
            </w:pPr>
            <w:r>
              <w:t>1</w:t>
            </w:r>
          </w:p>
        </w:tc>
        <w:tc>
          <w:tcPr>
            <w:tcW w:w="992" w:type="dxa"/>
            <w:vAlign w:val="center"/>
          </w:tcPr>
          <w:p w:rsidR="00D366B8" w:rsidRDefault="00D366B8">
            <w:pPr>
              <w:pStyle w:val="5"/>
            </w:pPr>
          </w:p>
        </w:tc>
        <w:tc>
          <w:tcPr>
            <w:tcW w:w="1559" w:type="dxa"/>
            <w:vAlign w:val="center"/>
          </w:tcPr>
          <w:p w:rsidR="00D366B8" w:rsidRDefault="003539F2">
            <w:pPr>
              <w:pStyle w:val="6"/>
            </w:pPr>
            <w:r>
              <w:t>合计</w:t>
            </w:r>
          </w:p>
        </w:tc>
        <w:tc>
          <w:tcPr>
            <w:tcW w:w="1134" w:type="dxa"/>
            <w:vAlign w:val="center"/>
          </w:tcPr>
          <w:p w:rsidR="00D366B8" w:rsidRDefault="003539F2">
            <w:pPr>
              <w:pStyle w:val="7"/>
            </w:pPr>
            <w:r>
              <w:t>1045.61</w:t>
            </w:r>
          </w:p>
        </w:tc>
        <w:tc>
          <w:tcPr>
            <w:tcW w:w="1134" w:type="dxa"/>
            <w:vAlign w:val="center"/>
          </w:tcPr>
          <w:p w:rsidR="00D366B8" w:rsidRDefault="003539F2">
            <w:pPr>
              <w:pStyle w:val="7"/>
            </w:pPr>
            <w:r>
              <w:t>644.33</w:t>
            </w:r>
          </w:p>
        </w:tc>
        <w:tc>
          <w:tcPr>
            <w:tcW w:w="1134" w:type="dxa"/>
            <w:vAlign w:val="center"/>
          </w:tcPr>
          <w:p w:rsidR="00D366B8" w:rsidRDefault="003539F2">
            <w:pPr>
              <w:pStyle w:val="7"/>
            </w:pPr>
            <w:r>
              <w:t>644.33</w:t>
            </w:r>
          </w:p>
        </w:tc>
        <w:tc>
          <w:tcPr>
            <w:tcW w:w="1134" w:type="dxa"/>
            <w:vAlign w:val="center"/>
          </w:tcPr>
          <w:p w:rsidR="00D366B8" w:rsidRDefault="00D366B8">
            <w:pPr>
              <w:pStyle w:val="7"/>
            </w:pPr>
          </w:p>
        </w:tc>
        <w:tc>
          <w:tcPr>
            <w:tcW w:w="1134" w:type="dxa"/>
            <w:vAlign w:val="center"/>
          </w:tcPr>
          <w:p w:rsidR="00D366B8" w:rsidRDefault="00D366B8">
            <w:pPr>
              <w:pStyle w:val="7"/>
            </w:pPr>
          </w:p>
        </w:tc>
        <w:tc>
          <w:tcPr>
            <w:tcW w:w="1134" w:type="dxa"/>
            <w:vAlign w:val="center"/>
          </w:tcPr>
          <w:p w:rsidR="00D366B8" w:rsidRDefault="00D366B8">
            <w:pPr>
              <w:pStyle w:val="7"/>
            </w:pPr>
          </w:p>
        </w:tc>
        <w:tc>
          <w:tcPr>
            <w:tcW w:w="1134" w:type="dxa"/>
            <w:vAlign w:val="center"/>
          </w:tcPr>
          <w:p w:rsidR="00D366B8" w:rsidRDefault="00D366B8">
            <w:pPr>
              <w:pStyle w:val="7"/>
            </w:pPr>
          </w:p>
        </w:tc>
        <w:tc>
          <w:tcPr>
            <w:tcW w:w="1134" w:type="dxa"/>
            <w:vAlign w:val="center"/>
          </w:tcPr>
          <w:p w:rsidR="00D366B8" w:rsidRDefault="00D366B8">
            <w:pPr>
              <w:pStyle w:val="7"/>
            </w:pPr>
          </w:p>
        </w:tc>
        <w:tc>
          <w:tcPr>
            <w:tcW w:w="1134" w:type="dxa"/>
            <w:vAlign w:val="center"/>
          </w:tcPr>
          <w:p w:rsidR="00D366B8" w:rsidRDefault="00D366B8">
            <w:pPr>
              <w:pStyle w:val="7"/>
            </w:pPr>
          </w:p>
        </w:tc>
        <w:tc>
          <w:tcPr>
            <w:tcW w:w="1134" w:type="dxa"/>
            <w:vAlign w:val="center"/>
          </w:tcPr>
          <w:p w:rsidR="00D366B8" w:rsidRDefault="003539F2">
            <w:pPr>
              <w:pStyle w:val="7"/>
            </w:pPr>
            <w:r>
              <w:t>401.28</w:t>
            </w:r>
          </w:p>
        </w:tc>
      </w:tr>
      <w:tr w:rsidR="00D366B8">
        <w:trPr>
          <w:trHeight w:val="369"/>
          <w:jc w:val="center"/>
        </w:trPr>
        <w:tc>
          <w:tcPr>
            <w:tcW w:w="680" w:type="dxa"/>
            <w:vAlign w:val="center"/>
          </w:tcPr>
          <w:p w:rsidR="00D366B8" w:rsidRDefault="003539F2">
            <w:pPr>
              <w:pStyle w:val="3"/>
            </w:pPr>
            <w:r>
              <w:t>2</w:t>
            </w:r>
          </w:p>
        </w:tc>
        <w:tc>
          <w:tcPr>
            <w:tcW w:w="992" w:type="dxa"/>
            <w:vAlign w:val="center"/>
          </w:tcPr>
          <w:p w:rsidR="00D366B8" w:rsidRDefault="003539F2">
            <w:pPr>
              <w:pStyle w:val="2"/>
            </w:pPr>
            <w:r>
              <w:t>201</w:t>
            </w:r>
          </w:p>
        </w:tc>
        <w:tc>
          <w:tcPr>
            <w:tcW w:w="1559" w:type="dxa"/>
            <w:vAlign w:val="center"/>
          </w:tcPr>
          <w:p w:rsidR="00D366B8" w:rsidRDefault="003539F2">
            <w:pPr>
              <w:pStyle w:val="2"/>
            </w:pPr>
            <w:r>
              <w:t>一般公共服务支出</w:t>
            </w:r>
          </w:p>
        </w:tc>
        <w:tc>
          <w:tcPr>
            <w:tcW w:w="1134" w:type="dxa"/>
            <w:vAlign w:val="center"/>
          </w:tcPr>
          <w:p w:rsidR="00D366B8" w:rsidRDefault="003539F2">
            <w:pPr>
              <w:pStyle w:val="4"/>
            </w:pPr>
            <w:r>
              <w:t>430.53</w:t>
            </w:r>
          </w:p>
        </w:tc>
        <w:tc>
          <w:tcPr>
            <w:tcW w:w="1134" w:type="dxa"/>
            <w:vAlign w:val="center"/>
          </w:tcPr>
          <w:p w:rsidR="00D366B8" w:rsidRDefault="003539F2">
            <w:pPr>
              <w:pStyle w:val="4"/>
            </w:pPr>
            <w:r>
              <w:t>430.53</w:t>
            </w:r>
          </w:p>
        </w:tc>
        <w:tc>
          <w:tcPr>
            <w:tcW w:w="1134" w:type="dxa"/>
            <w:vAlign w:val="center"/>
          </w:tcPr>
          <w:p w:rsidR="00D366B8" w:rsidRDefault="003539F2">
            <w:pPr>
              <w:pStyle w:val="4"/>
            </w:pPr>
            <w:r>
              <w:t>430.53</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3</w:t>
            </w:r>
          </w:p>
        </w:tc>
        <w:tc>
          <w:tcPr>
            <w:tcW w:w="992" w:type="dxa"/>
            <w:vAlign w:val="center"/>
          </w:tcPr>
          <w:p w:rsidR="00D366B8" w:rsidRDefault="003539F2">
            <w:pPr>
              <w:pStyle w:val="2"/>
            </w:pPr>
            <w:r>
              <w:t>20103</w:t>
            </w:r>
          </w:p>
        </w:tc>
        <w:tc>
          <w:tcPr>
            <w:tcW w:w="1559" w:type="dxa"/>
            <w:vAlign w:val="center"/>
          </w:tcPr>
          <w:p w:rsidR="00D366B8" w:rsidRDefault="003539F2">
            <w:pPr>
              <w:pStyle w:val="2"/>
            </w:pPr>
            <w:r>
              <w:t>政府办公厅（室）及相关机构事务</w:t>
            </w:r>
          </w:p>
        </w:tc>
        <w:tc>
          <w:tcPr>
            <w:tcW w:w="1134" w:type="dxa"/>
            <w:vAlign w:val="center"/>
          </w:tcPr>
          <w:p w:rsidR="00D366B8" w:rsidRDefault="003539F2">
            <w:pPr>
              <w:pStyle w:val="4"/>
            </w:pPr>
            <w:r>
              <w:t>425.53</w:t>
            </w:r>
          </w:p>
        </w:tc>
        <w:tc>
          <w:tcPr>
            <w:tcW w:w="1134" w:type="dxa"/>
            <w:vAlign w:val="center"/>
          </w:tcPr>
          <w:p w:rsidR="00D366B8" w:rsidRDefault="003539F2">
            <w:pPr>
              <w:pStyle w:val="4"/>
            </w:pPr>
            <w:r>
              <w:t>425.53</w:t>
            </w:r>
          </w:p>
        </w:tc>
        <w:tc>
          <w:tcPr>
            <w:tcW w:w="1134" w:type="dxa"/>
            <w:vAlign w:val="center"/>
          </w:tcPr>
          <w:p w:rsidR="00D366B8" w:rsidRDefault="003539F2">
            <w:pPr>
              <w:pStyle w:val="4"/>
            </w:pPr>
            <w:r>
              <w:t>425.53</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4</w:t>
            </w:r>
          </w:p>
        </w:tc>
        <w:tc>
          <w:tcPr>
            <w:tcW w:w="992" w:type="dxa"/>
            <w:vAlign w:val="center"/>
          </w:tcPr>
          <w:p w:rsidR="00D366B8" w:rsidRDefault="003539F2">
            <w:pPr>
              <w:pStyle w:val="2"/>
            </w:pPr>
            <w:r>
              <w:t>2010301</w:t>
            </w:r>
          </w:p>
        </w:tc>
        <w:tc>
          <w:tcPr>
            <w:tcW w:w="1559" w:type="dxa"/>
            <w:vAlign w:val="center"/>
          </w:tcPr>
          <w:p w:rsidR="00D366B8" w:rsidRDefault="003539F2">
            <w:pPr>
              <w:pStyle w:val="2"/>
            </w:pPr>
            <w:r>
              <w:t>行政运行</w:t>
            </w:r>
          </w:p>
        </w:tc>
        <w:tc>
          <w:tcPr>
            <w:tcW w:w="1134" w:type="dxa"/>
            <w:vAlign w:val="center"/>
          </w:tcPr>
          <w:p w:rsidR="00D366B8" w:rsidRDefault="003539F2">
            <w:pPr>
              <w:pStyle w:val="4"/>
            </w:pPr>
            <w:r>
              <w:t>425.53</w:t>
            </w:r>
          </w:p>
        </w:tc>
        <w:tc>
          <w:tcPr>
            <w:tcW w:w="1134" w:type="dxa"/>
            <w:vAlign w:val="center"/>
          </w:tcPr>
          <w:p w:rsidR="00D366B8" w:rsidRDefault="003539F2">
            <w:pPr>
              <w:pStyle w:val="4"/>
            </w:pPr>
            <w:r>
              <w:t>425.53</w:t>
            </w:r>
          </w:p>
        </w:tc>
        <w:tc>
          <w:tcPr>
            <w:tcW w:w="1134" w:type="dxa"/>
            <w:vAlign w:val="center"/>
          </w:tcPr>
          <w:p w:rsidR="00D366B8" w:rsidRDefault="003539F2">
            <w:pPr>
              <w:pStyle w:val="4"/>
            </w:pPr>
            <w:r>
              <w:t>425.53</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5</w:t>
            </w:r>
          </w:p>
        </w:tc>
        <w:tc>
          <w:tcPr>
            <w:tcW w:w="992" w:type="dxa"/>
            <w:vAlign w:val="center"/>
          </w:tcPr>
          <w:p w:rsidR="00D366B8" w:rsidRDefault="003539F2">
            <w:pPr>
              <w:pStyle w:val="2"/>
            </w:pPr>
            <w:r>
              <w:t>20140</w:t>
            </w:r>
          </w:p>
        </w:tc>
        <w:tc>
          <w:tcPr>
            <w:tcW w:w="1559" w:type="dxa"/>
            <w:vAlign w:val="center"/>
          </w:tcPr>
          <w:p w:rsidR="00D366B8" w:rsidRDefault="003539F2">
            <w:pPr>
              <w:pStyle w:val="2"/>
            </w:pPr>
            <w:r>
              <w:t>信访事务</w:t>
            </w:r>
          </w:p>
        </w:tc>
        <w:tc>
          <w:tcPr>
            <w:tcW w:w="1134" w:type="dxa"/>
            <w:vAlign w:val="center"/>
          </w:tcPr>
          <w:p w:rsidR="00D366B8" w:rsidRDefault="003539F2">
            <w:pPr>
              <w:pStyle w:val="4"/>
            </w:pPr>
            <w:r>
              <w:t>5.00</w:t>
            </w:r>
          </w:p>
        </w:tc>
        <w:tc>
          <w:tcPr>
            <w:tcW w:w="1134" w:type="dxa"/>
            <w:vAlign w:val="center"/>
          </w:tcPr>
          <w:p w:rsidR="00D366B8" w:rsidRDefault="003539F2">
            <w:pPr>
              <w:pStyle w:val="4"/>
            </w:pPr>
            <w:r>
              <w:t>5.00</w:t>
            </w:r>
          </w:p>
        </w:tc>
        <w:tc>
          <w:tcPr>
            <w:tcW w:w="1134" w:type="dxa"/>
            <w:vAlign w:val="center"/>
          </w:tcPr>
          <w:p w:rsidR="00D366B8" w:rsidRDefault="003539F2">
            <w:pPr>
              <w:pStyle w:val="4"/>
            </w:pPr>
            <w:r>
              <w:t>5.00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6</w:t>
            </w:r>
          </w:p>
        </w:tc>
        <w:tc>
          <w:tcPr>
            <w:tcW w:w="992" w:type="dxa"/>
            <w:vAlign w:val="center"/>
          </w:tcPr>
          <w:p w:rsidR="00D366B8" w:rsidRDefault="003539F2">
            <w:pPr>
              <w:pStyle w:val="2"/>
            </w:pPr>
            <w:r>
              <w:t>2014004</w:t>
            </w:r>
          </w:p>
        </w:tc>
        <w:tc>
          <w:tcPr>
            <w:tcW w:w="1559" w:type="dxa"/>
            <w:vAlign w:val="center"/>
          </w:tcPr>
          <w:p w:rsidR="00D366B8" w:rsidRDefault="003539F2">
            <w:pPr>
              <w:pStyle w:val="2"/>
            </w:pPr>
            <w:r>
              <w:t>信访业务</w:t>
            </w:r>
          </w:p>
        </w:tc>
        <w:tc>
          <w:tcPr>
            <w:tcW w:w="1134" w:type="dxa"/>
            <w:vAlign w:val="center"/>
          </w:tcPr>
          <w:p w:rsidR="00D366B8" w:rsidRDefault="003539F2">
            <w:pPr>
              <w:pStyle w:val="4"/>
            </w:pPr>
            <w:r>
              <w:t>5.00</w:t>
            </w:r>
          </w:p>
        </w:tc>
        <w:tc>
          <w:tcPr>
            <w:tcW w:w="1134" w:type="dxa"/>
            <w:vAlign w:val="center"/>
          </w:tcPr>
          <w:p w:rsidR="00D366B8" w:rsidRDefault="003539F2">
            <w:pPr>
              <w:pStyle w:val="4"/>
            </w:pPr>
            <w:r>
              <w:t>5.00</w:t>
            </w:r>
          </w:p>
        </w:tc>
        <w:tc>
          <w:tcPr>
            <w:tcW w:w="1134" w:type="dxa"/>
            <w:vAlign w:val="center"/>
          </w:tcPr>
          <w:p w:rsidR="00D366B8" w:rsidRDefault="003539F2">
            <w:pPr>
              <w:pStyle w:val="4"/>
            </w:pPr>
            <w:r>
              <w:t>5.00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7</w:t>
            </w:r>
          </w:p>
        </w:tc>
        <w:tc>
          <w:tcPr>
            <w:tcW w:w="992" w:type="dxa"/>
            <w:vAlign w:val="center"/>
          </w:tcPr>
          <w:p w:rsidR="00D366B8" w:rsidRDefault="003539F2">
            <w:pPr>
              <w:pStyle w:val="2"/>
            </w:pPr>
            <w:r>
              <w:t>208</w:t>
            </w:r>
          </w:p>
        </w:tc>
        <w:tc>
          <w:tcPr>
            <w:tcW w:w="1559" w:type="dxa"/>
            <w:vAlign w:val="center"/>
          </w:tcPr>
          <w:p w:rsidR="00D366B8" w:rsidRDefault="003539F2">
            <w:pPr>
              <w:pStyle w:val="2"/>
            </w:pPr>
            <w:r>
              <w:t>社会保障和就业支出</w:t>
            </w:r>
          </w:p>
        </w:tc>
        <w:tc>
          <w:tcPr>
            <w:tcW w:w="1134" w:type="dxa"/>
            <w:vAlign w:val="center"/>
          </w:tcPr>
          <w:p w:rsidR="00D366B8" w:rsidRDefault="003539F2">
            <w:pPr>
              <w:pStyle w:val="4"/>
            </w:pPr>
            <w:r>
              <w:t>48.50</w:t>
            </w:r>
          </w:p>
        </w:tc>
        <w:tc>
          <w:tcPr>
            <w:tcW w:w="1134" w:type="dxa"/>
            <w:vAlign w:val="center"/>
          </w:tcPr>
          <w:p w:rsidR="00D366B8" w:rsidRDefault="003539F2">
            <w:pPr>
              <w:pStyle w:val="4"/>
            </w:pPr>
            <w:r>
              <w:t>48.50</w:t>
            </w:r>
          </w:p>
        </w:tc>
        <w:tc>
          <w:tcPr>
            <w:tcW w:w="1134" w:type="dxa"/>
            <w:vAlign w:val="center"/>
          </w:tcPr>
          <w:p w:rsidR="00D366B8" w:rsidRDefault="003539F2">
            <w:pPr>
              <w:pStyle w:val="4"/>
            </w:pPr>
            <w:r>
              <w:t>48.50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8</w:t>
            </w:r>
          </w:p>
        </w:tc>
        <w:tc>
          <w:tcPr>
            <w:tcW w:w="992" w:type="dxa"/>
            <w:vAlign w:val="center"/>
          </w:tcPr>
          <w:p w:rsidR="00D366B8" w:rsidRDefault="003539F2">
            <w:pPr>
              <w:pStyle w:val="2"/>
            </w:pPr>
            <w:r>
              <w:t>20802</w:t>
            </w:r>
          </w:p>
        </w:tc>
        <w:tc>
          <w:tcPr>
            <w:tcW w:w="1559" w:type="dxa"/>
            <w:vAlign w:val="center"/>
          </w:tcPr>
          <w:p w:rsidR="00D366B8" w:rsidRDefault="003539F2">
            <w:pPr>
              <w:pStyle w:val="2"/>
            </w:pPr>
            <w:r>
              <w:t>民政管理事务</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9</w:t>
            </w:r>
          </w:p>
        </w:tc>
        <w:tc>
          <w:tcPr>
            <w:tcW w:w="992" w:type="dxa"/>
            <w:vAlign w:val="center"/>
          </w:tcPr>
          <w:p w:rsidR="00D366B8" w:rsidRDefault="003539F2">
            <w:pPr>
              <w:pStyle w:val="2"/>
            </w:pPr>
            <w:r>
              <w:t>2080299</w:t>
            </w:r>
          </w:p>
        </w:tc>
        <w:tc>
          <w:tcPr>
            <w:tcW w:w="1559" w:type="dxa"/>
            <w:vAlign w:val="center"/>
          </w:tcPr>
          <w:p w:rsidR="00D366B8" w:rsidRDefault="003539F2">
            <w:pPr>
              <w:pStyle w:val="2"/>
            </w:pPr>
            <w:r>
              <w:t>其他民政管理事务支出</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10</w:t>
            </w:r>
          </w:p>
        </w:tc>
        <w:tc>
          <w:tcPr>
            <w:tcW w:w="992" w:type="dxa"/>
            <w:vAlign w:val="center"/>
          </w:tcPr>
          <w:p w:rsidR="00D366B8" w:rsidRDefault="003539F2">
            <w:pPr>
              <w:pStyle w:val="2"/>
            </w:pPr>
            <w:r>
              <w:t>20805</w:t>
            </w:r>
          </w:p>
        </w:tc>
        <w:tc>
          <w:tcPr>
            <w:tcW w:w="1559" w:type="dxa"/>
            <w:vAlign w:val="center"/>
          </w:tcPr>
          <w:p w:rsidR="00D366B8" w:rsidRDefault="003539F2">
            <w:pPr>
              <w:pStyle w:val="2"/>
            </w:pPr>
            <w:r>
              <w:t>行政事业单位养老支出</w:t>
            </w:r>
          </w:p>
        </w:tc>
        <w:tc>
          <w:tcPr>
            <w:tcW w:w="1134" w:type="dxa"/>
            <w:vAlign w:val="center"/>
          </w:tcPr>
          <w:p w:rsidR="00D366B8" w:rsidRDefault="003539F2">
            <w:pPr>
              <w:pStyle w:val="4"/>
            </w:pPr>
            <w:r>
              <w:t>47.79</w:t>
            </w:r>
          </w:p>
        </w:tc>
        <w:tc>
          <w:tcPr>
            <w:tcW w:w="1134" w:type="dxa"/>
            <w:vAlign w:val="center"/>
          </w:tcPr>
          <w:p w:rsidR="00D366B8" w:rsidRDefault="003539F2">
            <w:pPr>
              <w:pStyle w:val="4"/>
            </w:pPr>
            <w:r>
              <w:t>47.79</w:t>
            </w:r>
          </w:p>
        </w:tc>
        <w:tc>
          <w:tcPr>
            <w:tcW w:w="1134" w:type="dxa"/>
            <w:vAlign w:val="center"/>
          </w:tcPr>
          <w:p w:rsidR="00D366B8" w:rsidRDefault="003539F2">
            <w:pPr>
              <w:pStyle w:val="4"/>
            </w:pPr>
            <w:r>
              <w:t>47.79</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11</w:t>
            </w:r>
          </w:p>
        </w:tc>
        <w:tc>
          <w:tcPr>
            <w:tcW w:w="992" w:type="dxa"/>
            <w:vAlign w:val="center"/>
          </w:tcPr>
          <w:p w:rsidR="00D366B8" w:rsidRDefault="003539F2">
            <w:pPr>
              <w:pStyle w:val="2"/>
            </w:pPr>
            <w:r>
              <w:t>2080505</w:t>
            </w:r>
          </w:p>
        </w:tc>
        <w:tc>
          <w:tcPr>
            <w:tcW w:w="1559" w:type="dxa"/>
            <w:vAlign w:val="center"/>
          </w:tcPr>
          <w:p w:rsidR="00D366B8" w:rsidRDefault="003539F2">
            <w:pPr>
              <w:pStyle w:val="2"/>
            </w:pPr>
            <w:r>
              <w:t>机关事业单位基本养老保险缴费支出</w:t>
            </w:r>
          </w:p>
        </w:tc>
        <w:tc>
          <w:tcPr>
            <w:tcW w:w="1134" w:type="dxa"/>
            <w:vAlign w:val="center"/>
          </w:tcPr>
          <w:p w:rsidR="00D366B8" w:rsidRDefault="003539F2">
            <w:pPr>
              <w:pStyle w:val="4"/>
            </w:pPr>
            <w:r>
              <w:t>31.86</w:t>
            </w:r>
          </w:p>
        </w:tc>
        <w:tc>
          <w:tcPr>
            <w:tcW w:w="1134" w:type="dxa"/>
            <w:vAlign w:val="center"/>
          </w:tcPr>
          <w:p w:rsidR="00D366B8" w:rsidRDefault="003539F2">
            <w:pPr>
              <w:pStyle w:val="4"/>
            </w:pPr>
            <w:r>
              <w:t>31.86</w:t>
            </w:r>
          </w:p>
        </w:tc>
        <w:tc>
          <w:tcPr>
            <w:tcW w:w="1134" w:type="dxa"/>
            <w:vAlign w:val="center"/>
          </w:tcPr>
          <w:p w:rsidR="00D366B8" w:rsidRDefault="003539F2">
            <w:pPr>
              <w:pStyle w:val="4"/>
            </w:pPr>
            <w:r>
              <w:t>31.86</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12</w:t>
            </w:r>
          </w:p>
        </w:tc>
        <w:tc>
          <w:tcPr>
            <w:tcW w:w="992" w:type="dxa"/>
            <w:vAlign w:val="center"/>
          </w:tcPr>
          <w:p w:rsidR="00D366B8" w:rsidRDefault="003539F2">
            <w:pPr>
              <w:pStyle w:val="2"/>
            </w:pPr>
            <w:r>
              <w:t>2080506</w:t>
            </w:r>
          </w:p>
        </w:tc>
        <w:tc>
          <w:tcPr>
            <w:tcW w:w="1559" w:type="dxa"/>
            <w:vAlign w:val="center"/>
          </w:tcPr>
          <w:p w:rsidR="00D366B8" w:rsidRDefault="003539F2">
            <w:pPr>
              <w:pStyle w:val="2"/>
            </w:pPr>
            <w:r>
              <w:t>机关事业单位职业年金缴费支出</w:t>
            </w:r>
          </w:p>
        </w:tc>
        <w:tc>
          <w:tcPr>
            <w:tcW w:w="1134" w:type="dxa"/>
            <w:vAlign w:val="center"/>
          </w:tcPr>
          <w:p w:rsidR="00D366B8" w:rsidRDefault="003539F2">
            <w:pPr>
              <w:pStyle w:val="4"/>
            </w:pPr>
            <w:r>
              <w:t>15.93</w:t>
            </w:r>
          </w:p>
        </w:tc>
        <w:tc>
          <w:tcPr>
            <w:tcW w:w="1134" w:type="dxa"/>
            <w:vAlign w:val="center"/>
          </w:tcPr>
          <w:p w:rsidR="00D366B8" w:rsidRDefault="003539F2">
            <w:pPr>
              <w:pStyle w:val="4"/>
            </w:pPr>
            <w:r>
              <w:t>15.93</w:t>
            </w:r>
          </w:p>
        </w:tc>
        <w:tc>
          <w:tcPr>
            <w:tcW w:w="1134" w:type="dxa"/>
            <w:vAlign w:val="center"/>
          </w:tcPr>
          <w:p w:rsidR="00D366B8" w:rsidRDefault="003539F2">
            <w:pPr>
              <w:pStyle w:val="4"/>
            </w:pPr>
            <w:r>
              <w:t>15.93</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13</w:t>
            </w:r>
          </w:p>
        </w:tc>
        <w:tc>
          <w:tcPr>
            <w:tcW w:w="992" w:type="dxa"/>
            <w:vAlign w:val="center"/>
          </w:tcPr>
          <w:p w:rsidR="00D366B8" w:rsidRDefault="003539F2">
            <w:pPr>
              <w:pStyle w:val="2"/>
            </w:pPr>
            <w:r>
              <w:t>210</w:t>
            </w:r>
          </w:p>
        </w:tc>
        <w:tc>
          <w:tcPr>
            <w:tcW w:w="1559" w:type="dxa"/>
            <w:vAlign w:val="center"/>
          </w:tcPr>
          <w:p w:rsidR="00D366B8" w:rsidRDefault="003539F2">
            <w:pPr>
              <w:pStyle w:val="2"/>
            </w:pPr>
            <w:r>
              <w:t>卫生健康支出</w:t>
            </w:r>
          </w:p>
        </w:tc>
        <w:tc>
          <w:tcPr>
            <w:tcW w:w="1134" w:type="dxa"/>
            <w:vAlign w:val="center"/>
          </w:tcPr>
          <w:p w:rsidR="00D366B8" w:rsidRDefault="003539F2">
            <w:pPr>
              <w:pStyle w:val="4"/>
            </w:pPr>
            <w:r>
              <w:t>2.12</w:t>
            </w:r>
          </w:p>
        </w:tc>
        <w:tc>
          <w:tcPr>
            <w:tcW w:w="1134" w:type="dxa"/>
            <w:vAlign w:val="center"/>
          </w:tcPr>
          <w:p w:rsidR="00D366B8" w:rsidRDefault="003539F2">
            <w:pPr>
              <w:pStyle w:val="4"/>
            </w:pPr>
            <w:r>
              <w:t>2.12</w:t>
            </w:r>
          </w:p>
        </w:tc>
        <w:tc>
          <w:tcPr>
            <w:tcW w:w="1134" w:type="dxa"/>
            <w:vAlign w:val="center"/>
          </w:tcPr>
          <w:p w:rsidR="00D366B8" w:rsidRDefault="003539F2">
            <w:pPr>
              <w:pStyle w:val="4"/>
            </w:pPr>
            <w:r>
              <w:t>2.12</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lastRenderedPageBreak/>
              <w:t>14</w:t>
            </w:r>
          </w:p>
        </w:tc>
        <w:tc>
          <w:tcPr>
            <w:tcW w:w="992" w:type="dxa"/>
            <w:vAlign w:val="center"/>
          </w:tcPr>
          <w:p w:rsidR="00D366B8" w:rsidRDefault="003539F2">
            <w:pPr>
              <w:pStyle w:val="2"/>
            </w:pPr>
            <w:r>
              <w:t>21007</w:t>
            </w:r>
          </w:p>
        </w:tc>
        <w:tc>
          <w:tcPr>
            <w:tcW w:w="1559" w:type="dxa"/>
            <w:vAlign w:val="center"/>
          </w:tcPr>
          <w:p w:rsidR="00D366B8" w:rsidRDefault="003539F2">
            <w:pPr>
              <w:pStyle w:val="2"/>
            </w:pPr>
            <w:r>
              <w:t>计划生育事务</w:t>
            </w:r>
          </w:p>
        </w:tc>
        <w:tc>
          <w:tcPr>
            <w:tcW w:w="1134" w:type="dxa"/>
            <w:vAlign w:val="center"/>
          </w:tcPr>
          <w:p w:rsidR="00D366B8" w:rsidRDefault="003539F2">
            <w:pPr>
              <w:pStyle w:val="4"/>
            </w:pPr>
            <w:r>
              <w:t>1.41</w:t>
            </w:r>
          </w:p>
        </w:tc>
        <w:tc>
          <w:tcPr>
            <w:tcW w:w="1134" w:type="dxa"/>
            <w:vAlign w:val="center"/>
          </w:tcPr>
          <w:p w:rsidR="00D366B8" w:rsidRDefault="003539F2">
            <w:pPr>
              <w:pStyle w:val="4"/>
            </w:pPr>
            <w:r>
              <w:t>1.41</w:t>
            </w:r>
          </w:p>
        </w:tc>
        <w:tc>
          <w:tcPr>
            <w:tcW w:w="1134" w:type="dxa"/>
            <w:vAlign w:val="center"/>
          </w:tcPr>
          <w:p w:rsidR="00D366B8" w:rsidRDefault="003539F2">
            <w:pPr>
              <w:pStyle w:val="4"/>
            </w:pPr>
            <w:r>
              <w:t>1.41</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15</w:t>
            </w:r>
          </w:p>
        </w:tc>
        <w:tc>
          <w:tcPr>
            <w:tcW w:w="992" w:type="dxa"/>
            <w:vAlign w:val="center"/>
          </w:tcPr>
          <w:p w:rsidR="00D366B8" w:rsidRDefault="003539F2">
            <w:pPr>
              <w:pStyle w:val="2"/>
            </w:pPr>
            <w:r>
              <w:t>2100717</w:t>
            </w:r>
          </w:p>
        </w:tc>
        <w:tc>
          <w:tcPr>
            <w:tcW w:w="1559" w:type="dxa"/>
            <w:vAlign w:val="center"/>
          </w:tcPr>
          <w:p w:rsidR="00D366B8" w:rsidRDefault="003539F2">
            <w:pPr>
              <w:pStyle w:val="2"/>
            </w:pPr>
            <w:r>
              <w:t>计划生育服务</w:t>
            </w:r>
          </w:p>
        </w:tc>
        <w:tc>
          <w:tcPr>
            <w:tcW w:w="1134" w:type="dxa"/>
            <w:vAlign w:val="center"/>
          </w:tcPr>
          <w:p w:rsidR="00D366B8" w:rsidRDefault="003539F2">
            <w:pPr>
              <w:pStyle w:val="4"/>
            </w:pPr>
            <w:r>
              <w:t>1.41</w:t>
            </w:r>
          </w:p>
        </w:tc>
        <w:tc>
          <w:tcPr>
            <w:tcW w:w="1134" w:type="dxa"/>
            <w:vAlign w:val="center"/>
          </w:tcPr>
          <w:p w:rsidR="00D366B8" w:rsidRDefault="003539F2">
            <w:pPr>
              <w:pStyle w:val="4"/>
            </w:pPr>
            <w:r>
              <w:t>1.41</w:t>
            </w:r>
          </w:p>
        </w:tc>
        <w:tc>
          <w:tcPr>
            <w:tcW w:w="1134" w:type="dxa"/>
            <w:vAlign w:val="center"/>
          </w:tcPr>
          <w:p w:rsidR="00D366B8" w:rsidRDefault="003539F2">
            <w:pPr>
              <w:pStyle w:val="4"/>
            </w:pPr>
            <w:r>
              <w:t>1.41</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16</w:t>
            </w:r>
          </w:p>
        </w:tc>
        <w:tc>
          <w:tcPr>
            <w:tcW w:w="992" w:type="dxa"/>
            <w:vAlign w:val="center"/>
          </w:tcPr>
          <w:p w:rsidR="00D366B8" w:rsidRDefault="003539F2">
            <w:pPr>
              <w:pStyle w:val="2"/>
            </w:pPr>
            <w:r>
              <w:t>21099</w:t>
            </w:r>
          </w:p>
        </w:tc>
        <w:tc>
          <w:tcPr>
            <w:tcW w:w="1559" w:type="dxa"/>
            <w:vAlign w:val="center"/>
          </w:tcPr>
          <w:p w:rsidR="00D366B8" w:rsidRDefault="003539F2">
            <w:pPr>
              <w:pStyle w:val="2"/>
            </w:pPr>
            <w:r>
              <w:t>其他卫生健康支出</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17</w:t>
            </w:r>
          </w:p>
        </w:tc>
        <w:tc>
          <w:tcPr>
            <w:tcW w:w="992" w:type="dxa"/>
            <w:vAlign w:val="center"/>
          </w:tcPr>
          <w:p w:rsidR="00D366B8" w:rsidRDefault="003539F2">
            <w:pPr>
              <w:pStyle w:val="2"/>
            </w:pPr>
            <w:r>
              <w:t>2109999</w:t>
            </w:r>
          </w:p>
        </w:tc>
        <w:tc>
          <w:tcPr>
            <w:tcW w:w="1559" w:type="dxa"/>
            <w:vAlign w:val="center"/>
          </w:tcPr>
          <w:p w:rsidR="00D366B8" w:rsidRDefault="003539F2">
            <w:pPr>
              <w:pStyle w:val="2"/>
            </w:pPr>
            <w:r>
              <w:t>其他卫生健康支出</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3539F2">
            <w:pPr>
              <w:pStyle w:val="4"/>
            </w:pPr>
            <w:r>
              <w:t>0.71</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18</w:t>
            </w:r>
          </w:p>
        </w:tc>
        <w:tc>
          <w:tcPr>
            <w:tcW w:w="992" w:type="dxa"/>
            <w:vAlign w:val="center"/>
          </w:tcPr>
          <w:p w:rsidR="00D366B8" w:rsidRDefault="003539F2">
            <w:pPr>
              <w:pStyle w:val="2"/>
            </w:pPr>
            <w:r>
              <w:t>211</w:t>
            </w:r>
          </w:p>
        </w:tc>
        <w:tc>
          <w:tcPr>
            <w:tcW w:w="1559" w:type="dxa"/>
            <w:vAlign w:val="center"/>
          </w:tcPr>
          <w:p w:rsidR="00D366B8" w:rsidRDefault="003539F2">
            <w:pPr>
              <w:pStyle w:val="2"/>
            </w:pPr>
            <w:r>
              <w:t>节能环保支出</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19</w:t>
            </w:r>
          </w:p>
        </w:tc>
        <w:tc>
          <w:tcPr>
            <w:tcW w:w="992" w:type="dxa"/>
            <w:vAlign w:val="center"/>
          </w:tcPr>
          <w:p w:rsidR="00D366B8" w:rsidRDefault="003539F2">
            <w:pPr>
              <w:pStyle w:val="2"/>
            </w:pPr>
            <w:r>
              <w:t>21104</w:t>
            </w:r>
          </w:p>
        </w:tc>
        <w:tc>
          <w:tcPr>
            <w:tcW w:w="1559" w:type="dxa"/>
            <w:vAlign w:val="center"/>
          </w:tcPr>
          <w:p w:rsidR="00D366B8" w:rsidRDefault="003539F2">
            <w:pPr>
              <w:pStyle w:val="2"/>
            </w:pPr>
            <w:r>
              <w:t>自然生态保护</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20</w:t>
            </w:r>
          </w:p>
        </w:tc>
        <w:tc>
          <w:tcPr>
            <w:tcW w:w="992" w:type="dxa"/>
            <w:vAlign w:val="center"/>
          </w:tcPr>
          <w:p w:rsidR="00D366B8" w:rsidRDefault="003539F2">
            <w:pPr>
              <w:pStyle w:val="2"/>
            </w:pPr>
            <w:r>
              <w:t>2110402</w:t>
            </w:r>
          </w:p>
        </w:tc>
        <w:tc>
          <w:tcPr>
            <w:tcW w:w="1559" w:type="dxa"/>
            <w:vAlign w:val="center"/>
          </w:tcPr>
          <w:p w:rsidR="00D366B8" w:rsidRDefault="003539F2">
            <w:pPr>
              <w:pStyle w:val="2"/>
            </w:pPr>
            <w:r>
              <w:t>农村环境保护</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21</w:t>
            </w:r>
          </w:p>
        </w:tc>
        <w:tc>
          <w:tcPr>
            <w:tcW w:w="992" w:type="dxa"/>
            <w:vAlign w:val="center"/>
          </w:tcPr>
          <w:p w:rsidR="00D366B8" w:rsidRDefault="003539F2">
            <w:pPr>
              <w:pStyle w:val="2"/>
            </w:pPr>
            <w:r>
              <w:t>213</w:t>
            </w:r>
          </w:p>
        </w:tc>
        <w:tc>
          <w:tcPr>
            <w:tcW w:w="1559" w:type="dxa"/>
            <w:vAlign w:val="center"/>
          </w:tcPr>
          <w:p w:rsidR="00D366B8" w:rsidRDefault="003539F2">
            <w:pPr>
              <w:pStyle w:val="2"/>
            </w:pPr>
            <w:r>
              <w:t>农林水支出</w:t>
            </w:r>
          </w:p>
        </w:tc>
        <w:tc>
          <w:tcPr>
            <w:tcW w:w="1134" w:type="dxa"/>
            <w:vAlign w:val="center"/>
          </w:tcPr>
          <w:p w:rsidR="00D366B8" w:rsidRDefault="003539F2">
            <w:pPr>
              <w:pStyle w:val="4"/>
            </w:pPr>
            <w:r>
              <w:t>530.33</w:t>
            </w:r>
          </w:p>
        </w:tc>
        <w:tc>
          <w:tcPr>
            <w:tcW w:w="1134" w:type="dxa"/>
            <w:vAlign w:val="center"/>
          </w:tcPr>
          <w:p w:rsidR="00D366B8" w:rsidRDefault="003539F2">
            <w:pPr>
              <w:pStyle w:val="4"/>
            </w:pPr>
            <w:r>
              <w:t>129.05</w:t>
            </w:r>
          </w:p>
        </w:tc>
        <w:tc>
          <w:tcPr>
            <w:tcW w:w="1134" w:type="dxa"/>
            <w:vAlign w:val="center"/>
          </w:tcPr>
          <w:p w:rsidR="00D366B8" w:rsidRDefault="003539F2">
            <w:pPr>
              <w:pStyle w:val="4"/>
            </w:pPr>
            <w:r>
              <w:t>129.05</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3539F2">
            <w:pPr>
              <w:pStyle w:val="4"/>
            </w:pPr>
            <w:r>
              <w:t>401.28</w:t>
            </w:r>
          </w:p>
        </w:tc>
      </w:tr>
      <w:tr w:rsidR="00D366B8">
        <w:trPr>
          <w:trHeight w:val="369"/>
          <w:jc w:val="center"/>
        </w:trPr>
        <w:tc>
          <w:tcPr>
            <w:tcW w:w="680" w:type="dxa"/>
            <w:vAlign w:val="center"/>
          </w:tcPr>
          <w:p w:rsidR="00D366B8" w:rsidRDefault="003539F2">
            <w:pPr>
              <w:pStyle w:val="3"/>
            </w:pPr>
            <w:r>
              <w:t>22</w:t>
            </w:r>
          </w:p>
        </w:tc>
        <w:tc>
          <w:tcPr>
            <w:tcW w:w="992" w:type="dxa"/>
            <w:vAlign w:val="center"/>
          </w:tcPr>
          <w:p w:rsidR="00D366B8" w:rsidRDefault="003539F2">
            <w:pPr>
              <w:pStyle w:val="2"/>
            </w:pPr>
            <w:r>
              <w:t>21301</w:t>
            </w:r>
          </w:p>
        </w:tc>
        <w:tc>
          <w:tcPr>
            <w:tcW w:w="1559" w:type="dxa"/>
            <w:vAlign w:val="center"/>
          </w:tcPr>
          <w:p w:rsidR="00D366B8" w:rsidRDefault="003539F2">
            <w:pPr>
              <w:pStyle w:val="2"/>
            </w:pPr>
            <w:r>
              <w:t>农业农村</w:t>
            </w:r>
          </w:p>
        </w:tc>
        <w:tc>
          <w:tcPr>
            <w:tcW w:w="1134" w:type="dxa"/>
            <w:vAlign w:val="center"/>
          </w:tcPr>
          <w:p w:rsidR="00D366B8" w:rsidRDefault="003539F2">
            <w:pPr>
              <w:pStyle w:val="4"/>
            </w:pPr>
            <w:r>
              <w:t>1.28</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3539F2">
            <w:pPr>
              <w:pStyle w:val="4"/>
            </w:pPr>
            <w:r>
              <w:t>1.28</w:t>
            </w:r>
          </w:p>
        </w:tc>
      </w:tr>
      <w:tr w:rsidR="00D366B8">
        <w:trPr>
          <w:trHeight w:val="369"/>
          <w:jc w:val="center"/>
        </w:trPr>
        <w:tc>
          <w:tcPr>
            <w:tcW w:w="680" w:type="dxa"/>
            <w:vAlign w:val="center"/>
          </w:tcPr>
          <w:p w:rsidR="00D366B8" w:rsidRDefault="003539F2">
            <w:pPr>
              <w:pStyle w:val="3"/>
            </w:pPr>
            <w:r>
              <w:t>23</w:t>
            </w:r>
          </w:p>
        </w:tc>
        <w:tc>
          <w:tcPr>
            <w:tcW w:w="992" w:type="dxa"/>
            <w:vAlign w:val="center"/>
          </w:tcPr>
          <w:p w:rsidR="00D366B8" w:rsidRDefault="003539F2">
            <w:pPr>
              <w:pStyle w:val="2"/>
            </w:pPr>
            <w:r>
              <w:t>2130152</w:t>
            </w:r>
          </w:p>
        </w:tc>
        <w:tc>
          <w:tcPr>
            <w:tcW w:w="1559" w:type="dxa"/>
            <w:vAlign w:val="center"/>
          </w:tcPr>
          <w:p w:rsidR="00D366B8" w:rsidRDefault="003539F2">
            <w:pPr>
              <w:pStyle w:val="2"/>
            </w:pPr>
            <w:r>
              <w:t>对高校毕业生到基层任职补助</w:t>
            </w:r>
          </w:p>
        </w:tc>
        <w:tc>
          <w:tcPr>
            <w:tcW w:w="1134" w:type="dxa"/>
            <w:vAlign w:val="center"/>
          </w:tcPr>
          <w:p w:rsidR="00D366B8" w:rsidRDefault="003539F2">
            <w:pPr>
              <w:pStyle w:val="4"/>
            </w:pPr>
            <w:r>
              <w:t>1.28</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3539F2">
            <w:pPr>
              <w:pStyle w:val="4"/>
            </w:pPr>
            <w:r>
              <w:t>1.28</w:t>
            </w:r>
          </w:p>
        </w:tc>
      </w:tr>
      <w:tr w:rsidR="00D366B8">
        <w:trPr>
          <w:trHeight w:val="369"/>
          <w:jc w:val="center"/>
        </w:trPr>
        <w:tc>
          <w:tcPr>
            <w:tcW w:w="680" w:type="dxa"/>
            <w:vAlign w:val="center"/>
          </w:tcPr>
          <w:p w:rsidR="00D366B8" w:rsidRDefault="003539F2">
            <w:pPr>
              <w:pStyle w:val="3"/>
            </w:pPr>
            <w:r>
              <w:t>24</w:t>
            </w:r>
          </w:p>
        </w:tc>
        <w:tc>
          <w:tcPr>
            <w:tcW w:w="992" w:type="dxa"/>
            <w:vAlign w:val="center"/>
          </w:tcPr>
          <w:p w:rsidR="00D366B8" w:rsidRDefault="003539F2">
            <w:pPr>
              <w:pStyle w:val="2"/>
            </w:pPr>
            <w:r>
              <w:t>21303</w:t>
            </w:r>
          </w:p>
        </w:tc>
        <w:tc>
          <w:tcPr>
            <w:tcW w:w="1559" w:type="dxa"/>
            <w:vAlign w:val="center"/>
          </w:tcPr>
          <w:p w:rsidR="00D366B8" w:rsidRDefault="003539F2">
            <w:pPr>
              <w:pStyle w:val="2"/>
            </w:pPr>
            <w:r>
              <w:t>水利</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25</w:t>
            </w:r>
          </w:p>
        </w:tc>
        <w:tc>
          <w:tcPr>
            <w:tcW w:w="992" w:type="dxa"/>
            <w:vAlign w:val="center"/>
          </w:tcPr>
          <w:p w:rsidR="00D366B8" w:rsidRDefault="003539F2">
            <w:pPr>
              <w:pStyle w:val="2"/>
            </w:pPr>
            <w:r>
              <w:t>2130314</w:t>
            </w:r>
          </w:p>
        </w:tc>
        <w:tc>
          <w:tcPr>
            <w:tcW w:w="1559" w:type="dxa"/>
            <w:vAlign w:val="center"/>
          </w:tcPr>
          <w:p w:rsidR="00D366B8" w:rsidRDefault="003539F2">
            <w:pPr>
              <w:pStyle w:val="2"/>
            </w:pPr>
            <w:r>
              <w:t>防汛</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3539F2">
            <w:pPr>
              <w:pStyle w:val="4"/>
            </w:pPr>
            <w:r>
              <w:t>1.00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26</w:t>
            </w:r>
          </w:p>
        </w:tc>
        <w:tc>
          <w:tcPr>
            <w:tcW w:w="992" w:type="dxa"/>
            <w:vAlign w:val="center"/>
          </w:tcPr>
          <w:p w:rsidR="00D366B8" w:rsidRDefault="003539F2">
            <w:pPr>
              <w:pStyle w:val="2"/>
            </w:pPr>
            <w:r>
              <w:t>21307</w:t>
            </w:r>
          </w:p>
        </w:tc>
        <w:tc>
          <w:tcPr>
            <w:tcW w:w="1559" w:type="dxa"/>
            <w:vAlign w:val="center"/>
          </w:tcPr>
          <w:p w:rsidR="00D366B8" w:rsidRDefault="003539F2">
            <w:pPr>
              <w:pStyle w:val="2"/>
            </w:pPr>
            <w:r>
              <w:t>农村综合改革</w:t>
            </w:r>
          </w:p>
        </w:tc>
        <w:tc>
          <w:tcPr>
            <w:tcW w:w="1134" w:type="dxa"/>
            <w:vAlign w:val="center"/>
          </w:tcPr>
          <w:p w:rsidR="00D366B8" w:rsidRDefault="003539F2">
            <w:pPr>
              <w:pStyle w:val="4"/>
            </w:pPr>
            <w:r>
              <w:t>528.05</w:t>
            </w:r>
          </w:p>
        </w:tc>
        <w:tc>
          <w:tcPr>
            <w:tcW w:w="1134" w:type="dxa"/>
            <w:vAlign w:val="center"/>
          </w:tcPr>
          <w:p w:rsidR="00D366B8" w:rsidRDefault="003539F2">
            <w:pPr>
              <w:pStyle w:val="4"/>
            </w:pPr>
            <w:r>
              <w:t>128.05</w:t>
            </w:r>
          </w:p>
        </w:tc>
        <w:tc>
          <w:tcPr>
            <w:tcW w:w="1134" w:type="dxa"/>
            <w:vAlign w:val="center"/>
          </w:tcPr>
          <w:p w:rsidR="00D366B8" w:rsidRDefault="003539F2">
            <w:pPr>
              <w:pStyle w:val="4"/>
            </w:pPr>
            <w:r>
              <w:t>128.05</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3539F2">
            <w:pPr>
              <w:pStyle w:val="4"/>
            </w:pPr>
            <w:r>
              <w:t>400.00</w:t>
            </w:r>
          </w:p>
        </w:tc>
      </w:tr>
      <w:tr w:rsidR="00D366B8">
        <w:trPr>
          <w:trHeight w:val="369"/>
          <w:jc w:val="center"/>
        </w:trPr>
        <w:tc>
          <w:tcPr>
            <w:tcW w:w="680" w:type="dxa"/>
            <w:vAlign w:val="center"/>
          </w:tcPr>
          <w:p w:rsidR="00D366B8" w:rsidRDefault="003539F2">
            <w:pPr>
              <w:pStyle w:val="3"/>
            </w:pPr>
            <w:r>
              <w:t>27</w:t>
            </w:r>
          </w:p>
        </w:tc>
        <w:tc>
          <w:tcPr>
            <w:tcW w:w="992" w:type="dxa"/>
            <w:vAlign w:val="center"/>
          </w:tcPr>
          <w:p w:rsidR="00D366B8" w:rsidRDefault="003539F2">
            <w:pPr>
              <w:pStyle w:val="2"/>
            </w:pPr>
            <w:r>
              <w:t>2130705</w:t>
            </w:r>
          </w:p>
        </w:tc>
        <w:tc>
          <w:tcPr>
            <w:tcW w:w="1559" w:type="dxa"/>
            <w:vAlign w:val="center"/>
          </w:tcPr>
          <w:p w:rsidR="00D366B8" w:rsidRDefault="003539F2">
            <w:pPr>
              <w:pStyle w:val="2"/>
            </w:pPr>
            <w:r>
              <w:t>对村民委员会和村党支部的补助</w:t>
            </w:r>
          </w:p>
        </w:tc>
        <w:tc>
          <w:tcPr>
            <w:tcW w:w="1134" w:type="dxa"/>
            <w:vAlign w:val="center"/>
          </w:tcPr>
          <w:p w:rsidR="00D366B8" w:rsidRDefault="003539F2">
            <w:pPr>
              <w:pStyle w:val="4"/>
            </w:pPr>
            <w:r>
              <w:t>128.05</w:t>
            </w:r>
          </w:p>
        </w:tc>
        <w:tc>
          <w:tcPr>
            <w:tcW w:w="1134" w:type="dxa"/>
            <w:vAlign w:val="center"/>
          </w:tcPr>
          <w:p w:rsidR="00D366B8" w:rsidRDefault="003539F2">
            <w:pPr>
              <w:pStyle w:val="4"/>
            </w:pPr>
            <w:r>
              <w:t>128.05</w:t>
            </w:r>
          </w:p>
        </w:tc>
        <w:tc>
          <w:tcPr>
            <w:tcW w:w="1134" w:type="dxa"/>
            <w:vAlign w:val="center"/>
          </w:tcPr>
          <w:p w:rsidR="00D366B8" w:rsidRDefault="003539F2">
            <w:pPr>
              <w:pStyle w:val="4"/>
            </w:pPr>
            <w:r>
              <w:t>128.05</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28</w:t>
            </w:r>
          </w:p>
        </w:tc>
        <w:tc>
          <w:tcPr>
            <w:tcW w:w="992" w:type="dxa"/>
            <w:vAlign w:val="center"/>
          </w:tcPr>
          <w:p w:rsidR="00D366B8" w:rsidRDefault="003539F2">
            <w:pPr>
              <w:pStyle w:val="2"/>
            </w:pPr>
            <w:r>
              <w:t>2130799</w:t>
            </w:r>
          </w:p>
        </w:tc>
        <w:tc>
          <w:tcPr>
            <w:tcW w:w="1559" w:type="dxa"/>
            <w:vAlign w:val="center"/>
          </w:tcPr>
          <w:p w:rsidR="00D366B8" w:rsidRDefault="003539F2">
            <w:pPr>
              <w:pStyle w:val="2"/>
            </w:pPr>
            <w:r>
              <w:t>其他农村综合改革支出</w:t>
            </w:r>
          </w:p>
        </w:tc>
        <w:tc>
          <w:tcPr>
            <w:tcW w:w="1134" w:type="dxa"/>
            <w:vAlign w:val="center"/>
          </w:tcPr>
          <w:p w:rsidR="00D366B8" w:rsidRDefault="003539F2">
            <w:pPr>
              <w:pStyle w:val="4"/>
            </w:pPr>
            <w:r>
              <w:t>400.00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3539F2">
            <w:pPr>
              <w:pStyle w:val="4"/>
            </w:pPr>
            <w:r>
              <w:t>400.00</w:t>
            </w:r>
          </w:p>
        </w:tc>
      </w:tr>
      <w:tr w:rsidR="00D366B8">
        <w:trPr>
          <w:trHeight w:val="369"/>
          <w:jc w:val="center"/>
        </w:trPr>
        <w:tc>
          <w:tcPr>
            <w:tcW w:w="680" w:type="dxa"/>
            <w:vAlign w:val="center"/>
          </w:tcPr>
          <w:p w:rsidR="00D366B8" w:rsidRDefault="003539F2">
            <w:pPr>
              <w:pStyle w:val="3"/>
            </w:pPr>
            <w:r>
              <w:t>29</w:t>
            </w:r>
          </w:p>
        </w:tc>
        <w:tc>
          <w:tcPr>
            <w:tcW w:w="992" w:type="dxa"/>
            <w:vAlign w:val="center"/>
          </w:tcPr>
          <w:p w:rsidR="00D366B8" w:rsidRDefault="003539F2">
            <w:pPr>
              <w:pStyle w:val="2"/>
            </w:pPr>
            <w:r>
              <w:t>221</w:t>
            </w:r>
          </w:p>
        </w:tc>
        <w:tc>
          <w:tcPr>
            <w:tcW w:w="1559" w:type="dxa"/>
            <w:vAlign w:val="center"/>
          </w:tcPr>
          <w:p w:rsidR="00D366B8" w:rsidRDefault="003539F2">
            <w:pPr>
              <w:pStyle w:val="2"/>
            </w:pPr>
            <w:r>
              <w:t>住房保障支出</w:t>
            </w:r>
          </w:p>
        </w:tc>
        <w:tc>
          <w:tcPr>
            <w:tcW w:w="1134" w:type="dxa"/>
            <w:vAlign w:val="center"/>
          </w:tcPr>
          <w:p w:rsidR="00D366B8" w:rsidRDefault="003539F2">
            <w:pPr>
              <w:pStyle w:val="4"/>
            </w:pPr>
            <w:r>
              <w:t>31.13</w:t>
            </w:r>
          </w:p>
        </w:tc>
        <w:tc>
          <w:tcPr>
            <w:tcW w:w="1134" w:type="dxa"/>
            <w:vAlign w:val="center"/>
          </w:tcPr>
          <w:p w:rsidR="00D366B8" w:rsidRDefault="003539F2">
            <w:pPr>
              <w:pStyle w:val="4"/>
            </w:pPr>
            <w:r>
              <w:t>31.13</w:t>
            </w:r>
          </w:p>
        </w:tc>
        <w:tc>
          <w:tcPr>
            <w:tcW w:w="1134" w:type="dxa"/>
            <w:vAlign w:val="center"/>
          </w:tcPr>
          <w:p w:rsidR="00D366B8" w:rsidRDefault="003539F2">
            <w:pPr>
              <w:pStyle w:val="4"/>
            </w:pPr>
            <w:r>
              <w:t>31.13</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lastRenderedPageBreak/>
              <w:t>30</w:t>
            </w:r>
          </w:p>
        </w:tc>
        <w:tc>
          <w:tcPr>
            <w:tcW w:w="992" w:type="dxa"/>
            <w:vAlign w:val="center"/>
          </w:tcPr>
          <w:p w:rsidR="00D366B8" w:rsidRDefault="003539F2">
            <w:pPr>
              <w:pStyle w:val="2"/>
            </w:pPr>
            <w:r>
              <w:t>22101</w:t>
            </w:r>
          </w:p>
        </w:tc>
        <w:tc>
          <w:tcPr>
            <w:tcW w:w="1559" w:type="dxa"/>
            <w:vAlign w:val="center"/>
          </w:tcPr>
          <w:p w:rsidR="00D366B8" w:rsidRDefault="003539F2">
            <w:pPr>
              <w:pStyle w:val="2"/>
            </w:pPr>
            <w:r>
              <w:t>保障性安居工程支出</w:t>
            </w:r>
          </w:p>
        </w:tc>
        <w:tc>
          <w:tcPr>
            <w:tcW w:w="1134" w:type="dxa"/>
            <w:vAlign w:val="center"/>
          </w:tcPr>
          <w:p w:rsidR="00D366B8" w:rsidRDefault="003539F2">
            <w:pPr>
              <w:pStyle w:val="4"/>
            </w:pPr>
            <w:r>
              <w:t>15.20</w:t>
            </w:r>
          </w:p>
        </w:tc>
        <w:tc>
          <w:tcPr>
            <w:tcW w:w="1134" w:type="dxa"/>
            <w:vAlign w:val="center"/>
          </w:tcPr>
          <w:p w:rsidR="00D366B8" w:rsidRDefault="003539F2">
            <w:pPr>
              <w:pStyle w:val="4"/>
            </w:pPr>
            <w:r>
              <w:t>15.20</w:t>
            </w:r>
          </w:p>
        </w:tc>
        <w:tc>
          <w:tcPr>
            <w:tcW w:w="1134" w:type="dxa"/>
            <w:vAlign w:val="center"/>
          </w:tcPr>
          <w:p w:rsidR="00D366B8" w:rsidRDefault="003539F2">
            <w:pPr>
              <w:pStyle w:val="4"/>
            </w:pPr>
            <w:r>
              <w:t>15.20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31</w:t>
            </w:r>
          </w:p>
        </w:tc>
        <w:tc>
          <w:tcPr>
            <w:tcW w:w="992" w:type="dxa"/>
            <w:vAlign w:val="center"/>
          </w:tcPr>
          <w:p w:rsidR="00D366B8" w:rsidRDefault="003539F2">
            <w:pPr>
              <w:pStyle w:val="2"/>
            </w:pPr>
            <w:r>
              <w:t>2210105</w:t>
            </w:r>
          </w:p>
        </w:tc>
        <w:tc>
          <w:tcPr>
            <w:tcW w:w="1559" w:type="dxa"/>
            <w:vAlign w:val="center"/>
          </w:tcPr>
          <w:p w:rsidR="00D366B8" w:rsidRDefault="003539F2">
            <w:pPr>
              <w:pStyle w:val="2"/>
            </w:pPr>
            <w:r>
              <w:t>农村危房改造</w:t>
            </w:r>
          </w:p>
        </w:tc>
        <w:tc>
          <w:tcPr>
            <w:tcW w:w="1134" w:type="dxa"/>
            <w:vAlign w:val="center"/>
          </w:tcPr>
          <w:p w:rsidR="00D366B8" w:rsidRDefault="003539F2">
            <w:pPr>
              <w:pStyle w:val="4"/>
            </w:pPr>
            <w:r>
              <w:t>15.20</w:t>
            </w:r>
          </w:p>
        </w:tc>
        <w:tc>
          <w:tcPr>
            <w:tcW w:w="1134" w:type="dxa"/>
            <w:vAlign w:val="center"/>
          </w:tcPr>
          <w:p w:rsidR="00D366B8" w:rsidRDefault="003539F2">
            <w:pPr>
              <w:pStyle w:val="4"/>
            </w:pPr>
            <w:r>
              <w:t>15.20</w:t>
            </w:r>
          </w:p>
        </w:tc>
        <w:tc>
          <w:tcPr>
            <w:tcW w:w="1134" w:type="dxa"/>
            <w:vAlign w:val="center"/>
          </w:tcPr>
          <w:p w:rsidR="00D366B8" w:rsidRDefault="003539F2">
            <w:pPr>
              <w:pStyle w:val="4"/>
            </w:pPr>
            <w:r>
              <w:t>15.20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32</w:t>
            </w:r>
          </w:p>
        </w:tc>
        <w:tc>
          <w:tcPr>
            <w:tcW w:w="992" w:type="dxa"/>
            <w:vAlign w:val="center"/>
          </w:tcPr>
          <w:p w:rsidR="00D366B8" w:rsidRDefault="003539F2">
            <w:pPr>
              <w:pStyle w:val="2"/>
            </w:pPr>
            <w:r>
              <w:t>22102</w:t>
            </w:r>
          </w:p>
        </w:tc>
        <w:tc>
          <w:tcPr>
            <w:tcW w:w="1559" w:type="dxa"/>
            <w:vAlign w:val="center"/>
          </w:tcPr>
          <w:p w:rsidR="00D366B8" w:rsidRDefault="003539F2">
            <w:pPr>
              <w:pStyle w:val="2"/>
            </w:pPr>
            <w:r>
              <w:t>住房改革支出</w:t>
            </w:r>
          </w:p>
        </w:tc>
        <w:tc>
          <w:tcPr>
            <w:tcW w:w="1134" w:type="dxa"/>
            <w:vAlign w:val="center"/>
          </w:tcPr>
          <w:p w:rsidR="00D366B8" w:rsidRDefault="003539F2">
            <w:pPr>
              <w:pStyle w:val="4"/>
            </w:pPr>
            <w:r>
              <w:t>15.93</w:t>
            </w:r>
          </w:p>
        </w:tc>
        <w:tc>
          <w:tcPr>
            <w:tcW w:w="1134" w:type="dxa"/>
            <w:vAlign w:val="center"/>
          </w:tcPr>
          <w:p w:rsidR="00D366B8" w:rsidRDefault="003539F2">
            <w:pPr>
              <w:pStyle w:val="4"/>
            </w:pPr>
            <w:r>
              <w:t>15.93</w:t>
            </w:r>
          </w:p>
        </w:tc>
        <w:tc>
          <w:tcPr>
            <w:tcW w:w="1134" w:type="dxa"/>
            <w:vAlign w:val="center"/>
          </w:tcPr>
          <w:p w:rsidR="00D366B8" w:rsidRDefault="003539F2">
            <w:pPr>
              <w:pStyle w:val="4"/>
            </w:pPr>
            <w:r>
              <w:t>15.93</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33</w:t>
            </w:r>
          </w:p>
        </w:tc>
        <w:tc>
          <w:tcPr>
            <w:tcW w:w="992" w:type="dxa"/>
            <w:vAlign w:val="center"/>
          </w:tcPr>
          <w:p w:rsidR="00D366B8" w:rsidRDefault="003539F2">
            <w:pPr>
              <w:pStyle w:val="2"/>
            </w:pPr>
            <w:r>
              <w:t>2210201</w:t>
            </w:r>
          </w:p>
        </w:tc>
        <w:tc>
          <w:tcPr>
            <w:tcW w:w="1559" w:type="dxa"/>
            <w:vAlign w:val="center"/>
          </w:tcPr>
          <w:p w:rsidR="00D366B8" w:rsidRDefault="003539F2">
            <w:pPr>
              <w:pStyle w:val="2"/>
            </w:pPr>
            <w:r>
              <w:t>住房公积金</w:t>
            </w:r>
          </w:p>
        </w:tc>
        <w:tc>
          <w:tcPr>
            <w:tcW w:w="1134" w:type="dxa"/>
            <w:vAlign w:val="center"/>
          </w:tcPr>
          <w:p w:rsidR="00D366B8" w:rsidRDefault="003539F2">
            <w:pPr>
              <w:pStyle w:val="4"/>
            </w:pPr>
            <w:r>
              <w:t>15.93</w:t>
            </w:r>
          </w:p>
        </w:tc>
        <w:tc>
          <w:tcPr>
            <w:tcW w:w="1134" w:type="dxa"/>
            <w:vAlign w:val="center"/>
          </w:tcPr>
          <w:p w:rsidR="00D366B8" w:rsidRDefault="003539F2">
            <w:pPr>
              <w:pStyle w:val="4"/>
            </w:pPr>
            <w:r>
              <w:t>15.93</w:t>
            </w:r>
          </w:p>
        </w:tc>
        <w:tc>
          <w:tcPr>
            <w:tcW w:w="1134" w:type="dxa"/>
            <w:vAlign w:val="center"/>
          </w:tcPr>
          <w:p w:rsidR="00D366B8" w:rsidRDefault="003539F2">
            <w:pPr>
              <w:pStyle w:val="4"/>
            </w:pPr>
            <w:r>
              <w:t>15.93</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34</w:t>
            </w:r>
          </w:p>
        </w:tc>
        <w:tc>
          <w:tcPr>
            <w:tcW w:w="992" w:type="dxa"/>
            <w:vAlign w:val="center"/>
          </w:tcPr>
          <w:p w:rsidR="00D366B8" w:rsidRDefault="003539F2">
            <w:pPr>
              <w:pStyle w:val="2"/>
            </w:pPr>
            <w:r>
              <w:t>224</w:t>
            </w:r>
          </w:p>
        </w:tc>
        <w:tc>
          <w:tcPr>
            <w:tcW w:w="1559" w:type="dxa"/>
            <w:vAlign w:val="center"/>
          </w:tcPr>
          <w:p w:rsidR="00D366B8" w:rsidRDefault="003539F2">
            <w:pPr>
              <w:pStyle w:val="2"/>
            </w:pPr>
            <w:r>
              <w:t>灾害防治及应急管理支出</w:t>
            </w:r>
          </w:p>
        </w:tc>
        <w:tc>
          <w:tcPr>
            <w:tcW w:w="1134" w:type="dxa"/>
            <w:vAlign w:val="center"/>
          </w:tcPr>
          <w:p w:rsidR="00D366B8" w:rsidRDefault="003539F2">
            <w:pPr>
              <w:pStyle w:val="4"/>
            </w:pPr>
            <w:r>
              <w:t>2.00</w:t>
            </w:r>
          </w:p>
        </w:tc>
        <w:tc>
          <w:tcPr>
            <w:tcW w:w="1134" w:type="dxa"/>
            <w:vAlign w:val="center"/>
          </w:tcPr>
          <w:p w:rsidR="00D366B8" w:rsidRDefault="003539F2">
            <w:pPr>
              <w:pStyle w:val="4"/>
            </w:pPr>
            <w:r>
              <w:t>2.00</w:t>
            </w:r>
          </w:p>
        </w:tc>
        <w:tc>
          <w:tcPr>
            <w:tcW w:w="1134" w:type="dxa"/>
            <w:vAlign w:val="center"/>
          </w:tcPr>
          <w:p w:rsidR="00D366B8" w:rsidRDefault="003539F2">
            <w:pPr>
              <w:pStyle w:val="4"/>
            </w:pPr>
            <w:r>
              <w:t>2.00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35</w:t>
            </w:r>
          </w:p>
        </w:tc>
        <w:tc>
          <w:tcPr>
            <w:tcW w:w="992" w:type="dxa"/>
            <w:vAlign w:val="center"/>
          </w:tcPr>
          <w:p w:rsidR="00D366B8" w:rsidRDefault="003539F2">
            <w:pPr>
              <w:pStyle w:val="2"/>
            </w:pPr>
            <w:r>
              <w:t>22401</w:t>
            </w:r>
          </w:p>
        </w:tc>
        <w:tc>
          <w:tcPr>
            <w:tcW w:w="1559" w:type="dxa"/>
            <w:vAlign w:val="center"/>
          </w:tcPr>
          <w:p w:rsidR="00D366B8" w:rsidRDefault="003539F2">
            <w:pPr>
              <w:pStyle w:val="2"/>
            </w:pPr>
            <w:r>
              <w:t>应急管理事务</w:t>
            </w:r>
          </w:p>
        </w:tc>
        <w:tc>
          <w:tcPr>
            <w:tcW w:w="1134" w:type="dxa"/>
            <w:vAlign w:val="center"/>
          </w:tcPr>
          <w:p w:rsidR="00D366B8" w:rsidRDefault="003539F2">
            <w:pPr>
              <w:pStyle w:val="4"/>
            </w:pPr>
            <w:r>
              <w:t>2.00</w:t>
            </w:r>
          </w:p>
        </w:tc>
        <w:tc>
          <w:tcPr>
            <w:tcW w:w="1134" w:type="dxa"/>
            <w:vAlign w:val="center"/>
          </w:tcPr>
          <w:p w:rsidR="00D366B8" w:rsidRDefault="003539F2">
            <w:pPr>
              <w:pStyle w:val="4"/>
            </w:pPr>
            <w:r>
              <w:t>2.00</w:t>
            </w:r>
          </w:p>
        </w:tc>
        <w:tc>
          <w:tcPr>
            <w:tcW w:w="1134" w:type="dxa"/>
            <w:vAlign w:val="center"/>
          </w:tcPr>
          <w:p w:rsidR="00D366B8" w:rsidRDefault="003539F2">
            <w:pPr>
              <w:pStyle w:val="4"/>
            </w:pPr>
            <w:r>
              <w:t>2.00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r w:rsidR="00D366B8">
        <w:trPr>
          <w:trHeight w:val="369"/>
          <w:jc w:val="center"/>
        </w:trPr>
        <w:tc>
          <w:tcPr>
            <w:tcW w:w="680" w:type="dxa"/>
            <w:vAlign w:val="center"/>
          </w:tcPr>
          <w:p w:rsidR="00D366B8" w:rsidRDefault="003539F2">
            <w:pPr>
              <w:pStyle w:val="3"/>
            </w:pPr>
            <w:r>
              <w:t>36</w:t>
            </w:r>
          </w:p>
        </w:tc>
        <w:tc>
          <w:tcPr>
            <w:tcW w:w="992" w:type="dxa"/>
            <w:vAlign w:val="center"/>
          </w:tcPr>
          <w:p w:rsidR="00D366B8" w:rsidRDefault="003539F2">
            <w:pPr>
              <w:pStyle w:val="2"/>
            </w:pPr>
            <w:r>
              <w:t>2240104</w:t>
            </w:r>
          </w:p>
        </w:tc>
        <w:tc>
          <w:tcPr>
            <w:tcW w:w="1559" w:type="dxa"/>
            <w:vAlign w:val="center"/>
          </w:tcPr>
          <w:p w:rsidR="00D366B8" w:rsidRDefault="003539F2">
            <w:pPr>
              <w:pStyle w:val="2"/>
            </w:pPr>
            <w:r>
              <w:t>灾害风险防治</w:t>
            </w:r>
          </w:p>
        </w:tc>
        <w:tc>
          <w:tcPr>
            <w:tcW w:w="1134" w:type="dxa"/>
            <w:vAlign w:val="center"/>
          </w:tcPr>
          <w:p w:rsidR="00D366B8" w:rsidRDefault="003539F2">
            <w:pPr>
              <w:pStyle w:val="4"/>
            </w:pPr>
            <w:r>
              <w:t>2.00</w:t>
            </w:r>
          </w:p>
        </w:tc>
        <w:tc>
          <w:tcPr>
            <w:tcW w:w="1134" w:type="dxa"/>
            <w:vAlign w:val="center"/>
          </w:tcPr>
          <w:p w:rsidR="00D366B8" w:rsidRDefault="003539F2">
            <w:pPr>
              <w:pStyle w:val="4"/>
            </w:pPr>
            <w:r>
              <w:t>2.00</w:t>
            </w:r>
          </w:p>
        </w:tc>
        <w:tc>
          <w:tcPr>
            <w:tcW w:w="1134" w:type="dxa"/>
            <w:vAlign w:val="center"/>
          </w:tcPr>
          <w:p w:rsidR="00D366B8" w:rsidRDefault="003539F2">
            <w:pPr>
              <w:pStyle w:val="4"/>
            </w:pPr>
            <w:r>
              <w:t>2.00</w:t>
            </w: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c>
          <w:tcPr>
            <w:tcW w:w="1134" w:type="dxa"/>
            <w:vAlign w:val="center"/>
          </w:tcPr>
          <w:p w:rsidR="00D366B8" w:rsidRDefault="00D366B8">
            <w:pPr>
              <w:pStyle w:val="4"/>
            </w:pP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BD72A3" w:rsidTr="00BD72A3">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2721" w:type="dxa"/>
            <w:gridSpan w:val="2"/>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5443" w:type="dxa"/>
            <w:gridSpan w:val="4"/>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5528" w:type="dxa"/>
            <w:gridSpan w:val="2"/>
            <w:vAlign w:val="center"/>
          </w:tcPr>
          <w:p w:rsidR="00D366B8" w:rsidRDefault="003539F2">
            <w:pPr>
              <w:pStyle w:val="1"/>
            </w:pPr>
            <w:r>
              <w:t>功能分类科目</w:t>
            </w:r>
          </w:p>
        </w:tc>
        <w:tc>
          <w:tcPr>
            <w:tcW w:w="1361" w:type="dxa"/>
            <w:vMerge w:val="restart"/>
            <w:vAlign w:val="center"/>
          </w:tcPr>
          <w:p w:rsidR="00D366B8" w:rsidRDefault="003539F2">
            <w:pPr>
              <w:pStyle w:val="1"/>
            </w:pPr>
            <w:r>
              <w:t>合计</w:t>
            </w:r>
          </w:p>
        </w:tc>
        <w:tc>
          <w:tcPr>
            <w:tcW w:w="1361" w:type="dxa"/>
            <w:vMerge w:val="restart"/>
            <w:vAlign w:val="center"/>
          </w:tcPr>
          <w:p w:rsidR="00D366B8" w:rsidRDefault="003539F2">
            <w:pPr>
              <w:pStyle w:val="1"/>
            </w:pPr>
            <w:r>
              <w:t>基本支出</w:t>
            </w:r>
          </w:p>
        </w:tc>
        <w:tc>
          <w:tcPr>
            <w:tcW w:w="1361" w:type="dxa"/>
            <w:vMerge w:val="restart"/>
            <w:vAlign w:val="center"/>
          </w:tcPr>
          <w:p w:rsidR="00D366B8" w:rsidRDefault="003539F2">
            <w:pPr>
              <w:pStyle w:val="1"/>
            </w:pPr>
            <w:r>
              <w:t>项目支出</w:t>
            </w:r>
          </w:p>
        </w:tc>
        <w:tc>
          <w:tcPr>
            <w:tcW w:w="1361" w:type="dxa"/>
            <w:vMerge w:val="restart"/>
            <w:vAlign w:val="center"/>
          </w:tcPr>
          <w:p w:rsidR="00D366B8" w:rsidRDefault="003539F2">
            <w:pPr>
              <w:pStyle w:val="1"/>
            </w:pPr>
            <w:r>
              <w:t>经营支出</w:t>
            </w:r>
          </w:p>
        </w:tc>
        <w:tc>
          <w:tcPr>
            <w:tcW w:w="1361" w:type="dxa"/>
            <w:vMerge w:val="restart"/>
            <w:vAlign w:val="center"/>
          </w:tcPr>
          <w:p w:rsidR="00D366B8" w:rsidRDefault="003539F2">
            <w:pPr>
              <w:pStyle w:val="1"/>
            </w:pPr>
            <w:r>
              <w:t>上解上级     支出</w:t>
            </w:r>
          </w:p>
        </w:tc>
        <w:tc>
          <w:tcPr>
            <w:tcW w:w="1361" w:type="dxa"/>
            <w:vMerge w:val="restart"/>
            <w:vAlign w:val="center"/>
          </w:tcPr>
          <w:p w:rsidR="00D366B8" w:rsidRDefault="003539F2">
            <w:pPr>
              <w:pStyle w:val="1"/>
            </w:pPr>
            <w:r>
              <w:t>对附属单位补助支出</w:t>
            </w:r>
          </w:p>
        </w:tc>
      </w:tr>
      <w:tr w:rsidR="00D366B8">
        <w:trPr>
          <w:trHeight w:val="369"/>
          <w:tblHeader/>
          <w:jc w:val="center"/>
        </w:trPr>
        <w:tc>
          <w:tcPr>
            <w:tcW w:w="850" w:type="dxa"/>
            <w:vMerge/>
          </w:tcPr>
          <w:p w:rsidR="00D366B8" w:rsidRDefault="00D366B8"/>
        </w:tc>
        <w:tc>
          <w:tcPr>
            <w:tcW w:w="992" w:type="dxa"/>
            <w:vAlign w:val="center"/>
          </w:tcPr>
          <w:p w:rsidR="00D366B8" w:rsidRDefault="003539F2">
            <w:pPr>
              <w:pStyle w:val="1"/>
            </w:pPr>
            <w:r>
              <w:t>科目    编码</w:t>
            </w:r>
          </w:p>
        </w:tc>
        <w:tc>
          <w:tcPr>
            <w:tcW w:w="4535" w:type="dxa"/>
            <w:vAlign w:val="center"/>
          </w:tcPr>
          <w:p w:rsidR="00D366B8" w:rsidRDefault="003539F2">
            <w:pPr>
              <w:pStyle w:val="1"/>
            </w:pPr>
            <w:r>
              <w:t>科目名称</w:t>
            </w:r>
          </w:p>
        </w:tc>
        <w:tc>
          <w:tcPr>
            <w:tcW w:w="1361" w:type="dxa"/>
            <w:vMerge/>
          </w:tcPr>
          <w:p w:rsidR="00D366B8" w:rsidRDefault="00D366B8"/>
        </w:tc>
        <w:tc>
          <w:tcPr>
            <w:tcW w:w="1361" w:type="dxa"/>
            <w:vMerge/>
          </w:tcPr>
          <w:p w:rsidR="00D366B8" w:rsidRDefault="00D366B8"/>
        </w:tc>
        <w:tc>
          <w:tcPr>
            <w:tcW w:w="1361" w:type="dxa"/>
            <w:vMerge/>
          </w:tcPr>
          <w:p w:rsidR="00D366B8" w:rsidRDefault="00D366B8"/>
        </w:tc>
        <w:tc>
          <w:tcPr>
            <w:tcW w:w="1361" w:type="dxa"/>
            <w:vMerge/>
          </w:tcPr>
          <w:p w:rsidR="00D366B8" w:rsidRDefault="00D366B8"/>
        </w:tc>
        <w:tc>
          <w:tcPr>
            <w:tcW w:w="1361" w:type="dxa"/>
            <w:vMerge/>
          </w:tcPr>
          <w:p w:rsidR="00D366B8" w:rsidRDefault="00D366B8"/>
        </w:tc>
        <w:tc>
          <w:tcPr>
            <w:tcW w:w="1361" w:type="dxa"/>
            <w:vMerge/>
          </w:tcPr>
          <w:p w:rsidR="00D366B8" w:rsidRDefault="00D366B8"/>
        </w:tc>
      </w:tr>
      <w:tr w:rsidR="00D366B8">
        <w:trPr>
          <w:trHeight w:val="369"/>
          <w:tblHeader/>
          <w:jc w:val="center"/>
        </w:trPr>
        <w:tc>
          <w:tcPr>
            <w:tcW w:w="850" w:type="dxa"/>
            <w:vAlign w:val="center"/>
          </w:tcPr>
          <w:p w:rsidR="00D366B8" w:rsidRDefault="003539F2">
            <w:pPr>
              <w:pStyle w:val="1"/>
            </w:pPr>
            <w:r>
              <w:t>栏次</w:t>
            </w:r>
          </w:p>
        </w:tc>
        <w:tc>
          <w:tcPr>
            <w:tcW w:w="992" w:type="dxa"/>
            <w:vAlign w:val="center"/>
          </w:tcPr>
          <w:p w:rsidR="00D366B8" w:rsidRDefault="003539F2">
            <w:pPr>
              <w:pStyle w:val="1"/>
            </w:pPr>
            <w:r>
              <w:t>1</w:t>
            </w:r>
          </w:p>
        </w:tc>
        <w:tc>
          <w:tcPr>
            <w:tcW w:w="4535" w:type="dxa"/>
            <w:vAlign w:val="center"/>
          </w:tcPr>
          <w:p w:rsidR="00D366B8" w:rsidRDefault="003539F2">
            <w:pPr>
              <w:pStyle w:val="1"/>
            </w:pPr>
            <w:r>
              <w:t>2</w:t>
            </w:r>
          </w:p>
        </w:tc>
        <w:tc>
          <w:tcPr>
            <w:tcW w:w="1361" w:type="dxa"/>
            <w:vAlign w:val="center"/>
          </w:tcPr>
          <w:p w:rsidR="00D366B8" w:rsidRDefault="003539F2">
            <w:pPr>
              <w:pStyle w:val="1"/>
            </w:pPr>
            <w:r>
              <w:t>3</w:t>
            </w:r>
          </w:p>
        </w:tc>
        <w:tc>
          <w:tcPr>
            <w:tcW w:w="1361" w:type="dxa"/>
            <w:vAlign w:val="center"/>
          </w:tcPr>
          <w:p w:rsidR="00D366B8" w:rsidRDefault="003539F2">
            <w:pPr>
              <w:pStyle w:val="1"/>
            </w:pPr>
            <w:r>
              <w:t>4</w:t>
            </w:r>
          </w:p>
        </w:tc>
        <w:tc>
          <w:tcPr>
            <w:tcW w:w="1361" w:type="dxa"/>
            <w:vAlign w:val="center"/>
          </w:tcPr>
          <w:p w:rsidR="00D366B8" w:rsidRDefault="003539F2">
            <w:pPr>
              <w:pStyle w:val="1"/>
            </w:pPr>
            <w:r>
              <w:t>5</w:t>
            </w:r>
          </w:p>
        </w:tc>
        <w:tc>
          <w:tcPr>
            <w:tcW w:w="1361" w:type="dxa"/>
            <w:vAlign w:val="center"/>
          </w:tcPr>
          <w:p w:rsidR="00D366B8" w:rsidRDefault="003539F2">
            <w:pPr>
              <w:pStyle w:val="1"/>
            </w:pPr>
            <w:r>
              <w:t>6</w:t>
            </w:r>
          </w:p>
        </w:tc>
        <w:tc>
          <w:tcPr>
            <w:tcW w:w="1361" w:type="dxa"/>
            <w:vAlign w:val="center"/>
          </w:tcPr>
          <w:p w:rsidR="00D366B8" w:rsidRDefault="003539F2">
            <w:pPr>
              <w:pStyle w:val="1"/>
            </w:pPr>
            <w:r>
              <w:t>7</w:t>
            </w:r>
          </w:p>
        </w:tc>
        <w:tc>
          <w:tcPr>
            <w:tcW w:w="1361" w:type="dxa"/>
            <w:vAlign w:val="center"/>
          </w:tcPr>
          <w:p w:rsidR="00D366B8" w:rsidRDefault="003539F2">
            <w:pPr>
              <w:pStyle w:val="1"/>
            </w:pPr>
            <w:r>
              <w:t>8</w:t>
            </w:r>
          </w:p>
        </w:tc>
      </w:tr>
      <w:tr w:rsidR="00D366B8">
        <w:trPr>
          <w:trHeight w:val="369"/>
          <w:jc w:val="center"/>
        </w:trPr>
        <w:tc>
          <w:tcPr>
            <w:tcW w:w="850" w:type="dxa"/>
            <w:vAlign w:val="center"/>
          </w:tcPr>
          <w:p w:rsidR="00D366B8" w:rsidRDefault="003539F2">
            <w:pPr>
              <w:pStyle w:val="3"/>
            </w:pPr>
            <w:r>
              <w:t>1</w:t>
            </w:r>
          </w:p>
        </w:tc>
        <w:tc>
          <w:tcPr>
            <w:tcW w:w="992" w:type="dxa"/>
            <w:vAlign w:val="center"/>
          </w:tcPr>
          <w:p w:rsidR="00D366B8" w:rsidRDefault="00D366B8">
            <w:pPr>
              <w:pStyle w:val="5"/>
            </w:pPr>
          </w:p>
        </w:tc>
        <w:tc>
          <w:tcPr>
            <w:tcW w:w="4535" w:type="dxa"/>
            <w:vAlign w:val="center"/>
          </w:tcPr>
          <w:p w:rsidR="00D366B8" w:rsidRDefault="003539F2">
            <w:pPr>
              <w:pStyle w:val="6"/>
            </w:pPr>
            <w:r>
              <w:t>合计</w:t>
            </w:r>
          </w:p>
        </w:tc>
        <w:tc>
          <w:tcPr>
            <w:tcW w:w="1361" w:type="dxa"/>
            <w:vAlign w:val="center"/>
          </w:tcPr>
          <w:p w:rsidR="00D366B8" w:rsidRDefault="003539F2">
            <w:pPr>
              <w:pStyle w:val="7"/>
            </w:pPr>
            <w:r>
              <w:t>1045.61</w:t>
            </w:r>
          </w:p>
        </w:tc>
        <w:tc>
          <w:tcPr>
            <w:tcW w:w="1361" w:type="dxa"/>
            <w:vAlign w:val="center"/>
          </w:tcPr>
          <w:p w:rsidR="00D366B8" w:rsidRDefault="003539F2">
            <w:pPr>
              <w:pStyle w:val="7"/>
            </w:pPr>
            <w:r>
              <w:t>489.25</w:t>
            </w:r>
          </w:p>
        </w:tc>
        <w:tc>
          <w:tcPr>
            <w:tcW w:w="1361" w:type="dxa"/>
            <w:vAlign w:val="center"/>
          </w:tcPr>
          <w:p w:rsidR="00D366B8" w:rsidRDefault="003539F2">
            <w:pPr>
              <w:pStyle w:val="7"/>
            </w:pPr>
            <w:r>
              <w:t>556.36</w:t>
            </w:r>
          </w:p>
        </w:tc>
        <w:tc>
          <w:tcPr>
            <w:tcW w:w="1361" w:type="dxa"/>
            <w:vAlign w:val="center"/>
          </w:tcPr>
          <w:p w:rsidR="00D366B8" w:rsidRDefault="00D366B8">
            <w:pPr>
              <w:pStyle w:val="7"/>
            </w:pPr>
          </w:p>
        </w:tc>
        <w:tc>
          <w:tcPr>
            <w:tcW w:w="1361" w:type="dxa"/>
            <w:vAlign w:val="center"/>
          </w:tcPr>
          <w:p w:rsidR="00D366B8" w:rsidRDefault="00D366B8">
            <w:pPr>
              <w:pStyle w:val="7"/>
            </w:pPr>
          </w:p>
        </w:tc>
        <w:tc>
          <w:tcPr>
            <w:tcW w:w="1361" w:type="dxa"/>
            <w:vAlign w:val="center"/>
          </w:tcPr>
          <w:p w:rsidR="00D366B8" w:rsidRDefault="00D366B8">
            <w:pPr>
              <w:pStyle w:val="7"/>
            </w:pPr>
          </w:p>
        </w:tc>
      </w:tr>
      <w:tr w:rsidR="00D366B8">
        <w:trPr>
          <w:trHeight w:val="369"/>
          <w:jc w:val="center"/>
        </w:trPr>
        <w:tc>
          <w:tcPr>
            <w:tcW w:w="850" w:type="dxa"/>
            <w:vAlign w:val="center"/>
          </w:tcPr>
          <w:p w:rsidR="00D366B8" w:rsidRDefault="003539F2">
            <w:pPr>
              <w:pStyle w:val="3"/>
            </w:pPr>
            <w:r>
              <w:t>2</w:t>
            </w:r>
          </w:p>
        </w:tc>
        <w:tc>
          <w:tcPr>
            <w:tcW w:w="992" w:type="dxa"/>
            <w:vAlign w:val="center"/>
          </w:tcPr>
          <w:p w:rsidR="00D366B8" w:rsidRDefault="003539F2">
            <w:pPr>
              <w:pStyle w:val="2"/>
            </w:pPr>
            <w:r>
              <w:t>201</w:t>
            </w:r>
          </w:p>
        </w:tc>
        <w:tc>
          <w:tcPr>
            <w:tcW w:w="4535" w:type="dxa"/>
            <w:vAlign w:val="center"/>
          </w:tcPr>
          <w:p w:rsidR="00D366B8" w:rsidRDefault="003539F2">
            <w:pPr>
              <w:pStyle w:val="2"/>
            </w:pPr>
            <w:r>
              <w:t>一般公共服务支出</w:t>
            </w:r>
          </w:p>
        </w:tc>
        <w:tc>
          <w:tcPr>
            <w:tcW w:w="1361" w:type="dxa"/>
            <w:vAlign w:val="center"/>
          </w:tcPr>
          <w:p w:rsidR="00D366B8" w:rsidRDefault="003539F2">
            <w:pPr>
              <w:pStyle w:val="4"/>
            </w:pPr>
            <w:r>
              <w:t>430.53</w:t>
            </w:r>
          </w:p>
        </w:tc>
        <w:tc>
          <w:tcPr>
            <w:tcW w:w="1361" w:type="dxa"/>
            <w:vAlign w:val="center"/>
          </w:tcPr>
          <w:p w:rsidR="00D366B8" w:rsidRDefault="003539F2">
            <w:pPr>
              <w:pStyle w:val="4"/>
            </w:pPr>
            <w:r>
              <w:t>425.53</w:t>
            </w:r>
          </w:p>
        </w:tc>
        <w:tc>
          <w:tcPr>
            <w:tcW w:w="1361" w:type="dxa"/>
            <w:vAlign w:val="center"/>
          </w:tcPr>
          <w:p w:rsidR="00D366B8" w:rsidRDefault="003539F2">
            <w:pPr>
              <w:pStyle w:val="4"/>
            </w:pPr>
            <w:r>
              <w:t>5.00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w:t>
            </w:r>
          </w:p>
        </w:tc>
        <w:tc>
          <w:tcPr>
            <w:tcW w:w="992" w:type="dxa"/>
            <w:vAlign w:val="center"/>
          </w:tcPr>
          <w:p w:rsidR="00D366B8" w:rsidRDefault="003539F2">
            <w:pPr>
              <w:pStyle w:val="2"/>
            </w:pPr>
            <w:r>
              <w:t>20103</w:t>
            </w:r>
          </w:p>
        </w:tc>
        <w:tc>
          <w:tcPr>
            <w:tcW w:w="4535" w:type="dxa"/>
            <w:vAlign w:val="center"/>
          </w:tcPr>
          <w:p w:rsidR="00D366B8" w:rsidRDefault="003539F2">
            <w:pPr>
              <w:pStyle w:val="2"/>
            </w:pPr>
            <w:r>
              <w:t>政府办公厅（室）及相关机构事务</w:t>
            </w:r>
          </w:p>
        </w:tc>
        <w:tc>
          <w:tcPr>
            <w:tcW w:w="1361" w:type="dxa"/>
            <w:vAlign w:val="center"/>
          </w:tcPr>
          <w:p w:rsidR="00D366B8" w:rsidRDefault="003539F2">
            <w:pPr>
              <w:pStyle w:val="4"/>
            </w:pPr>
            <w:r>
              <w:t>425.53</w:t>
            </w:r>
          </w:p>
        </w:tc>
        <w:tc>
          <w:tcPr>
            <w:tcW w:w="1361" w:type="dxa"/>
            <w:vAlign w:val="center"/>
          </w:tcPr>
          <w:p w:rsidR="00D366B8" w:rsidRDefault="003539F2">
            <w:pPr>
              <w:pStyle w:val="4"/>
            </w:pPr>
            <w:r>
              <w:t>425.53</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4</w:t>
            </w:r>
          </w:p>
        </w:tc>
        <w:tc>
          <w:tcPr>
            <w:tcW w:w="992" w:type="dxa"/>
            <w:vAlign w:val="center"/>
          </w:tcPr>
          <w:p w:rsidR="00D366B8" w:rsidRDefault="003539F2">
            <w:pPr>
              <w:pStyle w:val="2"/>
            </w:pPr>
            <w:r>
              <w:t>2010301</w:t>
            </w:r>
          </w:p>
        </w:tc>
        <w:tc>
          <w:tcPr>
            <w:tcW w:w="4535" w:type="dxa"/>
            <w:vAlign w:val="center"/>
          </w:tcPr>
          <w:p w:rsidR="00D366B8" w:rsidRDefault="003539F2">
            <w:pPr>
              <w:pStyle w:val="2"/>
            </w:pPr>
            <w:r>
              <w:t>行政运行</w:t>
            </w:r>
          </w:p>
        </w:tc>
        <w:tc>
          <w:tcPr>
            <w:tcW w:w="1361" w:type="dxa"/>
            <w:vAlign w:val="center"/>
          </w:tcPr>
          <w:p w:rsidR="00D366B8" w:rsidRDefault="003539F2">
            <w:pPr>
              <w:pStyle w:val="4"/>
            </w:pPr>
            <w:r>
              <w:t>425.53</w:t>
            </w:r>
          </w:p>
        </w:tc>
        <w:tc>
          <w:tcPr>
            <w:tcW w:w="1361" w:type="dxa"/>
            <w:vAlign w:val="center"/>
          </w:tcPr>
          <w:p w:rsidR="00D366B8" w:rsidRDefault="003539F2">
            <w:pPr>
              <w:pStyle w:val="4"/>
            </w:pPr>
            <w:r>
              <w:t>425.53</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5</w:t>
            </w:r>
          </w:p>
        </w:tc>
        <w:tc>
          <w:tcPr>
            <w:tcW w:w="992" w:type="dxa"/>
            <w:vAlign w:val="center"/>
          </w:tcPr>
          <w:p w:rsidR="00D366B8" w:rsidRDefault="003539F2">
            <w:pPr>
              <w:pStyle w:val="2"/>
            </w:pPr>
            <w:r>
              <w:t>20140</w:t>
            </w:r>
          </w:p>
        </w:tc>
        <w:tc>
          <w:tcPr>
            <w:tcW w:w="4535" w:type="dxa"/>
            <w:vAlign w:val="center"/>
          </w:tcPr>
          <w:p w:rsidR="00D366B8" w:rsidRDefault="003539F2">
            <w:pPr>
              <w:pStyle w:val="2"/>
            </w:pPr>
            <w:r>
              <w:t>信访事务</w:t>
            </w:r>
          </w:p>
        </w:tc>
        <w:tc>
          <w:tcPr>
            <w:tcW w:w="1361" w:type="dxa"/>
            <w:vAlign w:val="center"/>
          </w:tcPr>
          <w:p w:rsidR="00D366B8" w:rsidRDefault="003539F2">
            <w:pPr>
              <w:pStyle w:val="4"/>
            </w:pPr>
            <w:r>
              <w:t>5.00</w:t>
            </w:r>
          </w:p>
        </w:tc>
        <w:tc>
          <w:tcPr>
            <w:tcW w:w="1361" w:type="dxa"/>
            <w:vAlign w:val="center"/>
          </w:tcPr>
          <w:p w:rsidR="00D366B8" w:rsidRDefault="00D366B8">
            <w:pPr>
              <w:pStyle w:val="4"/>
            </w:pPr>
          </w:p>
        </w:tc>
        <w:tc>
          <w:tcPr>
            <w:tcW w:w="1361" w:type="dxa"/>
            <w:vAlign w:val="center"/>
          </w:tcPr>
          <w:p w:rsidR="00D366B8" w:rsidRDefault="003539F2">
            <w:pPr>
              <w:pStyle w:val="4"/>
            </w:pPr>
            <w:r>
              <w:t>5.00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6</w:t>
            </w:r>
          </w:p>
        </w:tc>
        <w:tc>
          <w:tcPr>
            <w:tcW w:w="992" w:type="dxa"/>
            <w:vAlign w:val="center"/>
          </w:tcPr>
          <w:p w:rsidR="00D366B8" w:rsidRDefault="003539F2">
            <w:pPr>
              <w:pStyle w:val="2"/>
            </w:pPr>
            <w:r>
              <w:t>2014004</w:t>
            </w:r>
          </w:p>
        </w:tc>
        <w:tc>
          <w:tcPr>
            <w:tcW w:w="4535" w:type="dxa"/>
            <w:vAlign w:val="center"/>
          </w:tcPr>
          <w:p w:rsidR="00D366B8" w:rsidRDefault="003539F2">
            <w:pPr>
              <w:pStyle w:val="2"/>
            </w:pPr>
            <w:r>
              <w:t>信访业务</w:t>
            </w:r>
          </w:p>
        </w:tc>
        <w:tc>
          <w:tcPr>
            <w:tcW w:w="1361" w:type="dxa"/>
            <w:vAlign w:val="center"/>
          </w:tcPr>
          <w:p w:rsidR="00D366B8" w:rsidRDefault="003539F2">
            <w:pPr>
              <w:pStyle w:val="4"/>
            </w:pPr>
            <w:r>
              <w:t>5.00</w:t>
            </w:r>
          </w:p>
        </w:tc>
        <w:tc>
          <w:tcPr>
            <w:tcW w:w="1361" w:type="dxa"/>
            <w:vAlign w:val="center"/>
          </w:tcPr>
          <w:p w:rsidR="00D366B8" w:rsidRDefault="00D366B8">
            <w:pPr>
              <w:pStyle w:val="4"/>
            </w:pPr>
          </w:p>
        </w:tc>
        <w:tc>
          <w:tcPr>
            <w:tcW w:w="1361" w:type="dxa"/>
            <w:vAlign w:val="center"/>
          </w:tcPr>
          <w:p w:rsidR="00D366B8" w:rsidRDefault="003539F2">
            <w:pPr>
              <w:pStyle w:val="4"/>
            </w:pPr>
            <w:r>
              <w:t>5.00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7</w:t>
            </w:r>
          </w:p>
        </w:tc>
        <w:tc>
          <w:tcPr>
            <w:tcW w:w="992" w:type="dxa"/>
            <w:vAlign w:val="center"/>
          </w:tcPr>
          <w:p w:rsidR="00D366B8" w:rsidRDefault="003539F2">
            <w:pPr>
              <w:pStyle w:val="2"/>
            </w:pPr>
            <w:r>
              <w:t>208</w:t>
            </w:r>
          </w:p>
        </w:tc>
        <w:tc>
          <w:tcPr>
            <w:tcW w:w="4535" w:type="dxa"/>
            <w:vAlign w:val="center"/>
          </w:tcPr>
          <w:p w:rsidR="00D366B8" w:rsidRDefault="003539F2">
            <w:pPr>
              <w:pStyle w:val="2"/>
            </w:pPr>
            <w:r>
              <w:t>社会保障和就业支出</w:t>
            </w:r>
          </w:p>
        </w:tc>
        <w:tc>
          <w:tcPr>
            <w:tcW w:w="1361" w:type="dxa"/>
            <w:vAlign w:val="center"/>
          </w:tcPr>
          <w:p w:rsidR="00D366B8" w:rsidRDefault="003539F2">
            <w:pPr>
              <w:pStyle w:val="4"/>
            </w:pPr>
            <w:r>
              <w:t>48.50</w:t>
            </w:r>
          </w:p>
        </w:tc>
        <w:tc>
          <w:tcPr>
            <w:tcW w:w="1361" w:type="dxa"/>
            <w:vAlign w:val="center"/>
          </w:tcPr>
          <w:p w:rsidR="00D366B8" w:rsidRDefault="003539F2">
            <w:pPr>
              <w:pStyle w:val="4"/>
            </w:pPr>
            <w:r>
              <w:t>47.79</w:t>
            </w: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8</w:t>
            </w:r>
          </w:p>
        </w:tc>
        <w:tc>
          <w:tcPr>
            <w:tcW w:w="992" w:type="dxa"/>
            <w:vAlign w:val="center"/>
          </w:tcPr>
          <w:p w:rsidR="00D366B8" w:rsidRDefault="003539F2">
            <w:pPr>
              <w:pStyle w:val="2"/>
            </w:pPr>
            <w:r>
              <w:t>20802</w:t>
            </w:r>
          </w:p>
        </w:tc>
        <w:tc>
          <w:tcPr>
            <w:tcW w:w="4535" w:type="dxa"/>
            <w:vAlign w:val="center"/>
          </w:tcPr>
          <w:p w:rsidR="00D366B8" w:rsidRDefault="003539F2">
            <w:pPr>
              <w:pStyle w:val="2"/>
            </w:pPr>
            <w:r>
              <w:t>民政管理事务</w:t>
            </w: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9</w:t>
            </w:r>
          </w:p>
        </w:tc>
        <w:tc>
          <w:tcPr>
            <w:tcW w:w="992" w:type="dxa"/>
            <w:vAlign w:val="center"/>
          </w:tcPr>
          <w:p w:rsidR="00D366B8" w:rsidRDefault="003539F2">
            <w:pPr>
              <w:pStyle w:val="2"/>
            </w:pPr>
            <w:r>
              <w:t>2080299</w:t>
            </w:r>
          </w:p>
        </w:tc>
        <w:tc>
          <w:tcPr>
            <w:tcW w:w="4535" w:type="dxa"/>
            <w:vAlign w:val="center"/>
          </w:tcPr>
          <w:p w:rsidR="00D366B8" w:rsidRDefault="003539F2">
            <w:pPr>
              <w:pStyle w:val="2"/>
            </w:pPr>
            <w:r>
              <w:t>其他民政管理事务支出</w:t>
            </w: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10</w:t>
            </w:r>
          </w:p>
        </w:tc>
        <w:tc>
          <w:tcPr>
            <w:tcW w:w="992" w:type="dxa"/>
            <w:vAlign w:val="center"/>
          </w:tcPr>
          <w:p w:rsidR="00D366B8" w:rsidRDefault="003539F2">
            <w:pPr>
              <w:pStyle w:val="2"/>
            </w:pPr>
            <w:r>
              <w:t>20805</w:t>
            </w:r>
          </w:p>
        </w:tc>
        <w:tc>
          <w:tcPr>
            <w:tcW w:w="4535" w:type="dxa"/>
            <w:vAlign w:val="center"/>
          </w:tcPr>
          <w:p w:rsidR="00D366B8" w:rsidRDefault="003539F2">
            <w:pPr>
              <w:pStyle w:val="2"/>
            </w:pPr>
            <w:r>
              <w:t>行政事业单位养老支出</w:t>
            </w:r>
          </w:p>
        </w:tc>
        <w:tc>
          <w:tcPr>
            <w:tcW w:w="1361" w:type="dxa"/>
            <w:vAlign w:val="center"/>
          </w:tcPr>
          <w:p w:rsidR="00D366B8" w:rsidRDefault="003539F2">
            <w:pPr>
              <w:pStyle w:val="4"/>
            </w:pPr>
            <w:r>
              <w:t>47.79</w:t>
            </w:r>
          </w:p>
        </w:tc>
        <w:tc>
          <w:tcPr>
            <w:tcW w:w="1361" w:type="dxa"/>
            <w:vAlign w:val="center"/>
          </w:tcPr>
          <w:p w:rsidR="00D366B8" w:rsidRDefault="003539F2">
            <w:pPr>
              <w:pStyle w:val="4"/>
            </w:pPr>
            <w:r>
              <w:t>47.79</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11</w:t>
            </w:r>
          </w:p>
        </w:tc>
        <w:tc>
          <w:tcPr>
            <w:tcW w:w="992" w:type="dxa"/>
            <w:vAlign w:val="center"/>
          </w:tcPr>
          <w:p w:rsidR="00D366B8" w:rsidRDefault="003539F2">
            <w:pPr>
              <w:pStyle w:val="2"/>
            </w:pPr>
            <w:r>
              <w:t>2080505</w:t>
            </w:r>
          </w:p>
        </w:tc>
        <w:tc>
          <w:tcPr>
            <w:tcW w:w="4535" w:type="dxa"/>
            <w:vAlign w:val="center"/>
          </w:tcPr>
          <w:p w:rsidR="00D366B8" w:rsidRDefault="003539F2">
            <w:pPr>
              <w:pStyle w:val="2"/>
            </w:pPr>
            <w:r>
              <w:t>机关事业单位基本养老保险缴费支出</w:t>
            </w:r>
          </w:p>
        </w:tc>
        <w:tc>
          <w:tcPr>
            <w:tcW w:w="1361" w:type="dxa"/>
            <w:vAlign w:val="center"/>
          </w:tcPr>
          <w:p w:rsidR="00D366B8" w:rsidRDefault="003539F2">
            <w:pPr>
              <w:pStyle w:val="4"/>
            </w:pPr>
            <w:r>
              <w:t>31.86</w:t>
            </w:r>
          </w:p>
        </w:tc>
        <w:tc>
          <w:tcPr>
            <w:tcW w:w="1361" w:type="dxa"/>
            <w:vAlign w:val="center"/>
          </w:tcPr>
          <w:p w:rsidR="00D366B8" w:rsidRDefault="003539F2">
            <w:pPr>
              <w:pStyle w:val="4"/>
            </w:pPr>
            <w:r>
              <w:t>31.86</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12</w:t>
            </w:r>
          </w:p>
        </w:tc>
        <w:tc>
          <w:tcPr>
            <w:tcW w:w="992" w:type="dxa"/>
            <w:vAlign w:val="center"/>
          </w:tcPr>
          <w:p w:rsidR="00D366B8" w:rsidRDefault="003539F2">
            <w:pPr>
              <w:pStyle w:val="2"/>
            </w:pPr>
            <w:r>
              <w:t>2080506</w:t>
            </w:r>
          </w:p>
        </w:tc>
        <w:tc>
          <w:tcPr>
            <w:tcW w:w="4535" w:type="dxa"/>
            <w:vAlign w:val="center"/>
          </w:tcPr>
          <w:p w:rsidR="00D366B8" w:rsidRDefault="003539F2">
            <w:pPr>
              <w:pStyle w:val="2"/>
            </w:pPr>
            <w:r>
              <w:t>机关事业单位职业年金缴费支出</w:t>
            </w:r>
          </w:p>
        </w:tc>
        <w:tc>
          <w:tcPr>
            <w:tcW w:w="1361" w:type="dxa"/>
            <w:vAlign w:val="center"/>
          </w:tcPr>
          <w:p w:rsidR="00D366B8" w:rsidRDefault="003539F2">
            <w:pPr>
              <w:pStyle w:val="4"/>
            </w:pPr>
            <w:r>
              <w:t>15.93</w:t>
            </w:r>
          </w:p>
        </w:tc>
        <w:tc>
          <w:tcPr>
            <w:tcW w:w="1361" w:type="dxa"/>
            <w:vAlign w:val="center"/>
          </w:tcPr>
          <w:p w:rsidR="00D366B8" w:rsidRDefault="003539F2">
            <w:pPr>
              <w:pStyle w:val="4"/>
            </w:pPr>
            <w:r>
              <w:t>15.93</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13</w:t>
            </w:r>
          </w:p>
        </w:tc>
        <w:tc>
          <w:tcPr>
            <w:tcW w:w="992" w:type="dxa"/>
            <w:vAlign w:val="center"/>
          </w:tcPr>
          <w:p w:rsidR="00D366B8" w:rsidRDefault="003539F2">
            <w:pPr>
              <w:pStyle w:val="2"/>
            </w:pPr>
            <w:r>
              <w:t>210</w:t>
            </w:r>
          </w:p>
        </w:tc>
        <w:tc>
          <w:tcPr>
            <w:tcW w:w="4535" w:type="dxa"/>
            <w:vAlign w:val="center"/>
          </w:tcPr>
          <w:p w:rsidR="00D366B8" w:rsidRDefault="003539F2">
            <w:pPr>
              <w:pStyle w:val="2"/>
            </w:pPr>
            <w:r>
              <w:t>卫生健康支出</w:t>
            </w:r>
          </w:p>
        </w:tc>
        <w:tc>
          <w:tcPr>
            <w:tcW w:w="1361" w:type="dxa"/>
            <w:vAlign w:val="center"/>
          </w:tcPr>
          <w:p w:rsidR="00D366B8" w:rsidRDefault="003539F2">
            <w:pPr>
              <w:pStyle w:val="4"/>
            </w:pPr>
            <w:r>
              <w:t>2.12</w:t>
            </w:r>
          </w:p>
        </w:tc>
        <w:tc>
          <w:tcPr>
            <w:tcW w:w="1361" w:type="dxa"/>
            <w:vAlign w:val="center"/>
          </w:tcPr>
          <w:p w:rsidR="00D366B8" w:rsidRDefault="00D366B8">
            <w:pPr>
              <w:pStyle w:val="4"/>
            </w:pPr>
          </w:p>
        </w:tc>
        <w:tc>
          <w:tcPr>
            <w:tcW w:w="1361" w:type="dxa"/>
            <w:vAlign w:val="center"/>
          </w:tcPr>
          <w:p w:rsidR="00D366B8" w:rsidRDefault="003539F2">
            <w:pPr>
              <w:pStyle w:val="4"/>
            </w:pPr>
            <w:r>
              <w:t>2.12</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14</w:t>
            </w:r>
          </w:p>
        </w:tc>
        <w:tc>
          <w:tcPr>
            <w:tcW w:w="992" w:type="dxa"/>
            <w:vAlign w:val="center"/>
          </w:tcPr>
          <w:p w:rsidR="00D366B8" w:rsidRDefault="003539F2">
            <w:pPr>
              <w:pStyle w:val="2"/>
            </w:pPr>
            <w:r>
              <w:t>21007</w:t>
            </w:r>
          </w:p>
        </w:tc>
        <w:tc>
          <w:tcPr>
            <w:tcW w:w="4535" w:type="dxa"/>
            <w:vAlign w:val="center"/>
          </w:tcPr>
          <w:p w:rsidR="00D366B8" w:rsidRDefault="003539F2">
            <w:pPr>
              <w:pStyle w:val="2"/>
            </w:pPr>
            <w:r>
              <w:t>计划生育事务</w:t>
            </w:r>
          </w:p>
        </w:tc>
        <w:tc>
          <w:tcPr>
            <w:tcW w:w="1361" w:type="dxa"/>
            <w:vAlign w:val="center"/>
          </w:tcPr>
          <w:p w:rsidR="00D366B8" w:rsidRDefault="003539F2">
            <w:pPr>
              <w:pStyle w:val="4"/>
            </w:pPr>
            <w:r>
              <w:t>1.41</w:t>
            </w:r>
          </w:p>
        </w:tc>
        <w:tc>
          <w:tcPr>
            <w:tcW w:w="1361" w:type="dxa"/>
            <w:vAlign w:val="center"/>
          </w:tcPr>
          <w:p w:rsidR="00D366B8" w:rsidRDefault="00D366B8">
            <w:pPr>
              <w:pStyle w:val="4"/>
            </w:pPr>
          </w:p>
        </w:tc>
        <w:tc>
          <w:tcPr>
            <w:tcW w:w="1361" w:type="dxa"/>
            <w:vAlign w:val="center"/>
          </w:tcPr>
          <w:p w:rsidR="00D366B8" w:rsidRDefault="003539F2">
            <w:pPr>
              <w:pStyle w:val="4"/>
            </w:pPr>
            <w:r>
              <w:t>1.41</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15</w:t>
            </w:r>
          </w:p>
        </w:tc>
        <w:tc>
          <w:tcPr>
            <w:tcW w:w="992" w:type="dxa"/>
            <w:vAlign w:val="center"/>
          </w:tcPr>
          <w:p w:rsidR="00D366B8" w:rsidRDefault="003539F2">
            <w:pPr>
              <w:pStyle w:val="2"/>
            </w:pPr>
            <w:r>
              <w:t>2100717</w:t>
            </w:r>
          </w:p>
        </w:tc>
        <w:tc>
          <w:tcPr>
            <w:tcW w:w="4535" w:type="dxa"/>
            <w:vAlign w:val="center"/>
          </w:tcPr>
          <w:p w:rsidR="00D366B8" w:rsidRDefault="003539F2">
            <w:pPr>
              <w:pStyle w:val="2"/>
            </w:pPr>
            <w:r>
              <w:t>计划生育服务</w:t>
            </w:r>
          </w:p>
        </w:tc>
        <w:tc>
          <w:tcPr>
            <w:tcW w:w="1361" w:type="dxa"/>
            <w:vAlign w:val="center"/>
          </w:tcPr>
          <w:p w:rsidR="00D366B8" w:rsidRDefault="003539F2">
            <w:pPr>
              <w:pStyle w:val="4"/>
            </w:pPr>
            <w:r>
              <w:t>1.41</w:t>
            </w:r>
          </w:p>
        </w:tc>
        <w:tc>
          <w:tcPr>
            <w:tcW w:w="1361" w:type="dxa"/>
            <w:vAlign w:val="center"/>
          </w:tcPr>
          <w:p w:rsidR="00D366B8" w:rsidRDefault="00D366B8">
            <w:pPr>
              <w:pStyle w:val="4"/>
            </w:pPr>
          </w:p>
        </w:tc>
        <w:tc>
          <w:tcPr>
            <w:tcW w:w="1361" w:type="dxa"/>
            <w:vAlign w:val="center"/>
          </w:tcPr>
          <w:p w:rsidR="00D366B8" w:rsidRDefault="003539F2">
            <w:pPr>
              <w:pStyle w:val="4"/>
            </w:pPr>
            <w:r>
              <w:t>1.41</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16</w:t>
            </w:r>
          </w:p>
        </w:tc>
        <w:tc>
          <w:tcPr>
            <w:tcW w:w="992" w:type="dxa"/>
            <w:vAlign w:val="center"/>
          </w:tcPr>
          <w:p w:rsidR="00D366B8" w:rsidRDefault="003539F2">
            <w:pPr>
              <w:pStyle w:val="2"/>
            </w:pPr>
            <w:r>
              <w:t>21099</w:t>
            </w:r>
          </w:p>
        </w:tc>
        <w:tc>
          <w:tcPr>
            <w:tcW w:w="4535" w:type="dxa"/>
            <w:vAlign w:val="center"/>
          </w:tcPr>
          <w:p w:rsidR="00D366B8" w:rsidRDefault="003539F2">
            <w:pPr>
              <w:pStyle w:val="2"/>
            </w:pPr>
            <w:r>
              <w:t>其他卫生健康支出</w:t>
            </w: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17</w:t>
            </w:r>
          </w:p>
        </w:tc>
        <w:tc>
          <w:tcPr>
            <w:tcW w:w="992" w:type="dxa"/>
            <w:vAlign w:val="center"/>
          </w:tcPr>
          <w:p w:rsidR="00D366B8" w:rsidRDefault="003539F2">
            <w:pPr>
              <w:pStyle w:val="2"/>
            </w:pPr>
            <w:r>
              <w:t>2109999</w:t>
            </w:r>
          </w:p>
        </w:tc>
        <w:tc>
          <w:tcPr>
            <w:tcW w:w="4535" w:type="dxa"/>
            <w:vAlign w:val="center"/>
          </w:tcPr>
          <w:p w:rsidR="00D366B8" w:rsidRDefault="003539F2">
            <w:pPr>
              <w:pStyle w:val="2"/>
            </w:pPr>
            <w:r>
              <w:t>其他卫生健康支出</w:t>
            </w: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3539F2">
            <w:pPr>
              <w:pStyle w:val="4"/>
            </w:pPr>
            <w:r>
              <w:t>0.71</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18</w:t>
            </w:r>
          </w:p>
        </w:tc>
        <w:tc>
          <w:tcPr>
            <w:tcW w:w="992" w:type="dxa"/>
            <w:vAlign w:val="center"/>
          </w:tcPr>
          <w:p w:rsidR="00D366B8" w:rsidRDefault="003539F2">
            <w:pPr>
              <w:pStyle w:val="2"/>
            </w:pPr>
            <w:r>
              <w:t>211</w:t>
            </w:r>
          </w:p>
        </w:tc>
        <w:tc>
          <w:tcPr>
            <w:tcW w:w="4535" w:type="dxa"/>
            <w:vAlign w:val="center"/>
          </w:tcPr>
          <w:p w:rsidR="00D366B8" w:rsidRDefault="003539F2">
            <w:pPr>
              <w:pStyle w:val="2"/>
            </w:pPr>
            <w:r>
              <w:t>节能环保支出</w:t>
            </w: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lastRenderedPageBreak/>
              <w:t>19</w:t>
            </w:r>
          </w:p>
        </w:tc>
        <w:tc>
          <w:tcPr>
            <w:tcW w:w="992" w:type="dxa"/>
            <w:vAlign w:val="center"/>
          </w:tcPr>
          <w:p w:rsidR="00D366B8" w:rsidRDefault="003539F2">
            <w:pPr>
              <w:pStyle w:val="2"/>
            </w:pPr>
            <w:r>
              <w:t>21104</w:t>
            </w:r>
          </w:p>
        </w:tc>
        <w:tc>
          <w:tcPr>
            <w:tcW w:w="4535" w:type="dxa"/>
            <w:vAlign w:val="center"/>
          </w:tcPr>
          <w:p w:rsidR="00D366B8" w:rsidRDefault="003539F2">
            <w:pPr>
              <w:pStyle w:val="2"/>
            </w:pPr>
            <w:r>
              <w:t>自然生态保护</w:t>
            </w: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20</w:t>
            </w:r>
          </w:p>
        </w:tc>
        <w:tc>
          <w:tcPr>
            <w:tcW w:w="992" w:type="dxa"/>
            <w:vAlign w:val="center"/>
          </w:tcPr>
          <w:p w:rsidR="00D366B8" w:rsidRDefault="003539F2">
            <w:pPr>
              <w:pStyle w:val="2"/>
            </w:pPr>
            <w:r>
              <w:t>2110402</w:t>
            </w:r>
          </w:p>
        </w:tc>
        <w:tc>
          <w:tcPr>
            <w:tcW w:w="4535" w:type="dxa"/>
            <w:vAlign w:val="center"/>
          </w:tcPr>
          <w:p w:rsidR="00D366B8" w:rsidRDefault="003539F2">
            <w:pPr>
              <w:pStyle w:val="2"/>
            </w:pPr>
            <w:r>
              <w:t>农村环境保护</w:t>
            </w: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21</w:t>
            </w:r>
          </w:p>
        </w:tc>
        <w:tc>
          <w:tcPr>
            <w:tcW w:w="992" w:type="dxa"/>
            <w:vAlign w:val="center"/>
          </w:tcPr>
          <w:p w:rsidR="00D366B8" w:rsidRDefault="003539F2">
            <w:pPr>
              <w:pStyle w:val="2"/>
            </w:pPr>
            <w:r>
              <w:t>213</w:t>
            </w:r>
          </w:p>
        </w:tc>
        <w:tc>
          <w:tcPr>
            <w:tcW w:w="4535" w:type="dxa"/>
            <w:vAlign w:val="center"/>
          </w:tcPr>
          <w:p w:rsidR="00D366B8" w:rsidRDefault="003539F2">
            <w:pPr>
              <w:pStyle w:val="2"/>
            </w:pPr>
            <w:r>
              <w:t>农林水支出</w:t>
            </w:r>
          </w:p>
        </w:tc>
        <w:tc>
          <w:tcPr>
            <w:tcW w:w="1361" w:type="dxa"/>
            <w:vAlign w:val="center"/>
          </w:tcPr>
          <w:p w:rsidR="00D366B8" w:rsidRDefault="003539F2">
            <w:pPr>
              <w:pStyle w:val="4"/>
            </w:pPr>
            <w:r>
              <w:t>530.33</w:t>
            </w:r>
          </w:p>
        </w:tc>
        <w:tc>
          <w:tcPr>
            <w:tcW w:w="1361" w:type="dxa"/>
            <w:vAlign w:val="center"/>
          </w:tcPr>
          <w:p w:rsidR="00D366B8" w:rsidRDefault="00D366B8">
            <w:pPr>
              <w:pStyle w:val="4"/>
            </w:pPr>
          </w:p>
        </w:tc>
        <w:tc>
          <w:tcPr>
            <w:tcW w:w="1361" w:type="dxa"/>
            <w:vAlign w:val="center"/>
          </w:tcPr>
          <w:p w:rsidR="00D366B8" w:rsidRDefault="003539F2">
            <w:pPr>
              <w:pStyle w:val="4"/>
            </w:pPr>
            <w:r>
              <w:t>530.33</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22</w:t>
            </w:r>
          </w:p>
        </w:tc>
        <w:tc>
          <w:tcPr>
            <w:tcW w:w="992" w:type="dxa"/>
            <w:vAlign w:val="center"/>
          </w:tcPr>
          <w:p w:rsidR="00D366B8" w:rsidRDefault="003539F2">
            <w:pPr>
              <w:pStyle w:val="2"/>
            </w:pPr>
            <w:r>
              <w:t>21301</w:t>
            </w:r>
          </w:p>
        </w:tc>
        <w:tc>
          <w:tcPr>
            <w:tcW w:w="4535" w:type="dxa"/>
            <w:vAlign w:val="center"/>
          </w:tcPr>
          <w:p w:rsidR="00D366B8" w:rsidRDefault="003539F2">
            <w:pPr>
              <w:pStyle w:val="2"/>
            </w:pPr>
            <w:r>
              <w:t>农业农村</w:t>
            </w:r>
          </w:p>
        </w:tc>
        <w:tc>
          <w:tcPr>
            <w:tcW w:w="1361" w:type="dxa"/>
            <w:vAlign w:val="center"/>
          </w:tcPr>
          <w:p w:rsidR="00D366B8" w:rsidRDefault="003539F2">
            <w:pPr>
              <w:pStyle w:val="4"/>
            </w:pPr>
            <w:r>
              <w:t>1.28</w:t>
            </w:r>
          </w:p>
        </w:tc>
        <w:tc>
          <w:tcPr>
            <w:tcW w:w="1361" w:type="dxa"/>
            <w:vAlign w:val="center"/>
          </w:tcPr>
          <w:p w:rsidR="00D366B8" w:rsidRDefault="00D366B8">
            <w:pPr>
              <w:pStyle w:val="4"/>
            </w:pPr>
          </w:p>
        </w:tc>
        <w:tc>
          <w:tcPr>
            <w:tcW w:w="1361" w:type="dxa"/>
            <w:vAlign w:val="center"/>
          </w:tcPr>
          <w:p w:rsidR="00D366B8" w:rsidRDefault="003539F2">
            <w:pPr>
              <w:pStyle w:val="4"/>
            </w:pPr>
            <w:r>
              <w:t>1.28</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23</w:t>
            </w:r>
          </w:p>
        </w:tc>
        <w:tc>
          <w:tcPr>
            <w:tcW w:w="992" w:type="dxa"/>
            <w:vAlign w:val="center"/>
          </w:tcPr>
          <w:p w:rsidR="00D366B8" w:rsidRDefault="003539F2">
            <w:pPr>
              <w:pStyle w:val="2"/>
            </w:pPr>
            <w:r>
              <w:t>2130152</w:t>
            </w:r>
          </w:p>
        </w:tc>
        <w:tc>
          <w:tcPr>
            <w:tcW w:w="4535" w:type="dxa"/>
            <w:vAlign w:val="center"/>
          </w:tcPr>
          <w:p w:rsidR="00D366B8" w:rsidRDefault="003539F2">
            <w:pPr>
              <w:pStyle w:val="2"/>
            </w:pPr>
            <w:r>
              <w:t>对高校毕业生到基层任职补助</w:t>
            </w:r>
          </w:p>
        </w:tc>
        <w:tc>
          <w:tcPr>
            <w:tcW w:w="1361" w:type="dxa"/>
            <w:vAlign w:val="center"/>
          </w:tcPr>
          <w:p w:rsidR="00D366B8" w:rsidRDefault="003539F2">
            <w:pPr>
              <w:pStyle w:val="4"/>
            </w:pPr>
            <w:r>
              <w:t>1.28</w:t>
            </w:r>
          </w:p>
        </w:tc>
        <w:tc>
          <w:tcPr>
            <w:tcW w:w="1361" w:type="dxa"/>
            <w:vAlign w:val="center"/>
          </w:tcPr>
          <w:p w:rsidR="00D366B8" w:rsidRDefault="00D366B8">
            <w:pPr>
              <w:pStyle w:val="4"/>
            </w:pPr>
          </w:p>
        </w:tc>
        <w:tc>
          <w:tcPr>
            <w:tcW w:w="1361" w:type="dxa"/>
            <w:vAlign w:val="center"/>
          </w:tcPr>
          <w:p w:rsidR="00D366B8" w:rsidRDefault="003539F2">
            <w:pPr>
              <w:pStyle w:val="4"/>
            </w:pPr>
            <w:r>
              <w:t>1.28</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24</w:t>
            </w:r>
          </w:p>
        </w:tc>
        <w:tc>
          <w:tcPr>
            <w:tcW w:w="992" w:type="dxa"/>
            <w:vAlign w:val="center"/>
          </w:tcPr>
          <w:p w:rsidR="00D366B8" w:rsidRDefault="003539F2">
            <w:pPr>
              <w:pStyle w:val="2"/>
            </w:pPr>
            <w:r>
              <w:t>21303</w:t>
            </w:r>
          </w:p>
        </w:tc>
        <w:tc>
          <w:tcPr>
            <w:tcW w:w="4535" w:type="dxa"/>
            <w:vAlign w:val="center"/>
          </w:tcPr>
          <w:p w:rsidR="00D366B8" w:rsidRDefault="003539F2">
            <w:pPr>
              <w:pStyle w:val="2"/>
            </w:pPr>
            <w:r>
              <w:t>水利</w:t>
            </w: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25</w:t>
            </w:r>
          </w:p>
        </w:tc>
        <w:tc>
          <w:tcPr>
            <w:tcW w:w="992" w:type="dxa"/>
            <w:vAlign w:val="center"/>
          </w:tcPr>
          <w:p w:rsidR="00D366B8" w:rsidRDefault="003539F2">
            <w:pPr>
              <w:pStyle w:val="2"/>
            </w:pPr>
            <w:r>
              <w:t>2130314</w:t>
            </w:r>
          </w:p>
        </w:tc>
        <w:tc>
          <w:tcPr>
            <w:tcW w:w="4535" w:type="dxa"/>
            <w:vAlign w:val="center"/>
          </w:tcPr>
          <w:p w:rsidR="00D366B8" w:rsidRDefault="003539F2">
            <w:pPr>
              <w:pStyle w:val="2"/>
            </w:pPr>
            <w:r>
              <w:t>防汛</w:t>
            </w: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3539F2">
            <w:pPr>
              <w:pStyle w:val="4"/>
            </w:pPr>
            <w:r>
              <w:t>1.00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26</w:t>
            </w:r>
          </w:p>
        </w:tc>
        <w:tc>
          <w:tcPr>
            <w:tcW w:w="992" w:type="dxa"/>
            <w:vAlign w:val="center"/>
          </w:tcPr>
          <w:p w:rsidR="00D366B8" w:rsidRDefault="003539F2">
            <w:pPr>
              <w:pStyle w:val="2"/>
            </w:pPr>
            <w:r>
              <w:t>21307</w:t>
            </w:r>
          </w:p>
        </w:tc>
        <w:tc>
          <w:tcPr>
            <w:tcW w:w="4535" w:type="dxa"/>
            <w:vAlign w:val="center"/>
          </w:tcPr>
          <w:p w:rsidR="00D366B8" w:rsidRDefault="003539F2">
            <w:pPr>
              <w:pStyle w:val="2"/>
            </w:pPr>
            <w:r>
              <w:t>农村综合改革</w:t>
            </w:r>
          </w:p>
        </w:tc>
        <w:tc>
          <w:tcPr>
            <w:tcW w:w="1361" w:type="dxa"/>
            <w:vAlign w:val="center"/>
          </w:tcPr>
          <w:p w:rsidR="00D366B8" w:rsidRDefault="003539F2">
            <w:pPr>
              <w:pStyle w:val="4"/>
            </w:pPr>
            <w:r>
              <w:t>528.05</w:t>
            </w:r>
          </w:p>
        </w:tc>
        <w:tc>
          <w:tcPr>
            <w:tcW w:w="1361" w:type="dxa"/>
            <w:vAlign w:val="center"/>
          </w:tcPr>
          <w:p w:rsidR="00D366B8" w:rsidRDefault="00D366B8">
            <w:pPr>
              <w:pStyle w:val="4"/>
            </w:pPr>
          </w:p>
        </w:tc>
        <w:tc>
          <w:tcPr>
            <w:tcW w:w="1361" w:type="dxa"/>
            <w:vAlign w:val="center"/>
          </w:tcPr>
          <w:p w:rsidR="00D366B8" w:rsidRDefault="003539F2">
            <w:pPr>
              <w:pStyle w:val="4"/>
            </w:pPr>
            <w:r>
              <w:t>528.05</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27</w:t>
            </w:r>
          </w:p>
        </w:tc>
        <w:tc>
          <w:tcPr>
            <w:tcW w:w="992" w:type="dxa"/>
            <w:vAlign w:val="center"/>
          </w:tcPr>
          <w:p w:rsidR="00D366B8" w:rsidRDefault="003539F2">
            <w:pPr>
              <w:pStyle w:val="2"/>
            </w:pPr>
            <w:r>
              <w:t>2130705</w:t>
            </w:r>
          </w:p>
        </w:tc>
        <w:tc>
          <w:tcPr>
            <w:tcW w:w="4535" w:type="dxa"/>
            <w:vAlign w:val="center"/>
          </w:tcPr>
          <w:p w:rsidR="00D366B8" w:rsidRDefault="003539F2">
            <w:pPr>
              <w:pStyle w:val="2"/>
            </w:pPr>
            <w:r>
              <w:t>对村民委员会和村党支部的补助</w:t>
            </w:r>
          </w:p>
        </w:tc>
        <w:tc>
          <w:tcPr>
            <w:tcW w:w="1361" w:type="dxa"/>
            <w:vAlign w:val="center"/>
          </w:tcPr>
          <w:p w:rsidR="00D366B8" w:rsidRDefault="003539F2">
            <w:pPr>
              <w:pStyle w:val="4"/>
            </w:pPr>
            <w:r>
              <w:t>128.05</w:t>
            </w:r>
          </w:p>
        </w:tc>
        <w:tc>
          <w:tcPr>
            <w:tcW w:w="1361" w:type="dxa"/>
            <w:vAlign w:val="center"/>
          </w:tcPr>
          <w:p w:rsidR="00D366B8" w:rsidRDefault="00D366B8">
            <w:pPr>
              <w:pStyle w:val="4"/>
            </w:pPr>
          </w:p>
        </w:tc>
        <w:tc>
          <w:tcPr>
            <w:tcW w:w="1361" w:type="dxa"/>
            <w:vAlign w:val="center"/>
          </w:tcPr>
          <w:p w:rsidR="00D366B8" w:rsidRDefault="003539F2">
            <w:pPr>
              <w:pStyle w:val="4"/>
            </w:pPr>
            <w:r>
              <w:t>128.05</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28</w:t>
            </w:r>
          </w:p>
        </w:tc>
        <w:tc>
          <w:tcPr>
            <w:tcW w:w="992" w:type="dxa"/>
            <w:vAlign w:val="center"/>
          </w:tcPr>
          <w:p w:rsidR="00D366B8" w:rsidRDefault="003539F2">
            <w:pPr>
              <w:pStyle w:val="2"/>
            </w:pPr>
            <w:r>
              <w:t>2130799</w:t>
            </w:r>
          </w:p>
        </w:tc>
        <w:tc>
          <w:tcPr>
            <w:tcW w:w="4535" w:type="dxa"/>
            <w:vAlign w:val="center"/>
          </w:tcPr>
          <w:p w:rsidR="00D366B8" w:rsidRDefault="003539F2">
            <w:pPr>
              <w:pStyle w:val="2"/>
            </w:pPr>
            <w:r>
              <w:t>其他农村综合改革支出</w:t>
            </w:r>
          </w:p>
        </w:tc>
        <w:tc>
          <w:tcPr>
            <w:tcW w:w="1361" w:type="dxa"/>
            <w:vAlign w:val="center"/>
          </w:tcPr>
          <w:p w:rsidR="00D366B8" w:rsidRDefault="003539F2">
            <w:pPr>
              <w:pStyle w:val="4"/>
            </w:pPr>
            <w:r>
              <w:t>400.00</w:t>
            </w:r>
          </w:p>
        </w:tc>
        <w:tc>
          <w:tcPr>
            <w:tcW w:w="1361" w:type="dxa"/>
            <w:vAlign w:val="center"/>
          </w:tcPr>
          <w:p w:rsidR="00D366B8" w:rsidRDefault="00D366B8">
            <w:pPr>
              <w:pStyle w:val="4"/>
            </w:pPr>
          </w:p>
        </w:tc>
        <w:tc>
          <w:tcPr>
            <w:tcW w:w="1361" w:type="dxa"/>
            <w:vAlign w:val="center"/>
          </w:tcPr>
          <w:p w:rsidR="00D366B8" w:rsidRDefault="003539F2">
            <w:pPr>
              <w:pStyle w:val="4"/>
            </w:pPr>
            <w:r>
              <w:t>400.00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29</w:t>
            </w:r>
          </w:p>
        </w:tc>
        <w:tc>
          <w:tcPr>
            <w:tcW w:w="992" w:type="dxa"/>
            <w:vAlign w:val="center"/>
          </w:tcPr>
          <w:p w:rsidR="00D366B8" w:rsidRDefault="003539F2">
            <w:pPr>
              <w:pStyle w:val="2"/>
            </w:pPr>
            <w:r>
              <w:t>221</w:t>
            </w:r>
          </w:p>
        </w:tc>
        <w:tc>
          <w:tcPr>
            <w:tcW w:w="4535" w:type="dxa"/>
            <w:vAlign w:val="center"/>
          </w:tcPr>
          <w:p w:rsidR="00D366B8" w:rsidRDefault="003539F2">
            <w:pPr>
              <w:pStyle w:val="2"/>
            </w:pPr>
            <w:r>
              <w:t>住房保障支出</w:t>
            </w:r>
          </w:p>
        </w:tc>
        <w:tc>
          <w:tcPr>
            <w:tcW w:w="1361" w:type="dxa"/>
            <w:vAlign w:val="center"/>
          </w:tcPr>
          <w:p w:rsidR="00D366B8" w:rsidRDefault="003539F2">
            <w:pPr>
              <w:pStyle w:val="4"/>
            </w:pPr>
            <w:r>
              <w:t>31.13</w:t>
            </w:r>
          </w:p>
        </w:tc>
        <w:tc>
          <w:tcPr>
            <w:tcW w:w="1361" w:type="dxa"/>
            <w:vAlign w:val="center"/>
          </w:tcPr>
          <w:p w:rsidR="00D366B8" w:rsidRDefault="003539F2">
            <w:pPr>
              <w:pStyle w:val="4"/>
            </w:pPr>
            <w:r>
              <w:t>15.93</w:t>
            </w:r>
          </w:p>
        </w:tc>
        <w:tc>
          <w:tcPr>
            <w:tcW w:w="1361" w:type="dxa"/>
            <w:vAlign w:val="center"/>
          </w:tcPr>
          <w:p w:rsidR="00D366B8" w:rsidRDefault="003539F2">
            <w:pPr>
              <w:pStyle w:val="4"/>
            </w:pPr>
            <w:r>
              <w:t>15.20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30</w:t>
            </w:r>
          </w:p>
        </w:tc>
        <w:tc>
          <w:tcPr>
            <w:tcW w:w="992" w:type="dxa"/>
            <w:vAlign w:val="center"/>
          </w:tcPr>
          <w:p w:rsidR="00D366B8" w:rsidRDefault="003539F2">
            <w:pPr>
              <w:pStyle w:val="2"/>
            </w:pPr>
            <w:r>
              <w:t>22101</w:t>
            </w:r>
          </w:p>
        </w:tc>
        <w:tc>
          <w:tcPr>
            <w:tcW w:w="4535" w:type="dxa"/>
            <w:vAlign w:val="center"/>
          </w:tcPr>
          <w:p w:rsidR="00D366B8" w:rsidRDefault="003539F2">
            <w:pPr>
              <w:pStyle w:val="2"/>
            </w:pPr>
            <w:r>
              <w:t>保障性安居工程支出</w:t>
            </w:r>
          </w:p>
        </w:tc>
        <w:tc>
          <w:tcPr>
            <w:tcW w:w="1361" w:type="dxa"/>
            <w:vAlign w:val="center"/>
          </w:tcPr>
          <w:p w:rsidR="00D366B8" w:rsidRDefault="003539F2">
            <w:pPr>
              <w:pStyle w:val="4"/>
            </w:pPr>
            <w:r>
              <w:t>15.20</w:t>
            </w:r>
          </w:p>
        </w:tc>
        <w:tc>
          <w:tcPr>
            <w:tcW w:w="1361" w:type="dxa"/>
            <w:vAlign w:val="center"/>
          </w:tcPr>
          <w:p w:rsidR="00D366B8" w:rsidRDefault="00D366B8">
            <w:pPr>
              <w:pStyle w:val="4"/>
            </w:pPr>
          </w:p>
        </w:tc>
        <w:tc>
          <w:tcPr>
            <w:tcW w:w="1361" w:type="dxa"/>
            <w:vAlign w:val="center"/>
          </w:tcPr>
          <w:p w:rsidR="00D366B8" w:rsidRDefault="003539F2">
            <w:pPr>
              <w:pStyle w:val="4"/>
            </w:pPr>
            <w:r>
              <w:t>15.20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31</w:t>
            </w:r>
          </w:p>
        </w:tc>
        <w:tc>
          <w:tcPr>
            <w:tcW w:w="992" w:type="dxa"/>
            <w:vAlign w:val="center"/>
          </w:tcPr>
          <w:p w:rsidR="00D366B8" w:rsidRDefault="003539F2">
            <w:pPr>
              <w:pStyle w:val="2"/>
            </w:pPr>
            <w:r>
              <w:t>2210105</w:t>
            </w:r>
          </w:p>
        </w:tc>
        <w:tc>
          <w:tcPr>
            <w:tcW w:w="4535" w:type="dxa"/>
            <w:vAlign w:val="center"/>
          </w:tcPr>
          <w:p w:rsidR="00D366B8" w:rsidRDefault="003539F2">
            <w:pPr>
              <w:pStyle w:val="2"/>
            </w:pPr>
            <w:r>
              <w:t>农村危房改造</w:t>
            </w:r>
          </w:p>
        </w:tc>
        <w:tc>
          <w:tcPr>
            <w:tcW w:w="1361" w:type="dxa"/>
            <w:vAlign w:val="center"/>
          </w:tcPr>
          <w:p w:rsidR="00D366B8" w:rsidRDefault="003539F2">
            <w:pPr>
              <w:pStyle w:val="4"/>
            </w:pPr>
            <w:r>
              <w:t>15.20</w:t>
            </w:r>
          </w:p>
        </w:tc>
        <w:tc>
          <w:tcPr>
            <w:tcW w:w="1361" w:type="dxa"/>
            <w:vAlign w:val="center"/>
          </w:tcPr>
          <w:p w:rsidR="00D366B8" w:rsidRDefault="00D366B8">
            <w:pPr>
              <w:pStyle w:val="4"/>
            </w:pPr>
          </w:p>
        </w:tc>
        <w:tc>
          <w:tcPr>
            <w:tcW w:w="1361" w:type="dxa"/>
            <w:vAlign w:val="center"/>
          </w:tcPr>
          <w:p w:rsidR="00D366B8" w:rsidRDefault="003539F2">
            <w:pPr>
              <w:pStyle w:val="4"/>
            </w:pPr>
            <w:r>
              <w:t>15.20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32</w:t>
            </w:r>
          </w:p>
        </w:tc>
        <w:tc>
          <w:tcPr>
            <w:tcW w:w="992" w:type="dxa"/>
            <w:vAlign w:val="center"/>
          </w:tcPr>
          <w:p w:rsidR="00D366B8" w:rsidRDefault="003539F2">
            <w:pPr>
              <w:pStyle w:val="2"/>
            </w:pPr>
            <w:r>
              <w:t>22102</w:t>
            </w:r>
          </w:p>
        </w:tc>
        <w:tc>
          <w:tcPr>
            <w:tcW w:w="4535" w:type="dxa"/>
            <w:vAlign w:val="center"/>
          </w:tcPr>
          <w:p w:rsidR="00D366B8" w:rsidRDefault="003539F2">
            <w:pPr>
              <w:pStyle w:val="2"/>
            </w:pPr>
            <w:r>
              <w:t>住房改革支出</w:t>
            </w:r>
          </w:p>
        </w:tc>
        <w:tc>
          <w:tcPr>
            <w:tcW w:w="1361" w:type="dxa"/>
            <w:vAlign w:val="center"/>
          </w:tcPr>
          <w:p w:rsidR="00D366B8" w:rsidRDefault="003539F2">
            <w:pPr>
              <w:pStyle w:val="4"/>
            </w:pPr>
            <w:r>
              <w:t>15.93</w:t>
            </w:r>
          </w:p>
        </w:tc>
        <w:tc>
          <w:tcPr>
            <w:tcW w:w="1361" w:type="dxa"/>
            <w:vAlign w:val="center"/>
          </w:tcPr>
          <w:p w:rsidR="00D366B8" w:rsidRDefault="003539F2">
            <w:pPr>
              <w:pStyle w:val="4"/>
            </w:pPr>
            <w:r>
              <w:t>15.93</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33</w:t>
            </w:r>
          </w:p>
        </w:tc>
        <w:tc>
          <w:tcPr>
            <w:tcW w:w="992" w:type="dxa"/>
            <w:vAlign w:val="center"/>
          </w:tcPr>
          <w:p w:rsidR="00D366B8" w:rsidRDefault="003539F2">
            <w:pPr>
              <w:pStyle w:val="2"/>
            </w:pPr>
            <w:r>
              <w:t>2210201</w:t>
            </w:r>
          </w:p>
        </w:tc>
        <w:tc>
          <w:tcPr>
            <w:tcW w:w="4535" w:type="dxa"/>
            <w:vAlign w:val="center"/>
          </w:tcPr>
          <w:p w:rsidR="00D366B8" w:rsidRDefault="003539F2">
            <w:pPr>
              <w:pStyle w:val="2"/>
            </w:pPr>
            <w:r>
              <w:t>住房公积金</w:t>
            </w:r>
          </w:p>
        </w:tc>
        <w:tc>
          <w:tcPr>
            <w:tcW w:w="1361" w:type="dxa"/>
            <w:vAlign w:val="center"/>
          </w:tcPr>
          <w:p w:rsidR="00D366B8" w:rsidRDefault="003539F2">
            <w:pPr>
              <w:pStyle w:val="4"/>
            </w:pPr>
            <w:r>
              <w:t>15.93</w:t>
            </w:r>
          </w:p>
        </w:tc>
        <w:tc>
          <w:tcPr>
            <w:tcW w:w="1361" w:type="dxa"/>
            <w:vAlign w:val="center"/>
          </w:tcPr>
          <w:p w:rsidR="00D366B8" w:rsidRDefault="003539F2">
            <w:pPr>
              <w:pStyle w:val="4"/>
            </w:pPr>
            <w:r>
              <w:t>15.93</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34</w:t>
            </w:r>
          </w:p>
        </w:tc>
        <w:tc>
          <w:tcPr>
            <w:tcW w:w="992" w:type="dxa"/>
            <w:vAlign w:val="center"/>
          </w:tcPr>
          <w:p w:rsidR="00D366B8" w:rsidRDefault="003539F2">
            <w:pPr>
              <w:pStyle w:val="2"/>
            </w:pPr>
            <w:r>
              <w:t>224</w:t>
            </w:r>
          </w:p>
        </w:tc>
        <w:tc>
          <w:tcPr>
            <w:tcW w:w="4535" w:type="dxa"/>
            <w:vAlign w:val="center"/>
          </w:tcPr>
          <w:p w:rsidR="00D366B8" w:rsidRDefault="003539F2">
            <w:pPr>
              <w:pStyle w:val="2"/>
            </w:pPr>
            <w:r>
              <w:t>灾害防治及应急管理支出</w:t>
            </w:r>
          </w:p>
        </w:tc>
        <w:tc>
          <w:tcPr>
            <w:tcW w:w="1361" w:type="dxa"/>
            <w:vAlign w:val="center"/>
          </w:tcPr>
          <w:p w:rsidR="00D366B8" w:rsidRDefault="003539F2">
            <w:pPr>
              <w:pStyle w:val="4"/>
            </w:pPr>
            <w:r>
              <w:t>2.00</w:t>
            </w:r>
          </w:p>
        </w:tc>
        <w:tc>
          <w:tcPr>
            <w:tcW w:w="1361" w:type="dxa"/>
            <w:vAlign w:val="center"/>
          </w:tcPr>
          <w:p w:rsidR="00D366B8" w:rsidRDefault="00D366B8">
            <w:pPr>
              <w:pStyle w:val="4"/>
            </w:pPr>
          </w:p>
        </w:tc>
        <w:tc>
          <w:tcPr>
            <w:tcW w:w="1361" w:type="dxa"/>
            <w:vAlign w:val="center"/>
          </w:tcPr>
          <w:p w:rsidR="00D366B8" w:rsidRDefault="003539F2">
            <w:pPr>
              <w:pStyle w:val="4"/>
            </w:pPr>
            <w:r>
              <w:t>2.00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35</w:t>
            </w:r>
          </w:p>
        </w:tc>
        <w:tc>
          <w:tcPr>
            <w:tcW w:w="992" w:type="dxa"/>
            <w:vAlign w:val="center"/>
          </w:tcPr>
          <w:p w:rsidR="00D366B8" w:rsidRDefault="003539F2">
            <w:pPr>
              <w:pStyle w:val="2"/>
            </w:pPr>
            <w:r>
              <w:t>22401</w:t>
            </w:r>
          </w:p>
        </w:tc>
        <w:tc>
          <w:tcPr>
            <w:tcW w:w="4535" w:type="dxa"/>
            <w:vAlign w:val="center"/>
          </w:tcPr>
          <w:p w:rsidR="00D366B8" w:rsidRDefault="003539F2">
            <w:pPr>
              <w:pStyle w:val="2"/>
            </w:pPr>
            <w:r>
              <w:t>应急管理事务</w:t>
            </w:r>
          </w:p>
        </w:tc>
        <w:tc>
          <w:tcPr>
            <w:tcW w:w="1361" w:type="dxa"/>
            <w:vAlign w:val="center"/>
          </w:tcPr>
          <w:p w:rsidR="00D366B8" w:rsidRDefault="003539F2">
            <w:pPr>
              <w:pStyle w:val="4"/>
            </w:pPr>
            <w:r>
              <w:t>2.00</w:t>
            </w:r>
          </w:p>
        </w:tc>
        <w:tc>
          <w:tcPr>
            <w:tcW w:w="1361" w:type="dxa"/>
            <w:vAlign w:val="center"/>
          </w:tcPr>
          <w:p w:rsidR="00D366B8" w:rsidRDefault="00D366B8">
            <w:pPr>
              <w:pStyle w:val="4"/>
            </w:pPr>
          </w:p>
        </w:tc>
        <w:tc>
          <w:tcPr>
            <w:tcW w:w="1361" w:type="dxa"/>
            <w:vAlign w:val="center"/>
          </w:tcPr>
          <w:p w:rsidR="00D366B8" w:rsidRDefault="003539F2">
            <w:pPr>
              <w:pStyle w:val="4"/>
            </w:pPr>
            <w:r>
              <w:t>2.00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36</w:t>
            </w:r>
          </w:p>
        </w:tc>
        <w:tc>
          <w:tcPr>
            <w:tcW w:w="992" w:type="dxa"/>
            <w:vAlign w:val="center"/>
          </w:tcPr>
          <w:p w:rsidR="00D366B8" w:rsidRDefault="003539F2">
            <w:pPr>
              <w:pStyle w:val="2"/>
            </w:pPr>
            <w:r>
              <w:t>2240104</w:t>
            </w:r>
          </w:p>
        </w:tc>
        <w:tc>
          <w:tcPr>
            <w:tcW w:w="4535" w:type="dxa"/>
            <w:vAlign w:val="center"/>
          </w:tcPr>
          <w:p w:rsidR="00D366B8" w:rsidRDefault="003539F2">
            <w:pPr>
              <w:pStyle w:val="2"/>
            </w:pPr>
            <w:r>
              <w:t>灾害风险防治</w:t>
            </w:r>
          </w:p>
        </w:tc>
        <w:tc>
          <w:tcPr>
            <w:tcW w:w="1361" w:type="dxa"/>
            <w:vAlign w:val="center"/>
          </w:tcPr>
          <w:p w:rsidR="00D366B8" w:rsidRDefault="003539F2">
            <w:pPr>
              <w:pStyle w:val="4"/>
            </w:pPr>
            <w:r>
              <w:t>2.00</w:t>
            </w:r>
          </w:p>
        </w:tc>
        <w:tc>
          <w:tcPr>
            <w:tcW w:w="1361" w:type="dxa"/>
            <w:vAlign w:val="center"/>
          </w:tcPr>
          <w:p w:rsidR="00D366B8" w:rsidRDefault="00D366B8">
            <w:pPr>
              <w:pStyle w:val="4"/>
            </w:pPr>
          </w:p>
        </w:tc>
        <w:tc>
          <w:tcPr>
            <w:tcW w:w="1361" w:type="dxa"/>
            <w:vAlign w:val="center"/>
          </w:tcPr>
          <w:p w:rsidR="00D366B8" w:rsidRDefault="003539F2">
            <w:pPr>
              <w:pStyle w:val="4"/>
            </w:pPr>
            <w:r>
              <w:t>2.00</w:t>
            </w:r>
          </w:p>
        </w:tc>
        <w:tc>
          <w:tcPr>
            <w:tcW w:w="1361" w:type="dxa"/>
            <w:vAlign w:val="center"/>
          </w:tcPr>
          <w:p w:rsidR="00D366B8" w:rsidRDefault="00D366B8">
            <w:pPr>
              <w:pStyle w:val="4"/>
            </w:pPr>
          </w:p>
        </w:tc>
        <w:tc>
          <w:tcPr>
            <w:tcW w:w="1361" w:type="dxa"/>
            <w:vAlign w:val="center"/>
          </w:tcPr>
          <w:p w:rsidR="00D366B8" w:rsidRDefault="00D366B8">
            <w:pPr>
              <w:pStyle w:val="4"/>
            </w:pPr>
          </w:p>
        </w:tc>
        <w:tc>
          <w:tcPr>
            <w:tcW w:w="1361" w:type="dxa"/>
            <w:vAlign w:val="center"/>
          </w:tcPr>
          <w:p w:rsidR="00D366B8" w:rsidRDefault="00D366B8">
            <w:pPr>
              <w:pStyle w:val="4"/>
            </w:pP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BD72A3" w:rsidTr="00BD72A3">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3402" w:type="dxa"/>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5896" w:type="dxa"/>
            <w:gridSpan w:val="4"/>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4876" w:type="dxa"/>
            <w:gridSpan w:val="2"/>
            <w:vAlign w:val="center"/>
          </w:tcPr>
          <w:p w:rsidR="00D366B8" w:rsidRDefault="003539F2">
            <w:pPr>
              <w:pStyle w:val="1"/>
            </w:pPr>
            <w:r>
              <w:t>收入</w:t>
            </w:r>
          </w:p>
        </w:tc>
        <w:tc>
          <w:tcPr>
            <w:tcW w:w="9298" w:type="dxa"/>
            <w:gridSpan w:val="5"/>
            <w:vAlign w:val="center"/>
          </w:tcPr>
          <w:p w:rsidR="00D366B8" w:rsidRDefault="003539F2">
            <w:pPr>
              <w:pStyle w:val="1"/>
            </w:pPr>
            <w:r>
              <w:t>支出</w:t>
            </w:r>
          </w:p>
        </w:tc>
      </w:tr>
      <w:tr w:rsidR="00D366B8">
        <w:trPr>
          <w:trHeight w:val="369"/>
          <w:tblHeader/>
          <w:jc w:val="center"/>
        </w:trPr>
        <w:tc>
          <w:tcPr>
            <w:tcW w:w="850" w:type="dxa"/>
            <w:vMerge/>
          </w:tcPr>
          <w:p w:rsidR="00D366B8" w:rsidRDefault="00D366B8"/>
        </w:tc>
        <w:tc>
          <w:tcPr>
            <w:tcW w:w="3402" w:type="dxa"/>
            <w:vAlign w:val="center"/>
          </w:tcPr>
          <w:p w:rsidR="00D366B8" w:rsidRDefault="003539F2">
            <w:pPr>
              <w:pStyle w:val="1"/>
            </w:pPr>
            <w:r>
              <w:t>项  目</w:t>
            </w:r>
          </w:p>
        </w:tc>
        <w:tc>
          <w:tcPr>
            <w:tcW w:w="1474" w:type="dxa"/>
            <w:vAlign w:val="center"/>
          </w:tcPr>
          <w:p w:rsidR="00D366B8" w:rsidRDefault="003539F2">
            <w:pPr>
              <w:pStyle w:val="1"/>
            </w:pPr>
            <w:r>
              <w:t>金额</w:t>
            </w:r>
          </w:p>
        </w:tc>
        <w:tc>
          <w:tcPr>
            <w:tcW w:w="3402" w:type="dxa"/>
            <w:vAlign w:val="center"/>
          </w:tcPr>
          <w:p w:rsidR="00D366B8" w:rsidRDefault="003539F2">
            <w:pPr>
              <w:pStyle w:val="1"/>
            </w:pPr>
            <w:r>
              <w:t>项  目</w:t>
            </w:r>
          </w:p>
        </w:tc>
        <w:tc>
          <w:tcPr>
            <w:tcW w:w="1474" w:type="dxa"/>
            <w:vAlign w:val="center"/>
          </w:tcPr>
          <w:p w:rsidR="00D366B8" w:rsidRDefault="003539F2">
            <w:pPr>
              <w:pStyle w:val="1"/>
            </w:pPr>
            <w:r>
              <w:t>合计</w:t>
            </w:r>
          </w:p>
        </w:tc>
        <w:tc>
          <w:tcPr>
            <w:tcW w:w="1474" w:type="dxa"/>
            <w:vAlign w:val="center"/>
          </w:tcPr>
          <w:p w:rsidR="00D366B8" w:rsidRDefault="003539F2">
            <w:pPr>
              <w:pStyle w:val="1"/>
            </w:pPr>
            <w:r>
              <w:t>一般公共预算财政拨款</w:t>
            </w:r>
          </w:p>
        </w:tc>
        <w:tc>
          <w:tcPr>
            <w:tcW w:w="1474" w:type="dxa"/>
            <w:vAlign w:val="center"/>
          </w:tcPr>
          <w:p w:rsidR="00D366B8" w:rsidRDefault="003539F2">
            <w:pPr>
              <w:pStyle w:val="1"/>
            </w:pPr>
            <w:r>
              <w:t>政府性基金预算财政    拨款</w:t>
            </w:r>
          </w:p>
        </w:tc>
        <w:tc>
          <w:tcPr>
            <w:tcW w:w="1474" w:type="dxa"/>
            <w:vAlign w:val="center"/>
          </w:tcPr>
          <w:p w:rsidR="00D366B8" w:rsidRDefault="003539F2">
            <w:pPr>
              <w:pStyle w:val="1"/>
            </w:pPr>
            <w:r>
              <w:t>国有资本经营预算财政拨款</w:t>
            </w:r>
          </w:p>
        </w:tc>
      </w:tr>
      <w:tr w:rsidR="00D366B8">
        <w:trPr>
          <w:trHeight w:val="369"/>
          <w:tblHeader/>
          <w:jc w:val="center"/>
        </w:trPr>
        <w:tc>
          <w:tcPr>
            <w:tcW w:w="850" w:type="dxa"/>
            <w:vAlign w:val="center"/>
          </w:tcPr>
          <w:p w:rsidR="00D366B8" w:rsidRDefault="003539F2">
            <w:pPr>
              <w:pStyle w:val="1"/>
            </w:pPr>
            <w:r>
              <w:t>栏次</w:t>
            </w:r>
          </w:p>
        </w:tc>
        <w:tc>
          <w:tcPr>
            <w:tcW w:w="3402" w:type="dxa"/>
            <w:vAlign w:val="center"/>
          </w:tcPr>
          <w:p w:rsidR="00D366B8" w:rsidRDefault="003539F2">
            <w:pPr>
              <w:pStyle w:val="1"/>
            </w:pPr>
            <w:r>
              <w:t>1</w:t>
            </w:r>
          </w:p>
        </w:tc>
        <w:tc>
          <w:tcPr>
            <w:tcW w:w="1474" w:type="dxa"/>
            <w:vAlign w:val="center"/>
          </w:tcPr>
          <w:p w:rsidR="00D366B8" w:rsidRDefault="003539F2">
            <w:pPr>
              <w:pStyle w:val="1"/>
            </w:pPr>
            <w:r>
              <w:t>2</w:t>
            </w:r>
          </w:p>
        </w:tc>
        <w:tc>
          <w:tcPr>
            <w:tcW w:w="3402" w:type="dxa"/>
            <w:vAlign w:val="center"/>
          </w:tcPr>
          <w:p w:rsidR="00D366B8" w:rsidRDefault="003539F2">
            <w:pPr>
              <w:pStyle w:val="1"/>
            </w:pPr>
            <w:r>
              <w:t>3</w:t>
            </w:r>
          </w:p>
        </w:tc>
        <w:tc>
          <w:tcPr>
            <w:tcW w:w="1474" w:type="dxa"/>
            <w:vAlign w:val="center"/>
          </w:tcPr>
          <w:p w:rsidR="00D366B8" w:rsidRDefault="003539F2">
            <w:pPr>
              <w:pStyle w:val="1"/>
            </w:pPr>
            <w:r>
              <w:t>4</w:t>
            </w:r>
          </w:p>
        </w:tc>
        <w:tc>
          <w:tcPr>
            <w:tcW w:w="1474" w:type="dxa"/>
            <w:vAlign w:val="center"/>
          </w:tcPr>
          <w:p w:rsidR="00D366B8" w:rsidRDefault="003539F2">
            <w:pPr>
              <w:pStyle w:val="1"/>
            </w:pPr>
            <w:r>
              <w:t>5</w:t>
            </w:r>
          </w:p>
        </w:tc>
        <w:tc>
          <w:tcPr>
            <w:tcW w:w="1474" w:type="dxa"/>
            <w:vAlign w:val="center"/>
          </w:tcPr>
          <w:p w:rsidR="00D366B8" w:rsidRDefault="003539F2">
            <w:pPr>
              <w:pStyle w:val="1"/>
            </w:pPr>
            <w:r>
              <w:t>6</w:t>
            </w:r>
          </w:p>
        </w:tc>
        <w:tc>
          <w:tcPr>
            <w:tcW w:w="1474" w:type="dxa"/>
            <w:vAlign w:val="center"/>
          </w:tcPr>
          <w:p w:rsidR="00D366B8" w:rsidRDefault="003539F2">
            <w:pPr>
              <w:pStyle w:val="1"/>
            </w:pPr>
            <w:r>
              <w:t>7</w:t>
            </w:r>
          </w:p>
        </w:tc>
      </w:tr>
      <w:tr w:rsidR="00D366B8">
        <w:trPr>
          <w:trHeight w:val="369"/>
          <w:jc w:val="center"/>
        </w:trPr>
        <w:tc>
          <w:tcPr>
            <w:tcW w:w="850" w:type="dxa"/>
            <w:vAlign w:val="center"/>
          </w:tcPr>
          <w:p w:rsidR="00D366B8" w:rsidRDefault="003539F2">
            <w:pPr>
              <w:pStyle w:val="3"/>
            </w:pPr>
            <w:r>
              <w:t>1</w:t>
            </w:r>
          </w:p>
        </w:tc>
        <w:tc>
          <w:tcPr>
            <w:tcW w:w="3402" w:type="dxa"/>
            <w:vAlign w:val="center"/>
          </w:tcPr>
          <w:p w:rsidR="00D366B8" w:rsidRDefault="003539F2">
            <w:pPr>
              <w:pStyle w:val="2"/>
            </w:pPr>
            <w:r>
              <w:t>一、一般公共预算拨款</w:t>
            </w:r>
          </w:p>
        </w:tc>
        <w:tc>
          <w:tcPr>
            <w:tcW w:w="1474" w:type="dxa"/>
            <w:vAlign w:val="center"/>
          </w:tcPr>
          <w:p w:rsidR="00D366B8" w:rsidRDefault="003539F2">
            <w:pPr>
              <w:pStyle w:val="4"/>
            </w:pPr>
            <w:r>
              <w:t>644.33</w:t>
            </w:r>
          </w:p>
        </w:tc>
        <w:tc>
          <w:tcPr>
            <w:tcW w:w="3402" w:type="dxa"/>
            <w:vAlign w:val="center"/>
          </w:tcPr>
          <w:p w:rsidR="00D366B8" w:rsidRDefault="003539F2">
            <w:pPr>
              <w:pStyle w:val="2"/>
            </w:pPr>
            <w:r>
              <w:t>一、一般公共服务支出</w:t>
            </w:r>
          </w:p>
        </w:tc>
        <w:tc>
          <w:tcPr>
            <w:tcW w:w="1474" w:type="dxa"/>
            <w:vAlign w:val="center"/>
          </w:tcPr>
          <w:p w:rsidR="00D366B8" w:rsidRDefault="003539F2">
            <w:pPr>
              <w:pStyle w:val="4"/>
            </w:pPr>
            <w:r>
              <w:t>430.53</w:t>
            </w:r>
          </w:p>
        </w:tc>
        <w:tc>
          <w:tcPr>
            <w:tcW w:w="1474" w:type="dxa"/>
            <w:vAlign w:val="center"/>
          </w:tcPr>
          <w:p w:rsidR="00D366B8" w:rsidRDefault="003539F2">
            <w:pPr>
              <w:pStyle w:val="4"/>
            </w:pPr>
            <w:r>
              <w:t>430.53</w:t>
            </w: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w:t>
            </w:r>
          </w:p>
        </w:tc>
        <w:tc>
          <w:tcPr>
            <w:tcW w:w="3402" w:type="dxa"/>
            <w:vAlign w:val="center"/>
          </w:tcPr>
          <w:p w:rsidR="00D366B8" w:rsidRDefault="003539F2">
            <w:pPr>
              <w:pStyle w:val="2"/>
            </w:pPr>
            <w:r>
              <w:t>二、政府性基金预算拨款</w:t>
            </w:r>
          </w:p>
        </w:tc>
        <w:tc>
          <w:tcPr>
            <w:tcW w:w="1474" w:type="dxa"/>
            <w:vAlign w:val="center"/>
          </w:tcPr>
          <w:p w:rsidR="00D366B8" w:rsidRDefault="00D366B8">
            <w:pPr>
              <w:pStyle w:val="4"/>
            </w:pPr>
          </w:p>
        </w:tc>
        <w:tc>
          <w:tcPr>
            <w:tcW w:w="3402" w:type="dxa"/>
            <w:vAlign w:val="center"/>
          </w:tcPr>
          <w:p w:rsidR="00D366B8" w:rsidRDefault="003539F2">
            <w:pPr>
              <w:pStyle w:val="2"/>
            </w:pPr>
            <w:r>
              <w:t>二、外交支出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w:t>
            </w:r>
          </w:p>
        </w:tc>
        <w:tc>
          <w:tcPr>
            <w:tcW w:w="3402" w:type="dxa"/>
            <w:vAlign w:val="center"/>
          </w:tcPr>
          <w:p w:rsidR="00D366B8" w:rsidRDefault="003539F2">
            <w:pPr>
              <w:pStyle w:val="2"/>
            </w:pPr>
            <w:r>
              <w:t>三、国有资本经营预算拨款</w:t>
            </w:r>
          </w:p>
        </w:tc>
        <w:tc>
          <w:tcPr>
            <w:tcW w:w="1474" w:type="dxa"/>
            <w:vAlign w:val="center"/>
          </w:tcPr>
          <w:p w:rsidR="00D366B8" w:rsidRDefault="00D366B8">
            <w:pPr>
              <w:pStyle w:val="4"/>
            </w:pPr>
          </w:p>
        </w:tc>
        <w:tc>
          <w:tcPr>
            <w:tcW w:w="3402" w:type="dxa"/>
            <w:vAlign w:val="center"/>
          </w:tcPr>
          <w:p w:rsidR="00D366B8" w:rsidRDefault="003539F2">
            <w:pPr>
              <w:pStyle w:val="2"/>
            </w:pPr>
            <w:r>
              <w:t>三、国防支出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4</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四、公共安全支出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5</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五、教育支出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6</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六、科学技术支出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7</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七、文化旅游体育与传媒支出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8</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八、社会保障和就业支出</w:t>
            </w:r>
          </w:p>
        </w:tc>
        <w:tc>
          <w:tcPr>
            <w:tcW w:w="1474" w:type="dxa"/>
            <w:vAlign w:val="center"/>
          </w:tcPr>
          <w:p w:rsidR="00D366B8" w:rsidRDefault="003539F2">
            <w:pPr>
              <w:pStyle w:val="4"/>
            </w:pPr>
            <w:r>
              <w:t>48.50</w:t>
            </w:r>
          </w:p>
        </w:tc>
        <w:tc>
          <w:tcPr>
            <w:tcW w:w="1474" w:type="dxa"/>
            <w:vAlign w:val="center"/>
          </w:tcPr>
          <w:p w:rsidR="00D366B8" w:rsidRDefault="003539F2">
            <w:pPr>
              <w:pStyle w:val="4"/>
            </w:pPr>
            <w:r>
              <w:t>48.50</w:t>
            </w: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9</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九、社会保险基金支出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10</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十、卫生健康支出</w:t>
            </w:r>
          </w:p>
        </w:tc>
        <w:tc>
          <w:tcPr>
            <w:tcW w:w="1474" w:type="dxa"/>
            <w:vAlign w:val="center"/>
          </w:tcPr>
          <w:p w:rsidR="00D366B8" w:rsidRDefault="003539F2">
            <w:pPr>
              <w:pStyle w:val="4"/>
            </w:pPr>
            <w:r>
              <w:t>2.12</w:t>
            </w:r>
          </w:p>
        </w:tc>
        <w:tc>
          <w:tcPr>
            <w:tcW w:w="1474" w:type="dxa"/>
            <w:vAlign w:val="center"/>
          </w:tcPr>
          <w:p w:rsidR="00D366B8" w:rsidRDefault="003539F2">
            <w:pPr>
              <w:pStyle w:val="4"/>
            </w:pPr>
            <w:r>
              <w:t>2.12</w:t>
            </w: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11</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十一、节能环保支出</w:t>
            </w:r>
          </w:p>
        </w:tc>
        <w:tc>
          <w:tcPr>
            <w:tcW w:w="1474" w:type="dxa"/>
            <w:vAlign w:val="center"/>
          </w:tcPr>
          <w:p w:rsidR="00D366B8" w:rsidRDefault="003539F2">
            <w:pPr>
              <w:pStyle w:val="4"/>
            </w:pPr>
            <w:r>
              <w:t>1.00</w:t>
            </w:r>
          </w:p>
        </w:tc>
        <w:tc>
          <w:tcPr>
            <w:tcW w:w="1474" w:type="dxa"/>
            <w:vAlign w:val="center"/>
          </w:tcPr>
          <w:p w:rsidR="00D366B8" w:rsidRDefault="003539F2">
            <w:pPr>
              <w:pStyle w:val="4"/>
            </w:pPr>
            <w:r>
              <w:t>1.00</w:t>
            </w: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12</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十二、城乡社区支出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13</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十三、农林水支出</w:t>
            </w:r>
          </w:p>
        </w:tc>
        <w:tc>
          <w:tcPr>
            <w:tcW w:w="1474" w:type="dxa"/>
            <w:vAlign w:val="center"/>
          </w:tcPr>
          <w:p w:rsidR="00D366B8" w:rsidRDefault="003539F2">
            <w:pPr>
              <w:pStyle w:val="4"/>
            </w:pPr>
            <w:r>
              <w:t>530.33</w:t>
            </w:r>
          </w:p>
        </w:tc>
        <w:tc>
          <w:tcPr>
            <w:tcW w:w="1474" w:type="dxa"/>
            <w:vAlign w:val="center"/>
          </w:tcPr>
          <w:p w:rsidR="00D366B8" w:rsidRDefault="003539F2">
            <w:pPr>
              <w:pStyle w:val="4"/>
            </w:pPr>
            <w:r>
              <w:t>530.33</w:t>
            </w: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14</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十四、交通运输支出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15</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十五、资源勘探工业信息等支出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16</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十六、商业服务业等支出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17</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十七、金融支出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18</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十八、援助其他地区支出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lastRenderedPageBreak/>
              <w:t>19</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十九、自然资源海洋气象等支出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20</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二十、住房保障支出</w:t>
            </w:r>
          </w:p>
        </w:tc>
        <w:tc>
          <w:tcPr>
            <w:tcW w:w="1474" w:type="dxa"/>
            <w:vAlign w:val="center"/>
          </w:tcPr>
          <w:p w:rsidR="00D366B8" w:rsidRDefault="003539F2">
            <w:pPr>
              <w:pStyle w:val="4"/>
            </w:pPr>
            <w:r>
              <w:t>31.13</w:t>
            </w:r>
          </w:p>
        </w:tc>
        <w:tc>
          <w:tcPr>
            <w:tcW w:w="1474" w:type="dxa"/>
            <w:vAlign w:val="center"/>
          </w:tcPr>
          <w:p w:rsidR="00D366B8" w:rsidRDefault="003539F2">
            <w:pPr>
              <w:pStyle w:val="4"/>
            </w:pPr>
            <w:r>
              <w:t>31.13</w:t>
            </w: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21</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二十一、粮油物资储备支出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22</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二十二、国有资本经营预算支出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23</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二十三、灾害防治及应急管理支出</w:t>
            </w:r>
          </w:p>
        </w:tc>
        <w:tc>
          <w:tcPr>
            <w:tcW w:w="1474" w:type="dxa"/>
            <w:vAlign w:val="center"/>
          </w:tcPr>
          <w:p w:rsidR="00D366B8" w:rsidRDefault="003539F2">
            <w:pPr>
              <w:pStyle w:val="4"/>
            </w:pPr>
            <w:r>
              <w:t>2.00</w:t>
            </w:r>
          </w:p>
        </w:tc>
        <w:tc>
          <w:tcPr>
            <w:tcW w:w="1474" w:type="dxa"/>
            <w:vAlign w:val="center"/>
          </w:tcPr>
          <w:p w:rsidR="00D366B8" w:rsidRDefault="003539F2">
            <w:pPr>
              <w:pStyle w:val="4"/>
            </w:pPr>
            <w:r>
              <w:t>2.00</w:t>
            </w: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24</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二十四、预备费</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25</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二十五、其他支出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26</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二十六、转移性支出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27</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二十七、债务还本支出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28</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二十八、债务付息支出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29</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二十九、债务发行费用支出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30</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三十、抗疫特别国债安排的支出</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31</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3402" w:type="dxa"/>
            <w:vAlign w:val="center"/>
          </w:tcPr>
          <w:p w:rsidR="00D366B8" w:rsidRDefault="003539F2">
            <w:pPr>
              <w:pStyle w:val="2"/>
            </w:pPr>
            <w:r>
              <w:t>三十一、人行科目</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32</w:t>
            </w:r>
          </w:p>
        </w:tc>
        <w:tc>
          <w:tcPr>
            <w:tcW w:w="3402" w:type="dxa"/>
            <w:vAlign w:val="center"/>
          </w:tcPr>
          <w:p w:rsidR="00D366B8" w:rsidRDefault="003539F2">
            <w:pPr>
              <w:pStyle w:val="6"/>
            </w:pPr>
            <w:r>
              <w:t>本年收入合计</w:t>
            </w:r>
          </w:p>
        </w:tc>
        <w:tc>
          <w:tcPr>
            <w:tcW w:w="1474" w:type="dxa"/>
            <w:vAlign w:val="center"/>
          </w:tcPr>
          <w:p w:rsidR="00D366B8" w:rsidRDefault="003539F2">
            <w:pPr>
              <w:pStyle w:val="7"/>
            </w:pPr>
            <w:r>
              <w:t>644.33</w:t>
            </w:r>
          </w:p>
        </w:tc>
        <w:tc>
          <w:tcPr>
            <w:tcW w:w="3402" w:type="dxa"/>
            <w:vAlign w:val="center"/>
          </w:tcPr>
          <w:p w:rsidR="00D366B8" w:rsidRDefault="003539F2">
            <w:pPr>
              <w:pStyle w:val="6"/>
            </w:pPr>
            <w:r>
              <w:t>本年支出合计</w:t>
            </w:r>
          </w:p>
        </w:tc>
        <w:tc>
          <w:tcPr>
            <w:tcW w:w="1474" w:type="dxa"/>
            <w:vAlign w:val="center"/>
          </w:tcPr>
          <w:p w:rsidR="00D366B8" w:rsidRDefault="003539F2">
            <w:pPr>
              <w:pStyle w:val="7"/>
            </w:pPr>
            <w:r>
              <w:t>1045.61</w:t>
            </w:r>
          </w:p>
        </w:tc>
        <w:tc>
          <w:tcPr>
            <w:tcW w:w="1474" w:type="dxa"/>
            <w:vAlign w:val="center"/>
          </w:tcPr>
          <w:p w:rsidR="00D366B8" w:rsidRDefault="003539F2">
            <w:pPr>
              <w:pStyle w:val="7"/>
            </w:pPr>
            <w:r>
              <w:t>1045.61</w:t>
            </w:r>
          </w:p>
        </w:tc>
        <w:tc>
          <w:tcPr>
            <w:tcW w:w="1474" w:type="dxa"/>
            <w:vAlign w:val="center"/>
          </w:tcPr>
          <w:p w:rsidR="00D366B8" w:rsidRDefault="00D366B8">
            <w:pPr>
              <w:pStyle w:val="7"/>
            </w:pPr>
          </w:p>
        </w:tc>
        <w:tc>
          <w:tcPr>
            <w:tcW w:w="1474" w:type="dxa"/>
            <w:vAlign w:val="center"/>
          </w:tcPr>
          <w:p w:rsidR="00D366B8" w:rsidRDefault="00D366B8">
            <w:pPr>
              <w:pStyle w:val="7"/>
            </w:pPr>
          </w:p>
        </w:tc>
      </w:tr>
      <w:tr w:rsidR="00D366B8">
        <w:trPr>
          <w:trHeight w:val="369"/>
          <w:jc w:val="center"/>
        </w:trPr>
        <w:tc>
          <w:tcPr>
            <w:tcW w:w="850" w:type="dxa"/>
            <w:vAlign w:val="center"/>
          </w:tcPr>
          <w:p w:rsidR="00D366B8" w:rsidRDefault="003539F2">
            <w:pPr>
              <w:pStyle w:val="3"/>
            </w:pPr>
            <w:r>
              <w:t>33</w:t>
            </w:r>
          </w:p>
        </w:tc>
        <w:tc>
          <w:tcPr>
            <w:tcW w:w="3402" w:type="dxa"/>
            <w:vAlign w:val="center"/>
          </w:tcPr>
          <w:p w:rsidR="00D366B8" w:rsidRDefault="003539F2">
            <w:pPr>
              <w:pStyle w:val="2"/>
            </w:pPr>
            <w:r>
              <w:t>年初财政拨款结转和结余</w:t>
            </w:r>
          </w:p>
        </w:tc>
        <w:tc>
          <w:tcPr>
            <w:tcW w:w="1474" w:type="dxa"/>
            <w:vAlign w:val="center"/>
          </w:tcPr>
          <w:p w:rsidR="00D366B8" w:rsidRDefault="003539F2">
            <w:pPr>
              <w:pStyle w:val="4"/>
            </w:pPr>
            <w:r>
              <w:t>401.28</w:t>
            </w:r>
          </w:p>
        </w:tc>
        <w:tc>
          <w:tcPr>
            <w:tcW w:w="3402" w:type="dxa"/>
            <w:vAlign w:val="center"/>
          </w:tcPr>
          <w:p w:rsidR="00D366B8" w:rsidRDefault="003539F2">
            <w:pPr>
              <w:pStyle w:val="2"/>
            </w:pPr>
            <w:r>
              <w:t>年末财政拨款结转和结余</w:t>
            </w: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34</w:t>
            </w:r>
          </w:p>
        </w:tc>
        <w:tc>
          <w:tcPr>
            <w:tcW w:w="3402" w:type="dxa"/>
            <w:vAlign w:val="center"/>
          </w:tcPr>
          <w:p w:rsidR="00D366B8" w:rsidRDefault="003539F2">
            <w:pPr>
              <w:pStyle w:val="2"/>
            </w:pPr>
            <w:r>
              <w:t>一、一般公共预算拨款</w:t>
            </w:r>
          </w:p>
        </w:tc>
        <w:tc>
          <w:tcPr>
            <w:tcW w:w="1474" w:type="dxa"/>
            <w:vAlign w:val="center"/>
          </w:tcPr>
          <w:p w:rsidR="00D366B8" w:rsidRDefault="003539F2">
            <w:pPr>
              <w:pStyle w:val="4"/>
            </w:pPr>
            <w:r>
              <w:t>401.28</w:t>
            </w: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35</w:t>
            </w:r>
          </w:p>
        </w:tc>
        <w:tc>
          <w:tcPr>
            <w:tcW w:w="3402" w:type="dxa"/>
            <w:vAlign w:val="center"/>
          </w:tcPr>
          <w:p w:rsidR="00D366B8" w:rsidRDefault="003539F2">
            <w:pPr>
              <w:pStyle w:val="2"/>
            </w:pPr>
            <w:r>
              <w:t>二、政府性基金预算拨款</w:t>
            </w:r>
          </w:p>
        </w:tc>
        <w:tc>
          <w:tcPr>
            <w:tcW w:w="1474" w:type="dxa"/>
            <w:vAlign w:val="center"/>
          </w:tcPr>
          <w:p w:rsidR="00D366B8" w:rsidRDefault="00D366B8">
            <w:pPr>
              <w:pStyle w:val="4"/>
            </w:pP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36</w:t>
            </w:r>
          </w:p>
        </w:tc>
        <w:tc>
          <w:tcPr>
            <w:tcW w:w="3402" w:type="dxa"/>
            <w:vAlign w:val="center"/>
          </w:tcPr>
          <w:p w:rsidR="00D366B8" w:rsidRDefault="003539F2">
            <w:pPr>
              <w:pStyle w:val="2"/>
            </w:pPr>
            <w:r>
              <w:t>三、国有资本经营预算拨款</w:t>
            </w:r>
          </w:p>
        </w:tc>
        <w:tc>
          <w:tcPr>
            <w:tcW w:w="1474" w:type="dxa"/>
            <w:vAlign w:val="center"/>
          </w:tcPr>
          <w:p w:rsidR="00D366B8" w:rsidRDefault="00D366B8">
            <w:pPr>
              <w:pStyle w:val="4"/>
            </w:pPr>
          </w:p>
        </w:tc>
        <w:tc>
          <w:tcPr>
            <w:tcW w:w="3402" w:type="dxa"/>
            <w:vAlign w:val="center"/>
          </w:tcPr>
          <w:p w:rsidR="00D366B8" w:rsidRDefault="00D366B8">
            <w:pPr>
              <w:pStyle w:val="2"/>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c>
          <w:tcPr>
            <w:tcW w:w="1474"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37</w:t>
            </w:r>
          </w:p>
        </w:tc>
        <w:tc>
          <w:tcPr>
            <w:tcW w:w="3402" w:type="dxa"/>
            <w:vAlign w:val="center"/>
          </w:tcPr>
          <w:p w:rsidR="00D366B8" w:rsidRDefault="003539F2">
            <w:pPr>
              <w:pStyle w:val="6"/>
            </w:pPr>
            <w:r>
              <w:t>收入总计</w:t>
            </w:r>
          </w:p>
        </w:tc>
        <w:tc>
          <w:tcPr>
            <w:tcW w:w="1474" w:type="dxa"/>
            <w:vAlign w:val="center"/>
          </w:tcPr>
          <w:p w:rsidR="00D366B8" w:rsidRDefault="003539F2">
            <w:pPr>
              <w:pStyle w:val="7"/>
            </w:pPr>
            <w:r>
              <w:t>1045.61</w:t>
            </w:r>
          </w:p>
        </w:tc>
        <w:tc>
          <w:tcPr>
            <w:tcW w:w="3402" w:type="dxa"/>
            <w:vAlign w:val="center"/>
          </w:tcPr>
          <w:p w:rsidR="00D366B8" w:rsidRDefault="003539F2">
            <w:pPr>
              <w:pStyle w:val="6"/>
            </w:pPr>
            <w:r>
              <w:t>支出总计</w:t>
            </w:r>
          </w:p>
        </w:tc>
        <w:tc>
          <w:tcPr>
            <w:tcW w:w="1474" w:type="dxa"/>
            <w:vAlign w:val="center"/>
          </w:tcPr>
          <w:p w:rsidR="00D366B8" w:rsidRDefault="003539F2">
            <w:pPr>
              <w:pStyle w:val="7"/>
            </w:pPr>
            <w:r>
              <w:t>1045.61</w:t>
            </w:r>
          </w:p>
        </w:tc>
        <w:tc>
          <w:tcPr>
            <w:tcW w:w="1474" w:type="dxa"/>
            <w:vAlign w:val="center"/>
          </w:tcPr>
          <w:p w:rsidR="00D366B8" w:rsidRDefault="003539F2">
            <w:pPr>
              <w:pStyle w:val="7"/>
            </w:pPr>
            <w:r>
              <w:t>1045.61</w:t>
            </w:r>
          </w:p>
        </w:tc>
        <w:tc>
          <w:tcPr>
            <w:tcW w:w="1474" w:type="dxa"/>
            <w:vAlign w:val="center"/>
          </w:tcPr>
          <w:p w:rsidR="00D366B8" w:rsidRDefault="00D366B8">
            <w:pPr>
              <w:pStyle w:val="7"/>
            </w:pPr>
          </w:p>
        </w:tc>
        <w:tc>
          <w:tcPr>
            <w:tcW w:w="1474" w:type="dxa"/>
            <w:vAlign w:val="center"/>
          </w:tcPr>
          <w:p w:rsidR="00D366B8" w:rsidRDefault="00D366B8">
            <w:pPr>
              <w:pStyle w:val="7"/>
            </w:pP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BD72A3" w:rsidTr="00BD72A3">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2551" w:type="dxa"/>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5726" w:type="dxa"/>
            <w:gridSpan w:val="2"/>
            <w:vAlign w:val="center"/>
          </w:tcPr>
          <w:p w:rsidR="00D366B8" w:rsidRDefault="003539F2">
            <w:pPr>
              <w:pStyle w:val="1"/>
            </w:pPr>
            <w:r>
              <w:t>功能分类科目</w:t>
            </w:r>
          </w:p>
        </w:tc>
        <w:tc>
          <w:tcPr>
            <w:tcW w:w="2551" w:type="dxa"/>
            <w:vMerge w:val="restart"/>
            <w:vAlign w:val="center"/>
          </w:tcPr>
          <w:p w:rsidR="00D366B8" w:rsidRDefault="003539F2">
            <w:pPr>
              <w:pStyle w:val="1"/>
            </w:pPr>
            <w:r>
              <w:t>合计</w:t>
            </w:r>
          </w:p>
        </w:tc>
        <w:tc>
          <w:tcPr>
            <w:tcW w:w="2551" w:type="dxa"/>
            <w:vMerge w:val="restart"/>
            <w:vAlign w:val="center"/>
          </w:tcPr>
          <w:p w:rsidR="00D366B8" w:rsidRDefault="003539F2">
            <w:pPr>
              <w:pStyle w:val="1"/>
            </w:pPr>
            <w:r>
              <w:t>基本支出</w:t>
            </w:r>
          </w:p>
        </w:tc>
        <w:tc>
          <w:tcPr>
            <w:tcW w:w="2551" w:type="dxa"/>
            <w:vMerge w:val="restart"/>
            <w:vAlign w:val="center"/>
          </w:tcPr>
          <w:p w:rsidR="00D366B8" w:rsidRDefault="003539F2">
            <w:pPr>
              <w:pStyle w:val="1"/>
            </w:pPr>
            <w:r>
              <w:t>项目支出</w:t>
            </w:r>
          </w:p>
        </w:tc>
      </w:tr>
      <w:tr w:rsidR="00D366B8">
        <w:trPr>
          <w:trHeight w:val="369"/>
          <w:tblHeader/>
          <w:jc w:val="center"/>
        </w:trPr>
        <w:tc>
          <w:tcPr>
            <w:tcW w:w="850" w:type="dxa"/>
            <w:vMerge/>
          </w:tcPr>
          <w:p w:rsidR="00D366B8" w:rsidRDefault="00D366B8"/>
        </w:tc>
        <w:tc>
          <w:tcPr>
            <w:tcW w:w="1191" w:type="dxa"/>
            <w:vAlign w:val="center"/>
          </w:tcPr>
          <w:p w:rsidR="00D366B8" w:rsidRDefault="003539F2">
            <w:pPr>
              <w:pStyle w:val="1"/>
            </w:pPr>
            <w:r>
              <w:t>科目编码</w:t>
            </w:r>
          </w:p>
        </w:tc>
        <w:tc>
          <w:tcPr>
            <w:tcW w:w="4535" w:type="dxa"/>
            <w:vAlign w:val="center"/>
          </w:tcPr>
          <w:p w:rsidR="00D366B8" w:rsidRDefault="003539F2">
            <w:pPr>
              <w:pStyle w:val="1"/>
            </w:pPr>
            <w:r>
              <w:t>科目名称</w:t>
            </w:r>
          </w:p>
        </w:tc>
        <w:tc>
          <w:tcPr>
            <w:tcW w:w="2551" w:type="dxa"/>
            <w:vMerge/>
          </w:tcPr>
          <w:p w:rsidR="00D366B8" w:rsidRDefault="00D366B8"/>
        </w:tc>
        <w:tc>
          <w:tcPr>
            <w:tcW w:w="2551" w:type="dxa"/>
            <w:vMerge/>
          </w:tcPr>
          <w:p w:rsidR="00D366B8" w:rsidRDefault="00D366B8"/>
        </w:tc>
        <w:tc>
          <w:tcPr>
            <w:tcW w:w="2551" w:type="dxa"/>
            <w:vMerge/>
          </w:tcPr>
          <w:p w:rsidR="00D366B8" w:rsidRDefault="00D366B8"/>
        </w:tc>
      </w:tr>
      <w:tr w:rsidR="00D366B8">
        <w:trPr>
          <w:trHeight w:val="369"/>
          <w:tblHeader/>
          <w:jc w:val="center"/>
        </w:trPr>
        <w:tc>
          <w:tcPr>
            <w:tcW w:w="850" w:type="dxa"/>
            <w:vAlign w:val="center"/>
          </w:tcPr>
          <w:p w:rsidR="00D366B8" w:rsidRDefault="003539F2">
            <w:pPr>
              <w:pStyle w:val="1"/>
            </w:pPr>
            <w:r>
              <w:t>栏次</w:t>
            </w:r>
          </w:p>
        </w:tc>
        <w:tc>
          <w:tcPr>
            <w:tcW w:w="1191" w:type="dxa"/>
            <w:vAlign w:val="center"/>
          </w:tcPr>
          <w:p w:rsidR="00D366B8" w:rsidRDefault="003539F2">
            <w:pPr>
              <w:pStyle w:val="1"/>
            </w:pPr>
            <w:r>
              <w:t>1</w:t>
            </w:r>
          </w:p>
        </w:tc>
        <w:tc>
          <w:tcPr>
            <w:tcW w:w="4535" w:type="dxa"/>
            <w:vAlign w:val="center"/>
          </w:tcPr>
          <w:p w:rsidR="00D366B8" w:rsidRDefault="003539F2">
            <w:pPr>
              <w:pStyle w:val="1"/>
            </w:pPr>
            <w:r>
              <w:t>2</w:t>
            </w:r>
          </w:p>
        </w:tc>
        <w:tc>
          <w:tcPr>
            <w:tcW w:w="2551" w:type="dxa"/>
            <w:vAlign w:val="center"/>
          </w:tcPr>
          <w:p w:rsidR="00D366B8" w:rsidRDefault="003539F2">
            <w:pPr>
              <w:pStyle w:val="1"/>
            </w:pPr>
            <w:r>
              <w:t>3</w:t>
            </w:r>
          </w:p>
        </w:tc>
        <w:tc>
          <w:tcPr>
            <w:tcW w:w="2551" w:type="dxa"/>
            <w:vAlign w:val="center"/>
          </w:tcPr>
          <w:p w:rsidR="00D366B8" w:rsidRDefault="003539F2">
            <w:pPr>
              <w:pStyle w:val="1"/>
            </w:pPr>
            <w:r>
              <w:t>4</w:t>
            </w:r>
          </w:p>
        </w:tc>
        <w:tc>
          <w:tcPr>
            <w:tcW w:w="2551" w:type="dxa"/>
            <w:vAlign w:val="center"/>
          </w:tcPr>
          <w:p w:rsidR="00D366B8" w:rsidRDefault="003539F2">
            <w:pPr>
              <w:pStyle w:val="1"/>
            </w:pPr>
            <w:r>
              <w:t>5</w:t>
            </w:r>
          </w:p>
        </w:tc>
      </w:tr>
      <w:tr w:rsidR="00D366B8">
        <w:trPr>
          <w:trHeight w:val="369"/>
          <w:jc w:val="center"/>
        </w:trPr>
        <w:tc>
          <w:tcPr>
            <w:tcW w:w="850" w:type="dxa"/>
            <w:vAlign w:val="center"/>
          </w:tcPr>
          <w:p w:rsidR="00D366B8" w:rsidRDefault="003539F2">
            <w:pPr>
              <w:pStyle w:val="3"/>
            </w:pPr>
            <w:r>
              <w:t>1</w:t>
            </w:r>
          </w:p>
        </w:tc>
        <w:tc>
          <w:tcPr>
            <w:tcW w:w="1191" w:type="dxa"/>
            <w:vAlign w:val="center"/>
          </w:tcPr>
          <w:p w:rsidR="00D366B8" w:rsidRDefault="00D366B8">
            <w:pPr>
              <w:pStyle w:val="5"/>
            </w:pPr>
          </w:p>
        </w:tc>
        <w:tc>
          <w:tcPr>
            <w:tcW w:w="4535" w:type="dxa"/>
            <w:vAlign w:val="center"/>
          </w:tcPr>
          <w:p w:rsidR="00D366B8" w:rsidRDefault="003539F2">
            <w:pPr>
              <w:pStyle w:val="6"/>
            </w:pPr>
            <w:r>
              <w:t>合计</w:t>
            </w:r>
          </w:p>
        </w:tc>
        <w:tc>
          <w:tcPr>
            <w:tcW w:w="2551" w:type="dxa"/>
            <w:vAlign w:val="center"/>
          </w:tcPr>
          <w:p w:rsidR="00D366B8" w:rsidRDefault="003539F2">
            <w:pPr>
              <w:pStyle w:val="7"/>
            </w:pPr>
            <w:r>
              <w:t>1045.61</w:t>
            </w:r>
          </w:p>
        </w:tc>
        <w:tc>
          <w:tcPr>
            <w:tcW w:w="2551" w:type="dxa"/>
            <w:vAlign w:val="center"/>
          </w:tcPr>
          <w:p w:rsidR="00D366B8" w:rsidRDefault="003539F2">
            <w:pPr>
              <w:pStyle w:val="7"/>
            </w:pPr>
            <w:r>
              <w:t>489.25</w:t>
            </w:r>
          </w:p>
        </w:tc>
        <w:tc>
          <w:tcPr>
            <w:tcW w:w="2551" w:type="dxa"/>
            <w:vAlign w:val="center"/>
          </w:tcPr>
          <w:p w:rsidR="00D366B8" w:rsidRDefault="003539F2">
            <w:pPr>
              <w:pStyle w:val="7"/>
            </w:pPr>
            <w:r>
              <w:t>556.36</w:t>
            </w:r>
          </w:p>
        </w:tc>
      </w:tr>
      <w:tr w:rsidR="00D366B8">
        <w:trPr>
          <w:trHeight w:val="369"/>
          <w:jc w:val="center"/>
        </w:trPr>
        <w:tc>
          <w:tcPr>
            <w:tcW w:w="850" w:type="dxa"/>
            <w:vAlign w:val="center"/>
          </w:tcPr>
          <w:p w:rsidR="00D366B8" w:rsidRDefault="003539F2">
            <w:pPr>
              <w:pStyle w:val="3"/>
            </w:pPr>
            <w:r>
              <w:t>2</w:t>
            </w:r>
          </w:p>
        </w:tc>
        <w:tc>
          <w:tcPr>
            <w:tcW w:w="1191" w:type="dxa"/>
            <w:vAlign w:val="center"/>
          </w:tcPr>
          <w:p w:rsidR="00D366B8" w:rsidRDefault="003539F2">
            <w:pPr>
              <w:pStyle w:val="2"/>
            </w:pPr>
            <w:r>
              <w:t>201</w:t>
            </w:r>
          </w:p>
        </w:tc>
        <w:tc>
          <w:tcPr>
            <w:tcW w:w="4535" w:type="dxa"/>
            <w:vAlign w:val="center"/>
          </w:tcPr>
          <w:p w:rsidR="00D366B8" w:rsidRDefault="003539F2">
            <w:pPr>
              <w:pStyle w:val="2"/>
            </w:pPr>
            <w:r>
              <w:t>一般公共服务支出</w:t>
            </w:r>
          </w:p>
        </w:tc>
        <w:tc>
          <w:tcPr>
            <w:tcW w:w="2551" w:type="dxa"/>
            <w:vAlign w:val="center"/>
          </w:tcPr>
          <w:p w:rsidR="00D366B8" w:rsidRDefault="003539F2">
            <w:pPr>
              <w:pStyle w:val="4"/>
            </w:pPr>
            <w:r>
              <w:t>430.53</w:t>
            </w:r>
          </w:p>
        </w:tc>
        <w:tc>
          <w:tcPr>
            <w:tcW w:w="2551" w:type="dxa"/>
            <w:vAlign w:val="center"/>
          </w:tcPr>
          <w:p w:rsidR="00D366B8" w:rsidRDefault="003539F2">
            <w:pPr>
              <w:pStyle w:val="4"/>
            </w:pPr>
            <w:r>
              <w:t>425.53</w:t>
            </w:r>
          </w:p>
        </w:tc>
        <w:tc>
          <w:tcPr>
            <w:tcW w:w="2551" w:type="dxa"/>
            <w:vAlign w:val="center"/>
          </w:tcPr>
          <w:p w:rsidR="00D366B8" w:rsidRDefault="003539F2">
            <w:pPr>
              <w:pStyle w:val="4"/>
            </w:pPr>
            <w:r>
              <w:t>5.00</w:t>
            </w:r>
          </w:p>
        </w:tc>
      </w:tr>
      <w:tr w:rsidR="00D366B8">
        <w:trPr>
          <w:trHeight w:val="369"/>
          <w:jc w:val="center"/>
        </w:trPr>
        <w:tc>
          <w:tcPr>
            <w:tcW w:w="850" w:type="dxa"/>
            <w:vAlign w:val="center"/>
          </w:tcPr>
          <w:p w:rsidR="00D366B8" w:rsidRDefault="003539F2">
            <w:pPr>
              <w:pStyle w:val="3"/>
            </w:pPr>
            <w:r>
              <w:t>3</w:t>
            </w:r>
          </w:p>
        </w:tc>
        <w:tc>
          <w:tcPr>
            <w:tcW w:w="1191" w:type="dxa"/>
            <w:vAlign w:val="center"/>
          </w:tcPr>
          <w:p w:rsidR="00D366B8" w:rsidRDefault="003539F2">
            <w:pPr>
              <w:pStyle w:val="2"/>
            </w:pPr>
            <w:r>
              <w:t>20103</w:t>
            </w:r>
          </w:p>
        </w:tc>
        <w:tc>
          <w:tcPr>
            <w:tcW w:w="4535" w:type="dxa"/>
            <w:vAlign w:val="center"/>
          </w:tcPr>
          <w:p w:rsidR="00D366B8" w:rsidRDefault="003539F2">
            <w:pPr>
              <w:pStyle w:val="2"/>
            </w:pPr>
            <w:r>
              <w:t>政府办公厅（室）及相关机构事务</w:t>
            </w:r>
          </w:p>
        </w:tc>
        <w:tc>
          <w:tcPr>
            <w:tcW w:w="2551" w:type="dxa"/>
            <w:vAlign w:val="center"/>
          </w:tcPr>
          <w:p w:rsidR="00D366B8" w:rsidRDefault="003539F2">
            <w:pPr>
              <w:pStyle w:val="4"/>
            </w:pPr>
            <w:r>
              <w:t>425.53</w:t>
            </w:r>
          </w:p>
        </w:tc>
        <w:tc>
          <w:tcPr>
            <w:tcW w:w="2551" w:type="dxa"/>
            <w:vAlign w:val="center"/>
          </w:tcPr>
          <w:p w:rsidR="00D366B8" w:rsidRDefault="003539F2">
            <w:pPr>
              <w:pStyle w:val="4"/>
            </w:pPr>
            <w:r>
              <w:t>425.53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4</w:t>
            </w:r>
          </w:p>
        </w:tc>
        <w:tc>
          <w:tcPr>
            <w:tcW w:w="1191" w:type="dxa"/>
            <w:vAlign w:val="center"/>
          </w:tcPr>
          <w:p w:rsidR="00D366B8" w:rsidRDefault="003539F2">
            <w:pPr>
              <w:pStyle w:val="2"/>
            </w:pPr>
            <w:r>
              <w:t>2010301</w:t>
            </w:r>
          </w:p>
        </w:tc>
        <w:tc>
          <w:tcPr>
            <w:tcW w:w="4535" w:type="dxa"/>
            <w:vAlign w:val="center"/>
          </w:tcPr>
          <w:p w:rsidR="00D366B8" w:rsidRDefault="003539F2">
            <w:pPr>
              <w:pStyle w:val="2"/>
            </w:pPr>
            <w:r>
              <w:t>行政运行</w:t>
            </w:r>
          </w:p>
        </w:tc>
        <w:tc>
          <w:tcPr>
            <w:tcW w:w="2551" w:type="dxa"/>
            <w:vAlign w:val="center"/>
          </w:tcPr>
          <w:p w:rsidR="00D366B8" w:rsidRDefault="003539F2">
            <w:pPr>
              <w:pStyle w:val="4"/>
            </w:pPr>
            <w:r>
              <w:t>425.53</w:t>
            </w:r>
          </w:p>
        </w:tc>
        <w:tc>
          <w:tcPr>
            <w:tcW w:w="2551" w:type="dxa"/>
            <w:vAlign w:val="center"/>
          </w:tcPr>
          <w:p w:rsidR="00D366B8" w:rsidRDefault="003539F2">
            <w:pPr>
              <w:pStyle w:val="4"/>
            </w:pPr>
            <w:r>
              <w:t>425.53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5</w:t>
            </w:r>
          </w:p>
        </w:tc>
        <w:tc>
          <w:tcPr>
            <w:tcW w:w="1191" w:type="dxa"/>
            <w:vAlign w:val="center"/>
          </w:tcPr>
          <w:p w:rsidR="00D366B8" w:rsidRDefault="003539F2">
            <w:pPr>
              <w:pStyle w:val="2"/>
            </w:pPr>
            <w:r>
              <w:t>20140</w:t>
            </w:r>
          </w:p>
        </w:tc>
        <w:tc>
          <w:tcPr>
            <w:tcW w:w="4535" w:type="dxa"/>
            <w:vAlign w:val="center"/>
          </w:tcPr>
          <w:p w:rsidR="00D366B8" w:rsidRDefault="003539F2">
            <w:pPr>
              <w:pStyle w:val="2"/>
            </w:pPr>
            <w:r>
              <w:t>信访事务</w:t>
            </w:r>
          </w:p>
        </w:tc>
        <w:tc>
          <w:tcPr>
            <w:tcW w:w="2551" w:type="dxa"/>
            <w:vAlign w:val="center"/>
          </w:tcPr>
          <w:p w:rsidR="00D366B8" w:rsidRDefault="003539F2">
            <w:pPr>
              <w:pStyle w:val="4"/>
            </w:pPr>
            <w:r>
              <w:t>5.00</w:t>
            </w:r>
          </w:p>
        </w:tc>
        <w:tc>
          <w:tcPr>
            <w:tcW w:w="2551" w:type="dxa"/>
            <w:vAlign w:val="center"/>
          </w:tcPr>
          <w:p w:rsidR="00D366B8" w:rsidRDefault="00D366B8">
            <w:pPr>
              <w:pStyle w:val="4"/>
            </w:pPr>
          </w:p>
        </w:tc>
        <w:tc>
          <w:tcPr>
            <w:tcW w:w="2551" w:type="dxa"/>
            <w:vAlign w:val="center"/>
          </w:tcPr>
          <w:p w:rsidR="00D366B8" w:rsidRDefault="003539F2">
            <w:pPr>
              <w:pStyle w:val="4"/>
            </w:pPr>
            <w:r>
              <w:t>5.00</w:t>
            </w:r>
          </w:p>
        </w:tc>
      </w:tr>
      <w:tr w:rsidR="00D366B8">
        <w:trPr>
          <w:trHeight w:val="369"/>
          <w:jc w:val="center"/>
        </w:trPr>
        <w:tc>
          <w:tcPr>
            <w:tcW w:w="850" w:type="dxa"/>
            <w:vAlign w:val="center"/>
          </w:tcPr>
          <w:p w:rsidR="00D366B8" w:rsidRDefault="003539F2">
            <w:pPr>
              <w:pStyle w:val="3"/>
            </w:pPr>
            <w:r>
              <w:t>6</w:t>
            </w:r>
          </w:p>
        </w:tc>
        <w:tc>
          <w:tcPr>
            <w:tcW w:w="1191" w:type="dxa"/>
            <w:vAlign w:val="center"/>
          </w:tcPr>
          <w:p w:rsidR="00D366B8" w:rsidRDefault="003539F2">
            <w:pPr>
              <w:pStyle w:val="2"/>
            </w:pPr>
            <w:r>
              <w:t>2014004</w:t>
            </w:r>
          </w:p>
        </w:tc>
        <w:tc>
          <w:tcPr>
            <w:tcW w:w="4535" w:type="dxa"/>
            <w:vAlign w:val="center"/>
          </w:tcPr>
          <w:p w:rsidR="00D366B8" w:rsidRDefault="003539F2">
            <w:pPr>
              <w:pStyle w:val="2"/>
            </w:pPr>
            <w:r>
              <w:t>信访业务</w:t>
            </w:r>
          </w:p>
        </w:tc>
        <w:tc>
          <w:tcPr>
            <w:tcW w:w="2551" w:type="dxa"/>
            <w:vAlign w:val="center"/>
          </w:tcPr>
          <w:p w:rsidR="00D366B8" w:rsidRDefault="003539F2">
            <w:pPr>
              <w:pStyle w:val="4"/>
            </w:pPr>
            <w:r>
              <w:t>5.00</w:t>
            </w:r>
          </w:p>
        </w:tc>
        <w:tc>
          <w:tcPr>
            <w:tcW w:w="2551" w:type="dxa"/>
            <w:vAlign w:val="center"/>
          </w:tcPr>
          <w:p w:rsidR="00D366B8" w:rsidRDefault="00D366B8">
            <w:pPr>
              <w:pStyle w:val="4"/>
            </w:pPr>
          </w:p>
        </w:tc>
        <w:tc>
          <w:tcPr>
            <w:tcW w:w="2551" w:type="dxa"/>
            <w:vAlign w:val="center"/>
          </w:tcPr>
          <w:p w:rsidR="00D366B8" w:rsidRDefault="003539F2">
            <w:pPr>
              <w:pStyle w:val="4"/>
            </w:pPr>
            <w:r>
              <w:t>5.00</w:t>
            </w:r>
          </w:p>
        </w:tc>
      </w:tr>
      <w:tr w:rsidR="00D366B8">
        <w:trPr>
          <w:trHeight w:val="369"/>
          <w:jc w:val="center"/>
        </w:trPr>
        <w:tc>
          <w:tcPr>
            <w:tcW w:w="850" w:type="dxa"/>
            <w:vAlign w:val="center"/>
          </w:tcPr>
          <w:p w:rsidR="00D366B8" w:rsidRDefault="003539F2">
            <w:pPr>
              <w:pStyle w:val="3"/>
            </w:pPr>
            <w:r>
              <w:t>7</w:t>
            </w:r>
          </w:p>
        </w:tc>
        <w:tc>
          <w:tcPr>
            <w:tcW w:w="1191" w:type="dxa"/>
            <w:vAlign w:val="center"/>
          </w:tcPr>
          <w:p w:rsidR="00D366B8" w:rsidRDefault="003539F2">
            <w:pPr>
              <w:pStyle w:val="2"/>
            </w:pPr>
            <w:r>
              <w:t>208</w:t>
            </w:r>
          </w:p>
        </w:tc>
        <w:tc>
          <w:tcPr>
            <w:tcW w:w="4535" w:type="dxa"/>
            <w:vAlign w:val="center"/>
          </w:tcPr>
          <w:p w:rsidR="00D366B8" w:rsidRDefault="003539F2">
            <w:pPr>
              <w:pStyle w:val="2"/>
            </w:pPr>
            <w:r>
              <w:t>社会保障和就业支出</w:t>
            </w:r>
          </w:p>
        </w:tc>
        <w:tc>
          <w:tcPr>
            <w:tcW w:w="2551" w:type="dxa"/>
            <w:vAlign w:val="center"/>
          </w:tcPr>
          <w:p w:rsidR="00D366B8" w:rsidRDefault="003539F2">
            <w:pPr>
              <w:pStyle w:val="4"/>
            </w:pPr>
            <w:r>
              <w:t>48.50</w:t>
            </w:r>
          </w:p>
        </w:tc>
        <w:tc>
          <w:tcPr>
            <w:tcW w:w="2551" w:type="dxa"/>
            <w:vAlign w:val="center"/>
          </w:tcPr>
          <w:p w:rsidR="00D366B8" w:rsidRDefault="003539F2">
            <w:pPr>
              <w:pStyle w:val="4"/>
            </w:pPr>
            <w:r>
              <w:t>47.79</w:t>
            </w:r>
          </w:p>
        </w:tc>
        <w:tc>
          <w:tcPr>
            <w:tcW w:w="2551" w:type="dxa"/>
            <w:vAlign w:val="center"/>
          </w:tcPr>
          <w:p w:rsidR="00D366B8" w:rsidRDefault="003539F2">
            <w:pPr>
              <w:pStyle w:val="4"/>
            </w:pPr>
            <w:r>
              <w:t>0.71</w:t>
            </w:r>
          </w:p>
        </w:tc>
      </w:tr>
      <w:tr w:rsidR="00D366B8">
        <w:trPr>
          <w:trHeight w:val="369"/>
          <w:jc w:val="center"/>
        </w:trPr>
        <w:tc>
          <w:tcPr>
            <w:tcW w:w="850" w:type="dxa"/>
            <w:vAlign w:val="center"/>
          </w:tcPr>
          <w:p w:rsidR="00D366B8" w:rsidRDefault="003539F2">
            <w:pPr>
              <w:pStyle w:val="3"/>
            </w:pPr>
            <w:r>
              <w:t>8</w:t>
            </w:r>
          </w:p>
        </w:tc>
        <w:tc>
          <w:tcPr>
            <w:tcW w:w="1191" w:type="dxa"/>
            <w:vAlign w:val="center"/>
          </w:tcPr>
          <w:p w:rsidR="00D366B8" w:rsidRDefault="003539F2">
            <w:pPr>
              <w:pStyle w:val="2"/>
            </w:pPr>
            <w:r>
              <w:t>20802</w:t>
            </w:r>
          </w:p>
        </w:tc>
        <w:tc>
          <w:tcPr>
            <w:tcW w:w="4535" w:type="dxa"/>
            <w:vAlign w:val="center"/>
          </w:tcPr>
          <w:p w:rsidR="00D366B8" w:rsidRDefault="003539F2">
            <w:pPr>
              <w:pStyle w:val="2"/>
            </w:pPr>
            <w:r>
              <w:t>民政管理事务</w:t>
            </w:r>
          </w:p>
        </w:tc>
        <w:tc>
          <w:tcPr>
            <w:tcW w:w="2551" w:type="dxa"/>
            <w:vAlign w:val="center"/>
          </w:tcPr>
          <w:p w:rsidR="00D366B8" w:rsidRDefault="003539F2">
            <w:pPr>
              <w:pStyle w:val="4"/>
            </w:pPr>
            <w:r>
              <w:t>0.71</w:t>
            </w:r>
          </w:p>
        </w:tc>
        <w:tc>
          <w:tcPr>
            <w:tcW w:w="2551" w:type="dxa"/>
            <w:vAlign w:val="center"/>
          </w:tcPr>
          <w:p w:rsidR="00D366B8" w:rsidRDefault="00D366B8">
            <w:pPr>
              <w:pStyle w:val="4"/>
            </w:pPr>
          </w:p>
        </w:tc>
        <w:tc>
          <w:tcPr>
            <w:tcW w:w="2551" w:type="dxa"/>
            <w:vAlign w:val="center"/>
          </w:tcPr>
          <w:p w:rsidR="00D366B8" w:rsidRDefault="003539F2">
            <w:pPr>
              <w:pStyle w:val="4"/>
            </w:pPr>
            <w:r>
              <w:t>0.71</w:t>
            </w:r>
          </w:p>
        </w:tc>
      </w:tr>
      <w:tr w:rsidR="00D366B8">
        <w:trPr>
          <w:trHeight w:val="369"/>
          <w:jc w:val="center"/>
        </w:trPr>
        <w:tc>
          <w:tcPr>
            <w:tcW w:w="850" w:type="dxa"/>
            <w:vAlign w:val="center"/>
          </w:tcPr>
          <w:p w:rsidR="00D366B8" w:rsidRDefault="003539F2">
            <w:pPr>
              <w:pStyle w:val="3"/>
            </w:pPr>
            <w:r>
              <w:t>9</w:t>
            </w:r>
          </w:p>
        </w:tc>
        <w:tc>
          <w:tcPr>
            <w:tcW w:w="1191" w:type="dxa"/>
            <w:vAlign w:val="center"/>
          </w:tcPr>
          <w:p w:rsidR="00D366B8" w:rsidRDefault="003539F2">
            <w:pPr>
              <w:pStyle w:val="2"/>
            </w:pPr>
            <w:r>
              <w:t>2080299</w:t>
            </w:r>
          </w:p>
        </w:tc>
        <w:tc>
          <w:tcPr>
            <w:tcW w:w="4535" w:type="dxa"/>
            <w:vAlign w:val="center"/>
          </w:tcPr>
          <w:p w:rsidR="00D366B8" w:rsidRDefault="003539F2">
            <w:pPr>
              <w:pStyle w:val="2"/>
            </w:pPr>
            <w:r>
              <w:t>其他民政管理事务支出</w:t>
            </w:r>
          </w:p>
        </w:tc>
        <w:tc>
          <w:tcPr>
            <w:tcW w:w="2551" w:type="dxa"/>
            <w:vAlign w:val="center"/>
          </w:tcPr>
          <w:p w:rsidR="00D366B8" w:rsidRDefault="003539F2">
            <w:pPr>
              <w:pStyle w:val="4"/>
            </w:pPr>
            <w:r>
              <w:t>0.71</w:t>
            </w:r>
          </w:p>
        </w:tc>
        <w:tc>
          <w:tcPr>
            <w:tcW w:w="2551" w:type="dxa"/>
            <w:vAlign w:val="center"/>
          </w:tcPr>
          <w:p w:rsidR="00D366B8" w:rsidRDefault="00D366B8">
            <w:pPr>
              <w:pStyle w:val="4"/>
            </w:pPr>
          </w:p>
        </w:tc>
        <w:tc>
          <w:tcPr>
            <w:tcW w:w="2551" w:type="dxa"/>
            <w:vAlign w:val="center"/>
          </w:tcPr>
          <w:p w:rsidR="00D366B8" w:rsidRDefault="003539F2">
            <w:pPr>
              <w:pStyle w:val="4"/>
            </w:pPr>
            <w:r>
              <w:t>0.71</w:t>
            </w:r>
          </w:p>
        </w:tc>
      </w:tr>
      <w:tr w:rsidR="00D366B8">
        <w:trPr>
          <w:trHeight w:val="369"/>
          <w:jc w:val="center"/>
        </w:trPr>
        <w:tc>
          <w:tcPr>
            <w:tcW w:w="850" w:type="dxa"/>
            <w:vAlign w:val="center"/>
          </w:tcPr>
          <w:p w:rsidR="00D366B8" w:rsidRDefault="003539F2">
            <w:pPr>
              <w:pStyle w:val="3"/>
            </w:pPr>
            <w:r>
              <w:t>10</w:t>
            </w:r>
          </w:p>
        </w:tc>
        <w:tc>
          <w:tcPr>
            <w:tcW w:w="1191" w:type="dxa"/>
            <w:vAlign w:val="center"/>
          </w:tcPr>
          <w:p w:rsidR="00D366B8" w:rsidRDefault="003539F2">
            <w:pPr>
              <w:pStyle w:val="2"/>
            </w:pPr>
            <w:r>
              <w:t>20805</w:t>
            </w:r>
          </w:p>
        </w:tc>
        <w:tc>
          <w:tcPr>
            <w:tcW w:w="4535" w:type="dxa"/>
            <w:vAlign w:val="center"/>
          </w:tcPr>
          <w:p w:rsidR="00D366B8" w:rsidRDefault="003539F2">
            <w:pPr>
              <w:pStyle w:val="2"/>
            </w:pPr>
            <w:r>
              <w:t>行政事业单位养老支出</w:t>
            </w:r>
          </w:p>
        </w:tc>
        <w:tc>
          <w:tcPr>
            <w:tcW w:w="2551" w:type="dxa"/>
            <w:vAlign w:val="center"/>
          </w:tcPr>
          <w:p w:rsidR="00D366B8" w:rsidRDefault="003539F2">
            <w:pPr>
              <w:pStyle w:val="4"/>
            </w:pPr>
            <w:r>
              <w:t>47.79</w:t>
            </w:r>
          </w:p>
        </w:tc>
        <w:tc>
          <w:tcPr>
            <w:tcW w:w="2551" w:type="dxa"/>
            <w:vAlign w:val="center"/>
          </w:tcPr>
          <w:p w:rsidR="00D366B8" w:rsidRDefault="003539F2">
            <w:pPr>
              <w:pStyle w:val="4"/>
            </w:pPr>
            <w:r>
              <w:t>47.79</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11</w:t>
            </w:r>
          </w:p>
        </w:tc>
        <w:tc>
          <w:tcPr>
            <w:tcW w:w="1191" w:type="dxa"/>
            <w:vAlign w:val="center"/>
          </w:tcPr>
          <w:p w:rsidR="00D366B8" w:rsidRDefault="003539F2">
            <w:pPr>
              <w:pStyle w:val="2"/>
            </w:pPr>
            <w:r>
              <w:t>2080505</w:t>
            </w:r>
          </w:p>
        </w:tc>
        <w:tc>
          <w:tcPr>
            <w:tcW w:w="4535" w:type="dxa"/>
            <w:vAlign w:val="center"/>
          </w:tcPr>
          <w:p w:rsidR="00D366B8" w:rsidRDefault="003539F2">
            <w:pPr>
              <w:pStyle w:val="2"/>
            </w:pPr>
            <w:r>
              <w:t>机关事业单位基本养老保险缴费支出</w:t>
            </w:r>
          </w:p>
        </w:tc>
        <w:tc>
          <w:tcPr>
            <w:tcW w:w="2551" w:type="dxa"/>
            <w:vAlign w:val="center"/>
          </w:tcPr>
          <w:p w:rsidR="00D366B8" w:rsidRDefault="003539F2">
            <w:pPr>
              <w:pStyle w:val="4"/>
            </w:pPr>
            <w:r>
              <w:t>31.86</w:t>
            </w:r>
          </w:p>
        </w:tc>
        <w:tc>
          <w:tcPr>
            <w:tcW w:w="2551" w:type="dxa"/>
            <w:vAlign w:val="center"/>
          </w:tcPr>
          <w:p w:rsidR="00D366B8" w:rsidRDefault="003539F2">
            <w:pPr>
              <w:pStyle w:val="4"/>
            </w:pPr>
            <w:r>
              <w:t>31.86</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12</w:t>
            </w:r>
          </w:p>
        </w:tc>
        <w:tc>
          <w:tcPr>
            <w:tcW w:w="1191" w:type="dxa"/>
            <w:vAlign w:val="center"/>
          </w:tcPr>
          <w:p w:rsidR="00D366B8" w:rsidRDefault="003539F2">
            <w:pPr>
              <w:pStyle w:val="2"/>
            </w:pPr>
            <w:r>
              <w:t>2080506</w:t>
            </w:r>
          </w:p>
        </w:tc>
        <w:tc>
          <w:tcPr>
            <w:tcW w:w="4535" w:type="dxa"/>
            <w:vAlign w:val="center"/>
          </w:tcPr>
          <w:p w:rsidR="00D366B8" w:rsidRDefault="003539F2">
            <w:pPr>
              <w:pStyle w:val="2"/>
            </w:pPr>
            <w:r>
              <w:t>机关事业单位职业年金缴费支出</w:t>
            </w:r>
          </w:p>
        </w:tc>
        <w:tc>
          <w:tcPr>
            <w:tcW w:w="2551" w:type="dxa"/>
            <w:vAlign w:val="center"/>
          </w:tcPr>
          <w:p w:rsidR="00D366B8" w:rsidRDefault="003539F2">
            <w:pPr>
              <w:pStyle w:val="4"/>
            </w:pPr>
            <w:r>
              <w:t>15.93</w:t>
            </w:r>
          </w:p>
        </w:tc>
        <w:tc>
          <w:tcPr>
            <w:tcW w:w="2551" w:type="dxa"/>
            <w:vAlign w:val="center"/>
          </w:tcPr>
          <w:p w:rsidR="00D366B8" w:rsidRDefault="003539F2">
            <w:pPr>
              <w:pStyle w:val="4"/>
            </w:pPr>
            <w:r>
              <w:t>15.93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13</w:t>
            </w:r>
          </w:p>
        </w:tc>
        <w:tc>
          <w:tcPr>
            <w:tcW w:w="1191" w:type="dxa"/>
            <w:vAlign w:val="center"/>
          </w:tcPr>
          <w:p w:rsidR="00D366B8" w:rsidRDefault="003539F2">
            <w:pPr>
              <w:pStyle w:val="2"/>
            </w:pPr>
            <w:r>
              <w:t>210</w:t>
            </w:r>
          </w:p>
        </w:tc>
        <w:tc>
          <w:tcPr>
            <w:tcW w:w="4535" w:type="dxa"/>
            <w:vAlign w:val="center"/>
          </w:tcPr>
          <w:p w:rsidR="00D366B8" w:rsidRDefault="003539F2">
            <w:pPr>
              <w:pStyle w:val="2"/>
            </w:pPr>
            <w:r>
              <w:t>卫生健康支出</w:t>
            </w:r>
          </w:p>
        </w:tc>
        <w:tc>
          <w:tcPr>
            <w:tcW w:w="2551" w:type="dxa"/>
            <w:vAlign w:val="center"/>
          </w:tcPr>
          <w:p w:rsidR="00D366B8" w:rsidRDefault="003539F2">
            <w:pPr>
              <w:pStyle w:val="4"/>
            </w:pPr>
            <w:r>
              <w:t>2.12</w:t>
            </w:r>
          </w:p>
        </w:tc>
        <w:tc>
          <w:tcPr>
            <w:tcW w:w="2551" w:type="dxa"/>
            <w:vAlign w:val="center"/>
          </w:tcPr>
          <w:p w:rsidR="00D366B8" w:rsidRDefault="00D366B8">
            <w:pPr>
              <w:pStyle w:val="4"/>
            </w:pPr>
          </w:p>
        </w:tc>
        <w:tc>
          <w:tcPr>
            <w:tcW w:w="2551" w:type="dxa"/>
            <w:vAlign w:val="center"/>
          </w:tcPr>
          <w:p w:rsidR="00D366B8" w:rsidRDefault="003539F2">
            <w:pPr>
              <w:pStyle w:val="4"/>
            </w:pPr>
            <w:r>
              <w:t>2.12</w:t>
            </w:r>
          </w:p>
        </w:tc>
      </w:tr>
      <w:tr w:rsidR="00D366B8">
        <w:trPr>
          <w:trHeight w:val="369"/>
          <w:jc w:val="center"/>
        </w:trPr>
        <w:tc>
          <w:tcPr>
            <w:tcW w:w="850" w:type="dxa"/>
            <w:vAlign w:val="center"/>
          </w:tcPr>
          <w:p w:rsidR="00D366B8" w:rsidRDefault="003539F2">
            <w:pPr>
              <w:pStyle w:val="3"/>
            </w:pPr>
            <w:r>
              <w:t>14</w:t>
            </w:r>
          </w:p>
        </w:tc>
        <w:tc>
          <w:tcPr>
            <w:tcW w:w="1191" w:type="dxa"/>
            <w:vAlign w:val="center"/>
          </w:tcPr>
          <w:p w:rsidR="00D366B8" w:rsidRDefault="003539F2">
            <w:pPr>
              <w:pStyle w:val="2"/>
            </w:pPr>
            <w:r>
              <w:t>21007</w:t>
            </w:r>
          </w:p>
        </w:tc>
        <w:tc>
          <w:tcPr>
            <w:tcW w:w="4535" w:type="dxa"/>
            <w:vAlign w:val="center"/>
          </w:tcPr>
          <w:p w:rsidR="00D366B8" w:rsidRDefault="003539F2">
            <w:pPr>
              <w:pStyle w:val="2"/>
            </w:pPr>
            <w:r>
              <w:t>计划生育事务</w:t>
            </w:r>
          </w:p>
        </w:tc>
        <w:tc>
          <w:tcPr>
            <w:tcW w:w="2551" w:type="dxa"/>
            <w:vAlign w:val="center"/>
          </w:tcPr>
          <w:p w:rsidR="00D366B8" w:rsidRDefault="003539F2">
            <w:pPr>
              <w:pStyle w:val="4"/>
            </w:pPr>
            <w:r>
              <w:t>1.41</w:t>
            </w:r>
          </w:p>
        </w:tc>
        <w:tc>
          <w:tcPr>
            <w:tcW w:w="2551" w:type="dxa"/>
            <w:vAlign w:val="center"/>
          </w:tcPr>
          <w:p w:rsidR="00D366B8" w:rsidRDefault="00D366B8">
            <w:pPr>
              <w:pStyle w:val="4"/>
            </w:pPr>
          </w:p>
        </w:tc>
        <w:tc>
          <w:tcPr>
            <w:tcW w:w="2551" w:type="dxa"/>
            <w:vAlign w:val="center"/>
          </w:tcPr>
          <w:p w:rsidR="00D366B8" w:rsidRDefault="003539F2">
            <w:pPr>
              <w:pStyle w:val="4"/>
            </w:pPr>
            <w:r>
              <w:t>1.41</w:t>
            </w:r>
          </w:p>
        </w:tc>
      </w:tr>
      <w:tr w:rsidR="00D366B8">
        <w:trPr>
          <w:trHeight w:val="369"/>
          <w:jc w:val="center"/>
        </w:trPr>
        <w:tc>
          <w:tcPr>
            <w:tcW w:w="850" w:type="dxa"/>
            <w:vAlign w:val="center"/>
          </w:tcPr>
          <w:p w:rsidR="00D366B8" w:rsidRDefault="003539F2">
            <w:pPr>
              <w:pStyle w:val="3"/>
            </w:pPr>
            <w:r>
              <w:t>15</w:t>
            </w:r>
          </w:p>
        </w:tc>
        <w:tc>
          <w:tcPr>
            <w:tcW w:w="1191" w:type="dxa"/>
            <w:vAlign w:val="center"/>
          </w:tcPr>
          <w:p w:rsidR="00D366B8" w:rsidRDefault="003539F2">
            <w:pPr>
              <w:pStyle w:val="2"/>
            </w:pPr>
            <w:r>
              <w:t>2100717</w:t>
            </w:r>
          </w:p>
        </w:tc>
        <w:tc>
          <w:tcPr>
            <w:tcW w:w="4535" w:type="dxa"/>
            <w:vAlign w:val="center"/>
          </w:tcPr>
          <w:p w:rsidR="00D366B8" w:rsidRDefault="003539F2">
            <w:pPr>
              <w:pStyle w:val="2"/>
            </w:pPr>
            <w:r>
              <w:t>计划生育服务</w:t>
            </w:r>
          </w:p>
        </w:tc>
        <w:tc>
          <w:tcPr>
            <w:tcW w:w="2551" w:type="dxa"/>
            <w:vAlign w:val="center"/>
          </w:tcPr>
          <w:p w:rsidR="00D366B8" w:rsidRDefault="003539F2">
            <w:pPr>
              <w:pStyle w:val="4"/>
            </w:pPr>
            <w:r>
              <w:t>1.41</w:t>
            </w:r>
          </w:p>
        </w:tc>
        <w:tc>
          <w:tcPr>
            <w:tcW w:w="2551" w:type="dxa"/>
            <w:vAlign w:val="center"/>
          </w:tcPr>
          <w:p w:rsidR="00D366B8" w:rsidRDefault="00D366B8">
            <w:pPr>
              <w:pStyle w:val="4"/>
            </w:pPr>
          </w:p>
        </w:tc>
        <w:tc>
          <w:tcPr>
            <w:tcW w:w="2551" w:type="dxa"/>
            <w:vAlign w:val="center"/>
          </w:tcPr>
          <w:p w:rsidR="00D366B8" w:rsidRDefault="003539F2">
            <w:pPr>
              <w:pStyle w:val="4"/>
            </w:pPr>
            <w:r>
              <w:t>1.41</w:t>
            </w:r>
          </w:p>
        </w:tc>
      </w:tr>
      <w:tr w:rsidR="00D366B8">
        <w:trPr>
          <w:trHeight w:val="369"/>
          <w:jc w:val="center"/>
        </w:trPr>
        <w:tc>
          <w:tcPr>
            <w:tcW w:w="850" w:type="dxa"/>
            <w:vAlign w:val="center"/>
          </w:tcPr>
          <w:p w:rsidR="00D366B8" w:rsidRDefault="003539F2">
            <w:pPr>
              <w:pStyle w:val="3"/>
            </w:pPr>
            <w:r>
              <w:t>16</w:t>
            </w:r>
          </w:p>
        </w:tc>
        <w:tc>
          <w:tcPr>
            <w:tcW w:w="1191" w:type="dxa"/>
            <w:vAlign w:val="center"/>
          </w:tcPr>
          <w:p w:rsidR="00D366B8" w:rsidRDefault="003539F2">
            <w:pPr>
              <w:pStyle w:val="2"/>
            </w:pPr>
            <w:r>
              <w:t>21099</w:t>
            </w:r>
          </w:p>
        </w:tc>
        <w:tc>
          <w:tcPr>
            <w:tcW w:w="4535" w:type="dxa"/>
            <w:vAlign w:val="center"/>
          </w:tcPr>
          <w:p w:rsidR="00D366B8" w:rsidRDefault="003539F2">
            <w:pPr>
              <w:pStyle w:val="2"/>
            </w:pPr>
            <w:r>
              <w:t>其他卫生健康支出</w:t>
            </w:r>
          </w:p>
        </w:tc>
        <w:tc>
          <w:tcPr>
            <w:tcW w:w="2551" w:type="dxa"/>
            <w:vAlign w:val="center"/>
          </w:tcPr>
          <w:p w:rsidR="00D366B8" w:rsidRDefault="003539F2">
            <w:pPr>
              <w:pStyle w:val="4"/>
            </w:pPr>
            <w:r>
              <w:t>0.71</w:t>
            </w:r>
          </w:p>
        </w:tc>
        <w:tc>
          <w:tcPr>
            <w:tcW w:w="2551" w:type="dxa"/>
            <w:vAlign w:val="center"/>
          </w:tcPr>
          <w:p w:rsidR="00D366B8" w:rsidRDefault="00D366B8">
            <w:pPr>
              <w:pStyle w:val="4"/>
            </w:pPr>
          </w:p>
        </w:tc>
        <w:tc>
          <w:tcPr>
            <w:tcW w:w="2551" w:type="dxa"/>
            <w:vAlign w:val="center"/>
          </w:tcPr>
          <w:p w:rsidR="00D366B8" w:rsidRDefault="003539F2">
            <w:pPr>
              <w:pStyle w:val="4"/>
            </w:pPr>
            <w:r>
              <w:t>0.71</w:t>
            </w:r>
          </w:p>
        </w:tc>
      </w:tr>
      <w:tr w:rsidR="00D366B8">
        <w:trPr>
          <w:trHeight w:val="369"/>
          <w:jc w:val="center"/>
        </w:trPr>
        <w:tc>
          <w:tcPr>
            <w:tcW w:w="850" w:type="dxa"/>
            <w:vAlign w:val="center"/>
          </w:tcPr>
          <w:p w:rsidR="00D366B8" w:rsidRDefault="003539F2">
            <w:pPr>
              <w:pStyle w:val="3"/>
            </w:pPr>
            <w:r>
              <w:t>17</w:t>
            </w:r>
          </w:p>
        </w:tc>
        <w:tc>
          <w:tcPr>
            <w:tcW w:w="1191" w:type="dxa"/>
            <w:vAlign w:val="center"/>
          </w:tcPr>
          <w:p w:rsidR="00D366B8" w:rsidRDefault="003539F2">
            <w:pPr>
              <w:pStyle w:val="2"/>
            </w:pPr>
            <w:r>
              <w:t>2109999</w:t>
            </w:r>
          </w:p>
        </w:tc>
        <w:tc>
          <w:tcPr>
            <w:tcW w:w="4535" w:type="dxa"/>
            <w:vAlign w:val="center"/>
          </w:tcPr>
          <w:p w:rsidR="00D366B8" w:rsidRDefault="003539F2">
            <w:pPr>
              <w:pStyle w:val="2"/>
            </w:pPr>
            <w:r>
              <w:t>其他卫生健康支出</w:t>
            </w:r>
          </w:p>
        </w:tc>
        <w:tc>
          <w:tcPr>
            <w:tcW w:w="2551" w:type="dxa"/>
            <w:vAlign w:val="center"/>
          </w:tcPr>
          <w:p w:rsidR="00D366B8" w:rsidRDefault="003539F2">
            <w:pPr>
              <w:pStyle w:val="4"/>
            </w:pPr>
            <w:r>
              <w:t>0.71</w:t>
            </w:r>
          </w:p>
        </w:tc>
        <w:tc>
          <w:tcPr>
            <w:tcW w:w="2551" w:type="dxa"/>
            <w:vAlign w:val="center"/>
          </w:tcPr>
          <w:p w:rsidR="00D366B8" w:rsidRDefault="00D366B8">
            <w:pPr>
              <w:pStyle w:val="4"/>
            </w:pPr>
          </w:p>
        </w:tc>
        <w:tc>
          <w:tcPr>
            <w:tcW w:w="2551" w:type="dxa"/>
            <w:vAlign w:val="center"/>
          </w:tcPr>
          <w:p w:rsidR="00D366B8" w:rsidRDefault="003539F2">
            <w:pPr>
              <w:pStyle w:val="4"/>
            </w:pPr>
            <w:r>
              <w:t>0.71</w:t>
            </w:r>
          </w:p>
        </w:tc>
      </w:tr>
      <w:tr w:rsidR="00D366B8">
        <w:trPr>
          <w:trHeight w:val="369"/>
          <w:jc w:val="center"/>
        </w:trPr>
        <w:tc>
          <w:tcPr>
            <w:tcW w:w="850" w:type="dxa"/>
            <w:vAlign w:val="center"/>
          </w:tcPr>
          <w:p w:rsidR="00D366B8" w:rsidRDefault="003539F2">
            <w:pPr>
              <w:pStyle w:val="3"/>
            </w:pPr>
            <w:r>
              <w:t>18</w:t>
            </w:r>
          </w:p>
        </w:tc>
        <w:tc>
          <w:tcPr>
            <w:tcW w:w="1191" w:type="dxa"/>
            <w:vAlign w:val="center"/>
          </w:tcPr>
          <w:p w:rsidR="00D366B8" w:rsidRDefault="003539F2">
            <w:pPr>
              <w:pStyle w:val="2"/>
            </w:pPr>
            <w:r>
              <w:t>211</w:t>
            </w:r>
          </w:p>
        </w:tc>
        <w:tc>
          <w:tcPr>
            <w:tcW w:w="4535" w:type="dxa"/>
            <w:vAlign w:val="center"/>
          </w:tcPr>
          <w:p w:rsidR="00D366B8" w:rsidRDefault="003539F2">
            <w:pPr>
              <w:pStyle w:val="2"/>
            </w:pPr>
            <w:r>
              <w:t>节能环保支出</w:t>
            </w:r>
          </w:p>
        </w:tc>
        <w:tc>
          <w:tcPr>
            <w:tcW w:w="2551" w:type="dxa"/>
            <w:vAlign w:val="center"/>
          </w:tcPr>
          <w:p w:rsidR="00D366B8" w:rsidRDefault="003539F2">
            <w:pPr>
              <w:pStyle w:val="4"/>
            </w:pPr>
            <w:r>
              <w:t>1.00</w:t>
            </w:r>
          </w:p>
        </w:tc>
        <w:tc>
          <w:tcPr>
            <w:tcW w:w="2551" w:type="dxa"/>
            <w:vAlign w:val="center"/>
          </w:tcPr>
          <w:p w:rsidR="00D366B8" w:rsidRDefault="00D366B8">
            <w:pPr>
              <w:pStyle w:val="4"/>
            </w:pPr>
          </w:p>
        </w:tc>
        <w:tc>
          <w:tcPr>
            <w:tcW w:w="2551" w:type="dxa"/>
            <w:vAlign w:val="center"/>
          </w:tcPr>
          <w:p w:rsidR="00D366B8" w:rsidRDefault="003539F2">
            <w:pPr>
              <w:pStyle w:val="4"/>
            </w:pPr>
            <w:r>
              <w:t>1.00</w:t>
            </w:r>
          </w:p>
        </w:tc>
      </w:tr>
      <w:tr w:rsidR="00D366B8">
        <w:trPr>
          <w:trHeight w:val="369"/>
          <w:jc w:val="center"/>
        </w:trPr>
        <w:tc>
          <w:tcPr>
            <w:tcW w:w="850" w:type="dxa"/>
            <w:vAlign w:val="center"/>
          </w:tcPr>
          <w:p w:rsidR="00D366B8" w:rsidRDefault="003539F2">
            <w:pPr>
              <w:pStyle w:val="3"/>
            </w:pPr>
            <w:r>
              <w:t>19</w:t>
            </w:r>
          </w:p>
        </w:tc>
        <w:tc>
          <w:tcPr>
            <w:tcW w:w="1191" w:type="dxa"/>
            <w:vAlign w:val="center"/>
          </w:tcPr>
          <w:p w:rsidR="00D366B8" w:rsidRDefault="003539F2">
            <w:pPr>
              <w:pStyle w:val="2"/>
            </w:pPr>
            <w:r>
              <w:t>21104</w:t>
            </w:r>
          </w:p>
        </w:tc>
        <w:tc>
          <w:tcPr>
            <w:tcW w:w="4535" w:type="dxa"/>
            <w:vAlign w:val="center"/>
          </w:tcPr>
          <w:p w:rsidR="00D366B8" w:rsidRDefault="003539F2">
            <w:pPr>
              <w:pStyle w:val="2"/>
            </w:pPr>
            <w:r>
              <w:t>自然生态保护</w:t>
            </w:r>
          </w:p>
        </w:tc>
        <w:tc>
          <w:tcPr>
            <w:tcW w:w="2551" w:type="dxa"/>
            <w:vAlign w:val="center"/>
          </w:tcPr>
          <w:p w:rsidR="00D366B8" w:rsidRDefault="003539F2">
            <w:pPr>
              <w:pStyle w:val="4"/>
            </w:pPr>
            <w:r>
              <w:t>1.00</w:t>
            </w:r>
          </w:p>
        </w:tc>
        <w:tc>
          <w:tcPr>
            <w:tcW w:w="2551" w:type="dxa"/>
            <w:vAlign w:val="center"/>
          </w:tcPr>
          <w:p w:rsidR="00D366B8" w:rsidRDefault="00D366B8">
            <w:pPr>
              <w:pStyle w:val="4"/>
            </w:pPr>
          </w:p>
        </w:tc>
        <w:tc>
          <w:tcPr>
            <w:tcW w:w="2551" w:type="dxa"/>
            <w:vAlign w:val="center"/>
          </w:tcPr>
          <w:p w:rsidR="00D366B8" w:rsidRDefault="003539F2">
            <w:pPr>
              <w:pStyle w:val="4"/>
            </w:pPr>
            <w:r>
              <w:t>1.00</w:t>
            </w:r>
          </w:p>
        </w:tc>
      </w:tr>
      <w:tr w:rsidR="00D366B8">
        <w:trPr>
          <w:trHeight w:val="369"/>
          <w:jc w:val="center"/>
        </w:trPr>
        <w:tc>
          <w:tcPr>
            <w:tcW w:w="850" w:type="dxa"/>
            <w:vAlign w:val="center"/>
          </w:tcPr>
          <w:p w:rsidR="00D366B8" w:rsidRDefault="003539F2">
            <w:pPr>
              <w:pStyle w:val="3"/>
            </w:pPr>
            <w:r>
              <w:lastRenderedPageBreak/>
              <w:t>20</w:t>
            </w:r>
          </w:p>
        </w:tc>
        <w:tc>
          <w:tcPr>
            <w:tcW w:w="1191" w:type="dxa"/>
            <w:vAlign w:val="center"/>
          </w:tcPr>
          <w:p w:rsidR="00D366B8" w:rsidRDefault="003539F2">
            <w:pPr>
              <w:pStyle w:val="2"/>
            </w:pPr>
            <w:r>
              <w:t>2110402</w:t>
            </w:r>
          </w:p>
        </w:tc>
        <w:tc>
          <w:tcPr>
            <w:tcW w:w="4535" w:type="dxa"/>
            <w:vAlign w:val="center"/>
          </w:tcPr>
          <w:p w:rsidR="00D366B8" w:rsidRDefault="003539F2">
            <w:pPr>
              <w:pStyle w:val="2"/>
            </w:pPr>
            <w:r>
              <w:t>农村环境保护</w:t>
            </w:r>
          </w:p>
        </w:tc>
        <w:tc>
          <w:tcPr>
            <w:tcW w:w="2551" w:type="dxa"/>
            <w:vAlign w:val="center"/>
          </w:tcPr>
          <w:p w:rsidR="00D366B8" w:rsidRDefault="003539F2">
            <w:pPr>
              <w:pStyle w:val="4"/>
            </w:pPr>
            <w:r>
              <w:t>1.00</w:t>
            </w:r>
          </w:p>
        </w:tc>
        <w:tc>
          <w:tcPr>
            <w:tcW w:w="2551" w:type="dxa"/>
            <w:vAlign w:val="center"/>
          </w:tcPr>
          <w:p w:rsidR="00D366B8" w:rsidRDefault="00D366B8">
            <w:pPr>
              <w:pStyle w:val="4"/>
            </w:pPr>
          </w:p>
        </w:tc>
        <w:tc>
          <w:tcPr>
            <w:tcW w:w="2551" w:type="dxa"/>
            <w:vAlign w:val="center"/>
          </w:tcPr>
          <w:p w:rsidR="00D366B8" w:rsidRDefault="003539F2">
            <w:pPr>
              <w:pStyle w:val="4"/>
            </w:pPr>
            <w:r>
              <w:t>1.00</w:t>
            </w:r>
          </w:p>
        </w:tc>
      </w:tr>
      <w:tr w:rsidR="00D366B8">
        <w:trPr>
          <w:trHeight w:val="369"/>
          <w:jc w:val="center"/>
        </w:trPr>
        <w:tc>
          <w:tcPr>
            <w:tcW w:w="850" w:type="dxa"/>
            <w:vAlign w:val="center"/>
          </w:tcPr>
          <w:p w:rsidR="00D366B8" w:rsidRDefault="003539F2">
            <w:pPr>
              <w:pStyle w:val="3"/>
            </w:pPr>
            <w:r>
              <w:t>21</w:t>
            </w:r>
          </w:p>
        </w:tc>
        <w:tc>
          <w:tcPr>
            <w:tcW w:w="1191" w:type="dxa"/>
            <w:vAlign w:val="center"/>
          </w:tcPr>
          <w:p w:rsidR="00D366B8" w:rsidRDefault="003539F2">
            <w:pPr>
              <w:pStyle w:val="2"/>
            </w:pPr>
            <w:r>
              <w:t>213</w:t>
            </w:r>
          </w:p>
        </w:tc>
        <w:tc>
          <w:tcPr>
            <w:tcW w:w="4535" w:type="dxa"/>
            <w:vAlign w:val="center"/>
          </w:tcPr>
          <w:p w:rsidR="00D366B8" w:rsidRDefault="003539F2">
            <w:pPr>
              <w:pStyle w:val="2"/>
            </w:pPr>
            <w:r>
              <w:t>农林水支出</w:t>
            </w:r>
          </w:p>
        </w:tc>
        <w:tc>
          <w:tcPr>
            <w:tcW w:w="2551" w:type="dxa"/>
            <w:vAlign w:val="center"/>
          </w:tcPr>
          <w:p w:rsidR="00D366B8" w:rsidRDefault="003539F2">
            <w:pPr>
              <w:pStyle w:val="4"/>
            </w:pPr>
            <w:r>
              <w:t>530.33</w:t>
            </w:r>
          </w:p>
        </w:tc>
        <w:tc>
          <w:tcPr>
            <w:tcW w:w="2551" w:type="dxa"/>
            <w:vAlign w:val="center"/>
          </w:tcPr>
          <w:p w:rsidR="00D366B8" w:rsidRDefault="00D366B8">
            <w:pPr>
              <w:pStyle w:val="4"/>
            </w:pPr>
          </w:p>
        </w:tc>
        <w:tc>
          <w:tcPr>
            <w:tcW w:w="2551" w:type="dxa"/>
            <w:vAlign w:val="center"/>
          </w:tcPr>
          <w:p w:rsidR="00D366B8" w:rsidRDefault="003539F2">
            <w:pPr>
              <w:pStyle w:val="4"/>
            </w:pPr>
            <w:r>
              <w:t>530.33</w:t>
            </w:r>
          </w:p>
        </w:tc>
      </w:tr>
      <w:tr w:rsidR="00D366B8">
        <w:trPr>
          <w:trHeight w:val="369"/>
          <w:jc w:val="center"/>
        </w:trPr>
        <w:tc>
          <w:tcPr>
            <w:tcW w:w="850" w:type="dxa"/>
            <w:vAlign w:val="center"/>
          </w:tcPr>
          <w:p w:rsidR="00D366B8" w:rsidRDefault="003539F2">
            <w:pPr>
              <w:pStyle w:val="3"/>
            </w:pPr>
            <w:r>
              <w:t>22</w:t>
            </w:r>
          </w:p>
        </w:tc>
        <w:tc>
          <w:tcPr>
            <w:tcW w:w="1191" w:type="dxa"/>
            <w:vAlign w:val="center"/>
          </w:tcPr>
          <w:p w:rsidR="00D366B8" w:rsidRDefault="003539F2">
            <w:pPr>
              <w:pStyle w:val="2"/>
            </w:pPr>
            <w:r>
              <w:t>21301</w:t>
            </w:r>
          </w:p>
        </w:tc>
        <w:tc>
          <w:tcPr>
            <w:tcW w:w="4535" w:type="dxa"/>
            <w:vAlign w:val="center"/>
          </w:tcPr>
          <w:p w:rsidR="00D366B8" w:rsidRDefault="003539F2">
            <w:pPr>
              <w:pStyle w:val="2"/>
            </w:pPr>
            <w:r>
              <w:t>农业农村</w:t>
            </w:r>
          </w:p>
        </w:tc>
        <w:tc>
          <w:tcPr>
            <w:tcW w:w="2551" w:type="dxa"/>
            <w:vAlign w:val="center"/>
          </w:tcPr>
          <w:p w:rsidR="00D366B8" w:rsidRDefault="003539F2">
            <w:pPr>
              <w:pStyle w:val="4"/>
            </w:pPr>
            <w:r>
              <w:t>1.28</w:t>
            </w:r>
          </w:p>
        </w:tc>
        <w:tc>
          <w:tcPr>
            <w:tcW w:w="2551" w:type="dxa"/>
            <w:vAlign w:val="center"/>
          </w:tcPr>
          <w:p w:rsidR="00D366B8" w:rsidRDefault="00D366B8">
            <w:pPr>
              <w:pStyle w:val="4"/>
            </w:pPr>
          </w:p>
        </w:tc>
        <w:tc>
          <w:tcPr>
            <w:tcW w:w="2551" w:type="dxa"/>
            <w:vAlign w:val="center"/>
          </w:tcPr>
          <w:p w:rsidR="00D366B8" w:rsidRDefault="003539F2">
            <w:pPr>
              <w:pStyle w:val="4"/>
            </w:pPr>
            <w:r>
              <w:t>1.28</w:t>
            </w:r>
          </w:p>
        </w:tc>
      </w:tr>
      <w:tr w:rsidR="00D366B8">
        <w:trPr>
          <w:trHeight w:val="369"/>
          <w:jc w:val="center"/>
        </w:trPr>
        <w:tc>
          <w:tcPr>
            <w:tcW w:w="850" w:type="dxa"/>
            <w:vAlign w:val="center"/>
          </w:tcPr>
          <w:p w:rsidR="00D366B8" w:rsidRDefault="003539F2">
            <w:pPr>
              <w:pStyle w:val="3"/>
            </w:pPr>
            <w:r>
              <w:t>23</w:t>
            </w:r>
          </w:p>
        </w:tc>
        <w:tc>
          <w:tcPr>
            <w:tcW w:w="1191" w:type="dxa"/>
            <w:vAlign w:val="center"/>
          </w:tcPr>
          <w:p w:rsidR="00D366B8" w:rsidRDefault="003539F2">
            <w:pPr>
              <w:pStyle w:val="2"/>
            </w:pPr>
            <w:r>
              <w:t>2130152</w:t>
            </w:r>
          </w:p>
        </w:tc>
        <w:tc>
          <w:tcPr>
            <w:tcW w:w="4535" w:type="dxa"/>
            <w:vAlign w:val="center"/>
          </w:tcPr>
          <w:p w:rsidR="00D366B8" w:rsidRDefault="003539F2">
            <w:pPr>
              <w:pStyle w:val="2"/>
            </w:pPr>
            <w:r>
              <w:t>对高校毕业生到基层任职补助</w:t>
            </w:r>
          </w:p>
        </w:tc>
        <w:tc>
          <w:tcPr>
            <w:tcW w:w="2551" w:type="dxa"/>
            <w:vAlign w:val="center"/>
          </w:tcPr>
          <w:p w:rsidR="00D366B8" w:rsidRDefault="003539F2">
            <w:pPr>
              <w:pStyle w:val="4"/>
            </w:pPr>
            <w:r>
              <w:t>1.28</w:t>
            </w:r>
          </w:p>
        </w:tc>
        <w:tc>
          <w:tcPr>
            <w:tcW w:w="2551" w:type="dxa"/>
            <w:vAlign w:val="center"/>
          </w:tcPr>
          <w:p w:rsidR="00D366B8" w:rsidRDefault="00D366B8">
            <w:pPr>
              <w:pStyle w:val="4"/>
            </w:pPr>
          </w:p>
        </w:tc>
        <w:tc>
          <w:tcPr>
            <w:tcW w:w="2551" w:type="dxa"/>
            <w:vAlign w:val="center"/>
          </w:tcPr>
          <w:p w:rsidR="00D366B8" w:rsidRDefault="003539F2">
            <w:pPr>
              <w:pStyle w:val="4"/>
            </w:pPr>
            <w:r>
              <w:t>1.28</w:t>
            </w:r>
          </w:p>
        </w:tc>
      </w:tr>
      <w:tr w:rsidR="00D366B8">
        <w:trPr>
          <w:trHeight w:val="369"/>
          <w:jc w:val="center"/>
        </w:trPr>
        <w:tc>
          <w:tcPr>
            <w:tcW w:w="850" w:type="dxa"/>
            <w:vAlign w:val="center"/>
          </w:tcPr>
          <w:p w:rsidR="00D366B8" w:rsidRDefault="003539F2">
            <w:pPr>
              <w:pStyle w:val="3"/>
            </w:pPr>
            <w:r>
              <w:t>24</w:t>
            </w:r>
          </w:p>
        </w:tc>
        <w:tc>
          <w:tcPr>
            <w:tcW w:w="1191" w:type="dxa"/>
            <w:vAlign w:val="center"/>
          </w:tcPr>
          <w:p w:rsidR="00D366B8" w:rsidRDefault="003539F2">
            <w:pPr>
              <w:pStyle w:val="2"/>
            </w:pPr>
            <w:r>
              <w:t>21303</w:t>
            </w:r>
          </w:p>
        </w:tc>
        <w:tc>
          <w:tcPr>
            <w:tcW w:w="4535" w:type="dxa"/>
            <w:vAlign w:val="center"/>
          </w:tcPr>
          <w:p w:rsidR="00D366B8" w:rsidRDefault="003539F2">
            <w:pPr>
              <w:pStyle w:val="2"/>
            </w:pPr>
            <w:r>
              <w:t>水利</w:t>
            </w:r>
          </w:p>
        </w:tc>
        <w:tc>
          <w:tcPr>
            <w:tcW w:w="2551" w:type="dxa"/>
            <w:vAlign w:val="center"/>
          </w:tcPr>
          <w:p w:rsidR="00D366B8" w:rsidRDefault="003539F2">
            <w:pPr>
              <w:pStyle w:val="4"/>
            </w:pPr>
            <w:r>
              <w:t>1.00</w:t>
            </w:r>
          </w:p>
        </w:tc>
        <w:tc>
          <w:tcPr>
            <w:tcW w:w="2551" w:type="dxa"/>
            <w:vAlign w:val="center"/>
          </w:tcPr>
          <w:p w:rsidR="00D366B8" w:rsidRDefault="00D366B8">
            <w:pPr>
              <w:pStyle w:val="4"/>
            </w:pPr>
          </w:p>
        </w:tc>
        <w:tc>
          <w:tcPr>
            <w:tcW w:w="2551" w:type="dxa"/>
            <w:vAlign w:val="center"/>
          </w:tcPr>
          <w:p w:rsidR="00D366B8" w:rsidRDefault="003539F2">
            <w:pPr>
              <w:pStyle w:val="4"/>
            </w:pPr>
            <w:r>
              <w:t>1.00</w:t>
            </w:r>
          </w:p>
        </w:tc>
      </w:tr>
      <w:tr w:rsidR="00D366B8">
        <w:trPr>
          <w:trHeight w:val="369"/>
          <w:jc w:val="center"/>
        </w:trPr>
        <w:tc>
          <w:tcPr>
            <w:tcW w:w="850" w:type="dxa"/>
            <w:vAlign w:val="center"/>
          </w:tcPr>
          <w:p w:rsidR="00D366B8" w:rsidRDefault="003539F2">
            <w:pPr>
              <w:pStyle w:val="3"/>
            </w:pPr>
            <w:r>
              <w:t>25</w:t>
            </w:r>
          </w:p>
        </w:tc>
        <w:tc>
          <w:tcPr>
            <w:tcW w:w="1191" w:type="dxa"/>
            <w:vAlign w:val="center"/>
          </w:tcPr>
          <w:p w:rsidR="00D366B8" w:rsidRDefault="003539F2">
            <w:pPr>
              <w:pStyle w:val="2"/>
            </w:pPr>
            <w:r>
              <w:t>2130314</w:t>
            </w:r>
          </w:p>
        </w:tc>
        <w:tc>
          <w:tcPr>
            <w:tcW w:w="4535" w:type="dxa"/>
            <w:vAlign w:val="center"/>
          </w:tcPr>
          <w:p w:rsidR="00D366B8" w:rsidRDefault="003539F2">
            <w:pPr>
              <w:pStyle w:val="2"/>
            </w:pPr>
            <w:r>
              <w:t>防汛</w:t>
            </w:r>
          </w:p>
        </w:tc>
        <w:tc>
          <w:tcPr>
            <w:tcW w:w="2551" w:type="dxa"/>
            <w:vAlign w:val="center"/>
          </w:tcPr>
          <w:p w:rsidR="00D366B8" w:rsidRDefault="003539F2">
            <w:pPr>
              <w:pStyle w:val="4"/>
            </w:pPr>
            <w:r>
              <w:t>1.00</w:t>
            </w:r>
          </w:p>
        </w:tc>
        <w:tc>
          <w:tcPr>
            <w:tcW w:w="2551" w:type="dxa"/>
            <w:vAlign w:val="center"/>
          </w:tcPr>
          <w:p w:rsidR="00D366B8" w:rsidRDefault="00D366B8">
            <w:pPr>
              <w:pStyle w:val="4"/>
            </w:pPr>
          </w:p>
        </w:tc>
        <w:tc>
          <w:tcPr>
            <w:tcW w:w="2551" w:type="dxa"/>
            <w:vAlign w:val="center"/>
          </w:tcPr>
          <w:p w:rsidR="00D366B8" w:rsidRDefault="003539F2">
            <w:pPr>
              <w:pStyle w:val="4"/>
            </w:pPr>
            <w:r>
              <w:t>1.00</w:t>
            </w:r>
          </w:p>
        </w:tc>
      </w:tr>
      <w:tr w:rsidR="00D366B8">
        <w:trPr>
          <w:trHeight w:val="369"/>
          <w:jc w:val="center"/>
        </w:trPr>
        <w:tc>
          <w:tcPr>
            <w:tcW w:w="850" w:type="dxa"/>
            <w:vAlign w:val="center"/>
          </w:tcPr>
          <w:p w:rsidR="00D366B8" w:rsidRDefault="003539F2">
            <w:pPr>
              <w:pStyle w:val="3"/>
            </w:pPr>
            <w:r>
              <w:t>26</w:t>
            </w:r>
          </w:p>
        </w:tc>
        <w:tc>
          <w:tcPr>
            <w:tcW w:w="1191" w:type="dxa"/>
            <w:vAlign w:val="center"/>
          </w:tcPr>
          <w:p w:rsidR="00D366B8" w:rsidRDefault="003539F2">
            <w:pPr>
              <w:pStyle w:val="2"/>
            </w:pPr>
            <w:r>
              <w:t>21307</w:t>
            </w:r>
          </w:p>
        </w:tc>
        <w:tc>
          <w:tcPr>
            <w:tcW w:w="4535" w:type="dxa"/>
            <w:vAlign w:val="center"/>
          </w:tcPr>
          <w:p w:rsidR="00D366B8" w:rsidRDefault="003539F2">
            <w:pPr>
              <w:pStyle w:val="2"/>
            </w:pPr>
            <w:r>
              <w:t>农村综合改革</w:t>
            </w:r>
          </w:p>
        </w:tc>
        <w:tc>
          <w:tcPr>
            <w:tcW w:w="2551" w:type="dxa"/>
            <w:vAlign w:val="center"/>
          </w:tcPr>
          <w:p w:rsidR="00D366B8" w:rsidRDefault="003539F2">
            <w:pPr>
              <w:pStyle w:val="4"/>
            </w:pPr>
            <w:r>
              <w:t>528.05</w:t>
            </w:r>
          </w:p>
        </w:tc>
        <w:tc>
          <w:tcPr>
            <w:tcW w:w="2551" w:type="dxa"/>
            <w:vAlign w:val="center"/>
          </w:tcPr>
          <w:p w:rsidR="00D366B8" w:rsidRDefault="00D366B8">
            <w:pPr>
              <w:pStyle w:val="4"/>
            </w:pPr>
          </w:p>
        </w:tc>
        <w:tc>
          <w:tcPr>
            <w:tcW w:w="2551" w:type="dxa"/>
            <w:vAlign w:val="center"/>
          </w:tcPr>
          <w:p w:rsidR="00D366B8" w:rsidRDefault="003539F2">
            <w:pPr>
              <w:pStyle w:val="4"/>
            </w:pPr>
            <w:r>
              <w:t>528.05</w:t>
            </w:r>
          </w:p>
        </w:tc>
      </w:tr>
      <w:tr w:rsidR="00D366B8">
        <w:trPr>
          <w:trHeight w:val="369"/>
          <w:jc w:val="center"/>
        </w:trPr>
        <w:tc>
          <w:tcPr>
            <w:tcW w:w="850" w:type="dxa"/>
            <w:vAlign w:val="center"/>
          </w:tcPr>
          <w:p w:rsidR="00D366B8" w:rsidRDefault="003539F2">
            <w:pPr>
              <w:pStyle w:val="3"/>
            </w:pPr>
            <w:r>
              <w:t>27</w:t>
            </w:r>
          </w:p>
        </w:tc>
        <w:tc>
          <w:tcPr>
            <w:tcW w:w="1191" w:type="dxa"/>
            <w:vAlign w:val="center"/>
          </w:tcPr>
          <w:p w:rsidR="00D366B8" w:rsidRDefault="003539F2">
            <w:pPr>
              <w:pStyle w:val="2"/>
            </w:pPr>
            <w:r>
              <w:t>2130705</w:t>
            </w:r>
          </w:p>
        </w:tc>
        <w:tc>
          <w:tcPr>
            <w:tcW w:w="4535" w:type="dxa"/>
            <w:vAlign w:val="center"/>
          </w:tcPr>
          <w:p w:rsidR="00D366B8" w:rsidRDefault="003539F2">
            <w:pPr>
              <w:pStyle w:val="2"/>
            </w:pPr>
            <w:r>
              <w:t>对村民委员会和村党支部的补助</w:t>
            </w:r>
          </w:p>
        </w:tc>
        <w:tc>
          <w:tcPr>
            <w:tcW w:w="2551" w:type="dxa"/>
            <w:vAlign w:val="center"/>
          </w:tcPr>
          <w:p w:rsidR="00D366B8" w:rsidRDefault="003539F2">
            <w:pPr>
              <w:pStyle w:val="4"/>
            </w:pPr>
            <w:r>
              <w:t>128.05</w:t>
            </w:r>
          </w:p>
        </w:tc>
        <w:tc>
          <w:tcPr>
            <w:tcW w:w="2551" w:type="dxa"/>
            <w:vAlign w:val="center"/>
          </w:tcPr>
          <w:p w:rsidR="00D366B8" w:rsidRDefault="00D366B8">
            <w:pPr>
              <w:pStyle w:val="4"/>
            </w:pPr>
          </w:p>
        </w:tc>
        <w:tc>
          <w:tcPr>
            <w:tcW w:w="2551" w:type="dxa"/>
            <w:vAlign w:val="center"/>
          </w:tcPr>
          <w:p w:rsidR="00D366B8" w:rsidRDefault="003539F2">
            <w:pPr>
              <w:pStyle w:val="4"/>
            </w:pPr>
            <w:r>
              <w:t>128.05</w:t>
            </w:r>
          </w:p>
        </w:tc>
      </w:tr>
      <w:tr w:rsidR="00D366B8">
        <w:trPr>
          <w:trHeight w:val="369"/>
          <w:jc w:val="center"/>
        </w:trPr>
        <w:tc>
          <w:tcPr>
            <w:tcW w:w="850" w:type="dxa"/>
            <w:vAlign w:val="center"/>
          </w:tcPr>
          <w:p w:rsidR="00D366B8" w:rsidRDefault="003539F2">
            <w:pPr>
              <w:pStyle w:val="3"/>
            </w:pPr>
            <w:r>
              <w:t>28</w:t>
            </w:r>
          </w:p>
        </w:tc>
        <w:tc>
          <w:tcPr>
            <w:tcW w:w="1191" w:type="dxa"/>
            <w:vAlign w:val="center"/>
          </w:tcPr>
          <w:p w:rsidR="00D366B8" w:rsidRDefault="003539F2">
            <w:pPr>
              <w:pStyle w:val="2"/>
            </w:pPr>
            <w:r>
              <w:t>2130799</w:t>
            </w:r>
          </w:p>
        </w:tc>
        <w:tc>
          <w:tcPr>
            <w:tcW w:w="4535" w:type="dxa"/>
            <w:vAlign w:val="center"/>
          </w:tcPr>
          <w:p w:rsidR="00D366B8" w:rsidRDefault="003539F2">
            <w:pPr>
              <w:pStyle w:val="2"/>
            </w:pPr>
            <w:r>
              <w:t>其他农村综合改革支出</w:t>
            </w:r>
          </w:p>
        </w:tc>
        <w:tc>
          <w:tcPr>
            <w:tcW w:w="2551" w:type="dxa"/>
            <w:vAlign w:val="center"/>
          </w:tcPr>
          <w:p w:rsidR="00D366B8" w:rsidRDefault="003539F2">
            <w:pPr>
              <w:pStyle w:val="4"/>
            </w:pPr>
            <w:r>
              <w:t>400.00</w:t>
            </w:r>
          </w:p>
        </w:tc>
        <w:tc>
          <w:tcPr>
            <w:tcW w:w="2551" w:type="dxa"/>
            <w:vAlign w:val="center"/>
          </w:tcPr>
          <w:p w:rsidR="00D366B8" w:rsidRDefault="00D366B8">
            <w:pPr>
              <w:pStyle w:val="4"/>
            </w:pPr>
          </w:p>
        </w:tc>
        <w:tc>
          <w:tcPr>
            <w:tcW w:w="2551" w:type="dxa"/>
            <w:vAlign w:val="center"/>
          </w:tcPr>
          <w:p w:rsidR="00D366B8" w:rsidRDefault="003539F2">
            <w:pPr>
              <w:pStyle w:val="4"/>
            </w:pPr>
            <w:r>
              <w:t>400.00</w:t>
            </w:r>
          </w:p>
        </w:tc>
      </w:tr>
      <w:tr w:rsidR="00D366B8">
        <w:trPr>
          <w:trHeight w:val="369"/>
          <w:jc w:val="center"/>
        </w:trPr>
        <w:tc>
          <w:tcPr>
            <w:tcW w:w="850" w:type="dxa"/>
            <w:vAlign w:val="center"/>
          </w:tcPr>
          <w:p w:rsidR="00D366B8" w:rsidRDefault="003539F2">
            <w:pPr>
              <w:pStyle w:val="3"/>
            </w:pPr>
            <w:r>
              <w:t>29</w:t>
            </w:r>
          </w:p>
        </w:tc>
        <w:tc>
          <w:tcPr>
            <w:tcW w:w="1191" w:type="dxa"/>
            <w:vAlign w:val="center"/>
          </w:tcPr>
          <w:p w:rsidR="00D366B8" w:rsidRDefault="003539F2">
            <w:pPr>
              <w:pStyle w:val="2"/>
            </w:pPr>
            <w:r>
              <w:t>221</w:t>
            </w:r>
          </w:p>
        </w:tc>
        <w:tc>
          <w:tcPr>
            <w:tcW w:w="4535" w:type="dxa"/>
            <w:vAlign w:val="center"/>
          </w:tcPr>
          <w:p w:rsidR="00D366B8" w:rsidRDefault="003539F2">
            <w:pPr>
              <w:pStyle w:val="2"/>
            </w:pPr>
            <w:r>
              <w:t>住房保障支出</w:t>
            </w:r>
          </w:p>
        </w:tc>
        <w:tc>
          <w:tcPr>
            <w:tcW w:w="2551" w:type="dxa"/>
            <w:vAlign w:val="center"/>
          </w:tcPr>
          <w:p w:rsidR="00D366B8" w:rsidRDefault="003539F2">
            <w:pPr>
              <w:pStyle w:val="4"/>
            </w:pPr>
            <w:r>
              <w:t>31.13</w:t>
            </w:r>
          </w:p>
        </w:tc>
        <w:tc>
          <w:tcPr>
            <w:tcW w:w="2551" w:type="dxa"/>
            <w:vAlign w:val="center"/>
          </w:tcPr>
          <w:p w:rsidR="00D366B8" w:rsidRDefault="003539F2">
            <w:pPr>
              <w:pStyle w:val="4"/>
            </w:pPr>
            <w:r>
              <w:t>15.93</w:t>
            </w:r>
          </w:p>
        </w:tc>
        <w:tc>
          <w:tcPr>
            <w:tcW w:w="2551" w:type="dxa"/>
            <w:vAlign w:val="center"/>
          </w:tcPr>
          <w:p w:rsidR="00D366B8" w:rsidRDefault="003539F2">
            <w:pPr>
              <w:pStyle w:val="4"/>
            </w:pPr>
            <w:r>
              <w:t>15.20</w:t>
            </w:r>
          </w:p>
        </w:tc>
      </w:tr>
      <w:tr w:rsidR="00D366B8">
        <w:trPr>
          <w:trHeight w:val="369"/>
          <w:jc w:val="center"/>
        </w:trPr>
        <w:tc>
          <w:tcPr>
            <w:tcW w:w="850" w:type="dxa"/>
            <w:vAlign w:val="center"/>
          </w:tcPr>
          <w:p w:rsidR="00D366B8" w:rsidRDefault="003539F2">
            <w:pPr>
              <w:pStyle w:val="3"/>
            </w:pPr>
            <w:r>
              <w:t>30</w:t>
            </w:r>
          </w:p>
        </w:tc>
        <w:tc>
          <w:tcPr>
            <w:tcW w:w="1191" w:type="dxa"/>
            <w:vAlign w:val="center"/>
          </w:tcPr>
          <w:p w:rsidR="00D366B8" w:rsidRDefault="003539F2">
            <w:pPr>
              <w:pStyle w:val="2"/>
            </w:pPr>
            <w:r>
              <w:t>22101</w:t>
            </w:r>
          </w:p>
        </w:tc>
        <w:tc>
          <w:tcPr>
            <w:tcW w:w="4535" w:type="dxa"/>
            <w:vAlign w:val="center"/>
          </w:tcPr>
          <w:p w:rsidR="00D366B8" w:rsidRDefault="003539F2">
            <w:pPr>
              <w:pStyle w:val="2"/>
            </w:pPr>
            <w:r>
              <w:t>保障性安居工程支出</w:t>
            </w:r>
          </w:p>
        </w:tc>
        <w:tc>
          <w:tcPr>
            <w:tcW w:w="2551" w:type="dxa"/>
            <w:vAlign w:val="center"/>
          </w:tcPr>
          <w:p w:rsidR="00D366B8" w:rsidRDefault="003539F2">
            <w:pPr>
              <w:pStyle w:val="4"/>
            </w:pPr>
            <w:r>
              <w:t>15.20</w:t>
            </w:r>
          </w:p>
        </w:tc>
        <w:tc>
          <w:tcPr>
            <w:tcW w:w="2551" w:type="dxa"/>
            <w:vAlign w:val="center"/>
          </w:tcPr>
          <w:p w:rsidR="00D366B8" w:rsidRDefault="00D366B8">
            <w:pPr>
              <w:pStyle w:val="4"/>
            </w:pPr>
          </w:p>
        </w:tc>
        <w:tc>
          <w:tcPr>
            <w:tcW w:w="2551" w:type="dxa"/>
            <w:vAlign w:val="center"/>
          </w:tcPr>
          <w:p w:rsidR="00D366B8" w:rsidRDefault="003539F2">
            <w:pPr>
              <w:pStyle w:val="4"/>
            </w:pPr>
            <w:r>
              <w:t>15.20</w:t>
            </w:r>
          </w:p>
        </w:tc>
      </w:tr>
      <w:tr w:rsidR="00D366B8">
        <w:trPr>
          <w:trHeight w:val="369"/>
          <w:jc w:val="center"/>
        </w:trPr>
        <w:tc>
          <w:tcPr>
            <w:tcW w:w="850" w:type="dxa"/>
            <w:vAlign w:val="center"/>
          </w:tcPr>
          <w:p w:rsidR="00D366B8" w:rsidRDefault="003539F2">
            <w:pPr>
              <w:pStyle w:val="3"/>
            </w:pPr>
            <w:r>
              <w:t>31</w:t>
            </w:r>
          </w:p>
        </w:tc>
        <w:tc>
          <w:tcPr>
            <w:tcW w:w="1191" w:type="dxa"/>
            <w:vAlign w:val="center"/>
          </w:tcPr>
          <w:p w:rsidR="00D366B8" w:rsidRDefault="003539F2">
            <w:pPr>
              <w:pStyle w:val="2"/>
            </w:pPr>
            <w:r>
              <w:t>2210105</w:t>
            </w:r>
          </w:p>
        </w:tc>
        <w:tc>
          <w:tcPr>
            <w:tcW w:w="4535" w:type="dxa"/>
            <w:vAlign w:val="center"/>
          </w:tcPr>
          <w:p w:rsidR="00D366B8" w:rsidRDefault="003539F2">
            <w:pPr>
              <w:pStyle w:val="2"/>
            </w:pPr>
            <w:r>
              <w:t>农村危房改造</w:t>
            </w:r>
          </w:p>
        </w:tc>
        <w:tc>
          <w:tcPr>
            <w:tcW w:w="2551" w:type="dxa"/>
            <w:vAlign w:val="center"/>
          </w:tcPr>
          <w:p w:rsidR="00D366B8" w:rsidRDefault="003539F2">
            <w:pPr>
              <w:pStyle w:val="4"/>
            </w:pPr>
            <w:r>
              <w:t>15.20</w:t>
            </w:r>
          </w:p>
        </w:tc>
        <w:tc>
          <w:tcPr>
            <w:tcW w:w="2551" w:type="dxa"/>
            <w:vAlign w:val="center"/>
          </w:tcPr>
          <w:p w:rsidR="00D366B8" w:rsidRDefault="00D366B8">
            <w:pPr>
              <w:pStyle w:val="4"/>
            </w:pPr>
          </w:p>
        </w:tc>
        <w:tc>
          <w:tcPr>
            <w:tcW w:w="2551" w:type="dxa"/>
            <w:vAlign w:val="center"/>
          </w:tcPr>
          <w:p w:rsidR="00D366B8" w:rsidRDefault="003539F2">
            <w:pPr>
              <w:pStyle w:val="4"/>
            </w:pPr>
            <w:r>
              <w:t>15.20</w:t>
            </w:r>
          </w:p>
        </w:tc>
      </w:tr>
      <w:tr w:rsidR="00D366B8">
        <w:trPr>
          <w:trHeight w:val="369"/>
          <w:jc w:val="center"/>
        </w:trPr>
        <w:tc>
          <w:tcPr>
            <w:tcW w:w="850" w:type="dxa"/>
            <w:vAlign w:val="center"/>
          </w:tcPr>
          <w:p w:rsidR="00D366B8" w:rsidRDefault="003539F2">
            <w:pPr>
              <w:pStyle w:val="3"/>
            </w:pPr>
            <w:r>
              <w:t>32</w:t>
            </w:r>
          </w:p>
        </w:tc>
        <w:tc>
          <w:tcPr>
            <w:tcW w:w="1191" w:type="dxa"/>
            <w:vAlign w:val="center"/>
          </w:tcPr>
          <w:p w:rsidR="00D366B8" w:rsidRDefault="003539F2">
            <w:pPr>
              <w:pStyle w:val="2"/>
            </w:pPr>
            <w:r>
              <w:t>22102</w:t>
            </w:r>
          </w:p>
        </w:tc>
        <w:tc>
          <w:tcPr>
            <w:tcW w:w="4535" w:type="dxa"/>
            <w:vAlign w:val="center"/>
          </w:tcPr>
          <w:p w:rsidR="00D366B8" w:rsidRDefault="003539F2">
            <w:pPr>
              <w:pStyle w:val="2"/>
            </w:pPr>
            <w:r>
              <w:t>住房改革支出</w:t>
            </w:r>
          </w:p>
        </w:tc>
        <w:tc>
          <w:tcPr>
            <w:tcW w:w="2551" w:type="dxa"/>
            <w:vAlign w:val="center"/>
          </w:tcPr>
          <w:p w:rsidR="00D366B8" w:rsidRDefault="003539F2">
            <w:pPr>
              <w:pStyle w:val="4"/>
            </w:pPr>
            <w:r>
              <w:t>15.93</w:t>
            </w:r>
          </w:p>
        </w:tc>
        <w:tc>
          <w:tcPr>
            <w:tcW w:w="2551" w:type="dxa"/>
            <w:vAlign w:val="center"/>
          </w:tcPr>
          <w:p w:rsidR="00D366B8" w:rsidRDefault="003539F2">
            <w:pPr>
              <w:pStyle w:val="4"/>
            </w:pPr>
            <w:r>
              <w:t>15.93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33</w:t>
            </w:r>
          </w:p>
        </w:tc>
        <w:tc>
          <w:tcPr>
            <w:tcW w:w="1191" w:type="dxa"/>
            <w:vAlign w:val="center"/>
          </w:tcPr>
          <w:p w:rsidR="00D366B8" w:rsidRDefault="003539F2">
            <w:pPr>
              <w:pStyle w:val="2"/>
            </w:pPr>
            <w:r>
              <w:t>2210201</w:t>
            </w:r>
          </w:p>
        </w:tc>
        <w:tc>
          <w:tcPr>
            <w:tcW w:w="4535" w:type="dxa"/>
            <w:vAlign w:val="center"/>
          </w:tcPr>
          <w:p w:rsidR="00D366B8" w:rsidRDefault="003539F2">
            <w:pPr>
              <w:pStyle w:val="2"/>
            </w:pPr>
            <w:r>
              <w:t>住房公积金</w:t>
            </w:r>
          </w:p>
        </w:tc>
        <w:tc>
          <w:tcPr>
            <w:tcW w:w="2551" w:type="dxa"/>
            <w:vAlign w:val="center"/>
          </w:tcPr>
          <w:p w:rsidR="00D366B8" w:rsidRDefault="003539F2">
            <w:pPr>
              <w:pStyle w:val="4"/>
            </w:pPr>
            <w:r>
              <w:t>15.93</w:t>
            </w:r>
          </w:p>
        </w:tc>
        <w:tc>
          <w:tcPr>
            <w:tcW w:w="2551" w:type="dxa"/>
            <w:vAlign w:val="center"/>
          </w:tcPr>
          <w:p w:rsidR="00D366B8" w:rsidRDefault="003539F2">
            <w:pPr>
              <w:pStyle w:val="4"/>
            </w:pPr>
            <w:r>
              <w:t>15.93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34</w:t>
            </w:r>
          </w:p>
        </w:tc>
        <w:tc>
          <w:tcPr>
            <w:tcW w:w="1191" w:type="dxa"/>
            <w:vAlign w:val="center"/>
          </w:tcPr>
          <w:p w:rsidR="00D366B8" w:rsidRDefault="003539F2">
            <w:pPr>
              <w:pStyle w:val="2"/>
            </w:pPr>
            <w:r>
              <w:t>224</w:t>
            </w:r>
          </w:p>
        </w:tc>
        <w:tc>
          <w:tcPr>
            <w:tcW w:w="4535" w:type="dxa"/>
            <w:vAlign w:val="center"/>
          </w:tcPr>
          <w:p w:rsidR="00D366B8" w:rsidRDefault="003539F2">
            <w:pPr>
              <w:pStyle w:val="2"/>
            </w:pPr>
            <w:r>
              <w:t>灾害防治及应急管理支出</w:t>
            </w:r>
          </w:p>
        </w:tc>
        <w:tc>
          <w:tcPr>
            <w:tcW w:w="2551" w:type="dxa"/>
            <w:vAlign w:val="center"/>
          </w:tcPr>
          <w:p w:rsidR="00D366B8" w:rsidRDefault="003539F2">
            <w:pPr>
              <w:pStyle w:val="4"/>
            </w:pPr>
            <w:r>
              <w:t>2.00</w:t>
            </w:r>
          </w:p>
        </w:tc>
        <w:tc>
          <w:tcPr>
            <w:tcW w:w="2551" w:type="dxa"/>
            <w:vAlign w:val="center"/>
          </w:tcPr>
          <w:p w:rsidR="00D366B8" w:rsidRDefault="00D366B8">
            <w:pPr>
              <w:pStyle w:val="4"/>
            </w:pPr>
          </w:p>
        </w:tc>
        <w:tc>
          <w:tcPr>
            <w:tcW w:w="2551" w:type="dxa"/>
            <w:vAlign w:val="center"/>
          </w:tcPr>
          <w:p w:rsidR="00D366B8" w:rsidRDefault="003539F2">
            <w:pPr>
              <w:pStyle w:val="4"/>
            </w:pPr>
            <w:r>
              <w:t>2.00</w:t>
            </w:r>
          </w:p>
        </w:tc>
      </w:tr>
      <w:tr w:rsidR="00D366B8">
        <w:trPr>
          <w:trHeight w:val="369"/>
          <w:jc w:val="center"/>
        </w:trPr>
        <w:tc>
          <w:tcPr>
            <w:tcW w:w="850" w:type="dxa"/>
            <w:vAlign w:val="center"/>
          </w:tcPr>
          <w:p w:rsidR="00D366B8" w:rsidRDefault="003539F2">
            <w:pPr>
              <w:pStyle w:val="3"/>
            </w:pPr>
            <w:r>
              <w:t>35</w:t>
            </w:r>
          </w:p>
        </w:tc>
        <w:tc>
          <w:tcPr>
            <w:tcW w:w="1191" w:type="dxa"/>
            <w:vAlign w:val="center"/>
          </w:tcPr>
          <w:p w:rsidR="00D366B8" w:rsidRDefault="003539F2">
            <w:pPr>
              <w:pStyle w:val="2"/>
            </w:pPr>
            <w:r>
              <w:t>22401</w:t>
            </w:r>
          </w:p>
        </w:tc>
        <w:tc>
          <w:tcPr>
            <w:tcW w:w="4535" w:type="dxa"/>
            <w:vAlign w:val="center"/>
          </w:tcPr>
          <w:p w:rsidR="00D366B8" w:rsidRDefault="003539F2">
            <w:pPr>
              <w:pStyle w:val="2"/>
            </w:pPr>
            <w:r>
              <w:t>应急管理事务</w:t>
            </w:r>
          </w:p>
        </w:tc>
        <w:tc>
          <w:tcPr>
            <w:tcW w:w="2551" w:type="dxa"/>
            <w:vAlign w:val="center"/>
          </w:tcPr>
          <w:p w:rsidR="00D366B8" w:rsidRDefault="003539F2">
            <w:pPr>
              <w:pStyle w:val="4"/>
            </w:pPr>
            <w:r>
              <w:t>2.00</w:t>
            </w:r>
          </w:p>
        </w:tc>
        <w:tc>
          <w:tcPr>
            <w:tcW w:w="2551" w:type="dxa"/>
            <w:vAlign w:val="center"/>
          </w:tcPr>
          <w:p w:rsidR="00D366B8" w:rsidRDefault="00D366B8">
            <w:pPr>
              <w:pStyle w:val="4"/>
            </w:pPr>
          </w:p>
        </w:tc>
        <w:tc>
          <w:tcPr>
            <w:tcW w:w="2551" w:type="dxa"/>
            <w:vAlign w:val="center"/>
          </w:tcPr>
          <w:p w:rsidR="00D366B8" w:rsidRDefault="003539F2">
            <w:pPr>
              <w:pStyle w:val="4"/>
            </w:pPr>
            <w:r>
              <w:t>2.00</w:t>
            </w:r>
          </w:p>
        </w:tc>
      </w:tr>
      <w:tr w:rsidR="00D366B8">
        <w:trPr>
          <w:trHeight w:val="369"/>
          <w:jc w:val="center"/>
        </w:trPr>
        <w:tc>
          <w:tcPr>
            <w:tcW w:w="850" w:type="dxa"/>
            <w:vAlign w:val="center"/>
          </w:tcPr>
          <w:p w:rsidR="00D366B8" w:rsidRDefault="003539F2">
            <w:pPr>
              <w:pStyle w:val="3"/>
            </w:pPr>
            <w:r>
              <w:t>36</w:t>
            </w:r>
          </w:p>
        </w:tc>
        <w:tc>
          <w:tcPr>
            <w:tcW w:w="1191" w:type="dxa"/>
            <w:vAlign w:val="center"/>
          </w:tcPr>
          <w:p w:rsidR="00D366B8" w:rsidRDefault="003539F2">
            <w:pPr>
              <w:pStyle w:val="2"/>
            </w:pPr>
            <w:r>
              <w:t>2240104</w:t>
            </w:r>
          </w:p>
        </w:tc>
        <w:tc>
          <w:tcPr>
            <w:tcW w:w="4535" w:type="dxa"/>
            <w:vAlign w:val="center"/>
          </w:tcPr>
          <w:p w:rsidR="00D366B8" w:rsidRDefault="003539F2">
            <w:pPr>
              <w:pStyle w:val="2"/>
            </w:pPr>
            <w:r>
              <w:t>灾害风险防治</w:t>
            </w:r>
          </w:p>
        </w:tc>
        <w:tc>
          <w:tcPr>
            <w:tcW w:w="2551" w:type="dxa"/>
            <w:vAlign w:val="center"/>
          </w:tcPr>
          <w:p w:rsidR="00D366B8" w:rsidRDefault="003539F2">
            <w:pPr>
              <w:pStyle w:val="4"/>
            </w:pPr>
            <w:r>
              <w:t>2.00</w:t>
            </w:r>
          </w:p>
        </w:tc>
        <w:tc>
          <w:tcPr>
            <w:tcW w:w="2551" w:type="dxa"/>
            <w:vAlign w:val="center"/>
          </w:tcPr>
          <w:p w:rsidR="00D366B8" w:rsidRDefault="00D366B8">
            <w:pPr>
              <w:pStyle w:val="4"/>
            </w:pPr>
          </w:p>
        </w:tc>
        <w:tc>
          <w:tcPr>
            <w:tcW w:w="2551" w:type="dxa"/>
            <w:vAlign w:val="center"/>
          </w:tcPr>
          <w:p w:rsidR="00D366B8" w:rsidRDefault="003539F2">
            <w:pPr>
              <w:pStyle w:val="4"/>
            </w:pPr>
            <w:r>
              <w:t>2.00</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BD72A3" w:rsidTr="00BD72A3">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2551" w:type="dxa"/>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5726" w:type="dxa"/>
            <w:gridSpan w:val="2"/>
            <w:vAlign w:val="center"/>
          </w:tcPr>
          <w:p w:rsidR="00D366B8" w:rsidRDefault="003539F2">
            <w:pPr>
              <w:pStyle w:val="1"/>
            </w:pPr>
            <w:r>
              <w:t>支出部门经济分类科目</w:t>
            </w:r>
          </w:p>
        </w:tc>
        <w:tc>
          <w:tcPr>
            <w:tcW w:w="7654" w:type="dxa"/>
            <w:gridSpan w:val="3"/>
            <w:vAlign w:val="center"/>
          </w:tcPr>
          <w:p w:rsidR="00D366B8" w:rsidRDefault="003539F2">
            <w:pPr>
              <w:pStyle w:val="1"/>
            </w:pPr>
            <w:r>
              <w:t>一般公共预算基本支出</w:t>
            </w:r>
          </w:p>
        </w:tc>
      </w:tr>
      <w:tr w:rsidR="00D366B8">
        <w:trPr>
          <w:trHeight w:val="369"/>
          <w:tblHeader/>
          <w:jc w:val="center"/>
        </w:trPr>
        <w:tc>
          <w:tcPr>
            <w:tcW w:w="850" w:type="dxa"/>
            <w:vMerge/>
          </w:tcPr>
          <w:p w:rsidR="00D366B8" w:rsidRDefault="00D366B8"/>
        </w:tc>
        <w:tc>
          <w:tcPr>
            <w:tcW w:w="1191" w:type="dxa"/>
            <w:vAlign w:val="center"/>
          </w:tcPr>
          <w:p w:rsidR="00D366B8" w:rsidRDefault="003539F2">
            <w:pPr>
              <w:pStyle w:val="1"/>
            </w:pPr>
            <w:r>
              <w:t>科目编码</w:t>
            </w:r>
          </w:p>
        </w:tc>
        <w:tc>
          <w:tcPr>
            <w:tcW w:w="4535" w:type="dxa"/>
            <w:vAlign w:val="center"/>
          </w:tcPr>
          <w:p w:rsidR="00D366B8" w:rsidRDefault="003539F2">
            <w:pPr>
              <w:pStyle w:val="1"/>
            </w:pPr>
            <w:r>
              <w:t>科目名称</w:t>
            </w:r>
          </w:p>
        </w:tc>
        <w:tc>
          <w:tcPr>
            <w:tcW w:w="2551" w:type="dxa"/>
            <w:vAlign w:val="center"/>
          </w:tcPr>
          <w:p w:rsidR="00D366B8" w:rsidRDefault="003539F2">
            <w:pPr>
              <w:pStyle w:val="1"/>
            </w:pPr>
            <w:r>
              <w:t>合计</w:t>
            </w:r>
          </w:p>
        </w:tc>
        <w:tc>
          <w:tcPr>
            <w:tcW w:w="2551" w:type="dxa"/>
            <w:vAlign w:val="center"/>
          </w:tcPr>
          <w:p w:rsidR="00D366B8" w:rsidRDefault="003539F2">
            <w:pPr>
              <w:pStyle w:val="1"/>
            </w:pPr>
            <w:r>
              <w:t>人员经费</w:t>
            </w:r>
          </w:p>
        </w:tc>
        <w:tc>
          <w:tcPr>
            <w:tcW w:w="2551" w:type="dxa"/>
            <w:vAlign w:val="center"/>
          </w:tcPr>
          <w:p w:rsidR="00D366B8" w:rsidRDefault="003539F2">
            <w:pPr>
              <w:pStyle w:val="1"/>
            </w:pPr>
            <w:r>
              <w:t>公用经费</w:t>
            </w:r>
          </w:p>
        </w:tc>
      </w:tr>
      <w:tr w:rsidR="00D366B8">
        <w:trPr>
          <w:trHeight w:val="369"/>
          <w:tblHeader/>
          <w:jc w:val="center"/>
        </w:trPr>
        <w:tc>
          <w:tcPr>
            <w:tcW w:w="850" w:type="dxa"/>
            <w:vAlign w:val="center"/>
          </w:tcPr>
          <w:p w:rsidR="00D366B8" w:rsidRDefault="003539F2">
            <w:pPr>
              <w:pStyle w:val="1"/>
            </w:pPr>
            <w:r>
              <w:t>栏次</w:t>
            </w:r>
          </w:p>
        </w:tc>
        <w:tc>
          <w:tcPr>
            <w:tcW w:w="1191" w:type="dxa"/>
            <w:vAlign w:val="center"/>
          </w:tcPr>
          <w:p w:rsidR="00D366B8" w:rsidRDefault="003539F2">
            <w:pPr>
              <w:pStyle w:val="1"/>
            </w:pPr>
            <w:r>
              <w:t>1</w:t>
            </w:r>
          </w:p>
        </w:tc>
        <w:tc>
          <w:tcPr>
            <w:tcW w:w="4535" w:type="dxa"/>
            <w:vAlign w:val="center"/>
          </w:tcPr>
          <w:p w:rsidR="00D366B8" w:rsidRDefault="003539F2">
            <w:pPr>
              <w:pStyle w:val="1"/>
            </w:pPr>
            <w:r>
              <w:t>2</w:t>
            </w:r>
          </w:p>
        </w:tc>
        <w:tc>
          <w:tcPr>
            <w:tcW w:w="2551" w:type="dxa"/>
            <w:vAlign w:val="center"/>
          </w:tcPr>
          <w:p w:rsidR="00D366B8" w:rsidRDefault="003539F2">
            <w:pPr>
              <w:pStyle w:val="1"/>
            </w:pPr>
            <w:r>
              <w:t>3</w:t>
            </w:r>
          </w:p>
        </w:tc>
        <w:tc>
          <w:tcPr>
            <w:tcW w:w="2551" w:type="dxa"/>
            <w:vAlign w:val="center"/>
          </w:tcPr>
          <w:p w:rsidR="00D366B8" w:rsidRDefault="003539F2">
            <w:pPr>
              <w:pStyle w:val="1"/>
            </w:pPr>
            <w:r>
              <w:t>4</w:t>
            </w:r>
          </w:p>
        </w:tc>
        <w:tc>
          <w:tcPr>
            <w:tcW w:w="2551" w:type="dxa"/>
            <w:vAlign w:val="center"/>
          </w:tcPr>
          <w:p w:rsidR="00D366B8" w:rsidRDefault="003539F2">
            <w:pPr>
              <w:pStyle w:val="1"/>
            </w:pPr>
            <w:r>
              <w:t>5</w:t>
            </w:r>
          </w:p>
        </w:tc>
      </w:tr>
      <w:tr w:rsidR="00D366B8">
        <w:trPr>
          <w:trHeight w:val="369"/>
          <w:jc w:val="center"/>
        </w:trPr>
        <w:tc>
          <w:tcPr>
            <w:tcW w:w="850" w:type="dxa"/>
            <w:vAlign w:val="center"/>
          </w:tcPr>
          <w:p w:rsidR="00D366B8" w:rsidRDefault="003539F2">
            <w:pPr>
              <w:pStyle w:val="3"/>
            </w:pPr>
            <w:r>
              <w:t>1</w:t>
            </w:r>
          </w:p>
        </w:tc>
        <w:tc>
          <w:tcPr>
            <w:tcW w:w="1191" w:type="dxa"/>
            <w:vAlign w:val="center"/>
          </w:tcPr>
          <w:p w:rsidR="00D366B8" w:rsidRDefault="00D366B8">
            <w:pPr>
              <w:pStyle w:val="5"/>
            </w:pPr>
          </w:p>
        </w:tc>
        <w:tc>
          <w:tcPr>
            <w:tcW w:w="4535" w:type="dxa"/>
            <w:vAlign w:val="center"/>
          </w:tcPr>
          <w:p w:rsidR="00D366B8" w:rsidRDefault="003539F2">
            <w:pPr>
              <w:pStyle w:val="6"/>
            </w:pPr>
            <w:r>
              <w:t>合计</w:t>
            </w:r>
          </w:p>
        </w:tc>
        <w:tc>
          <w:tcPr>
            <w:tcW w:w="2551" w:type="dxa"/>
            <w:vAlign w:val="center"/>
          </w:tcPr>
          <w:p w:rsidR="00D366B8" w:rsidRDefault="003539F2">
            <w:pPr>
              <w:pStyle w:val="7"/>
            </w:pPr>
            <w:r>
              <w:t>489.25</w:t>
            </w:r>
          </w:p>
        </w:tc>
        <w:tc>
          <w:tcPr>
            <w:tcW w:w="2551" w:type="dxa"/>
            <w:vAlign w:val="center"/>
          </w:tcPr>
          <w:p w:rsidR="00D366B8" w:rsidRDefault="003539F2">
            <w:pPr>
              <w:pStyle w:val="7"/>
            </w:pPr>
            <w:r>
              <w:t>433.88</w:t>
            </w:r>
          </w:p>
        </w:tc>
        <w:tc>
          <w:tcPr>
            <w:tcW w:w="2551" w:type="dxa"/>
            <w:vAlign w:val="center"/>
          </w:tcPr>
          <w:p w:rsidR="00D366B8" w:rsidRDefault="003539F2">
            <w:pPr>
              <w:pStyle w:val="7"/>
            </w:pPr>
            <w:r>
              <w:t>55.37</w:t>
            </w:r>
          </w:p>
        </w:tc>
      </w:tr>
      <w:tr w:rsidR="00D366B8">
        <w:trPr>
          <w:trHeight w:val="369"/>
          <w:jc w:val="center"/>
        </w:trPr>
        <w:tc>
          <w:tcPr>
            <w:tcW w:w="850" w:type="dxa"/>
            <w:vAlign w:val="center"/>
          </w:tcPr>
          <w:p w:rsidR="00D366B8" w:rsidRDefault="003539F2">
            <w:pPr>
              <w:pStyle w:val="3"/>
            </w:pPr>
            <w:r>
              <w:t>2</w:t>
            </w:r>
          </w:p>
        </w:tc>
        <w:tc>
          <w:tcPr>
            <w:tcW w:w="1191" w:type="dxa"/>
            <w:vAlign w:val="center"/>
          </w:tcPr>
          <w:p w:rsidR="00D366B8" w:rsidRDefault="003539F2">
            <w:pPr>
              <w:pStyle w:val="2"/>
            </w:pPr>
            <w:r>
              <w:t>301</w:t>
            </w:r>
          </w:p>
        </w:tc>
        <w:tc>
          <w:tcPr>
            <w:tcW w:w="4535" w:type="dxa"/>
            <w:vAlign w:val="center"/>
          </w:tcPr>
          <w:p w:rsidR="00D366B8" w:rsidRDefault="003539F2">
            <w:pPr>
              <w:pStyle w:val="2"/>
            </w:pPr>
            <w:r>
              <w:t>工资福利支出</w:t>
            </w:r>
          </w:p>
        </w:tc>
        <w:tc>
          <w:tcPr>
            <w:tcW w:w="2551" w:type="dxa"/>
            <w:vAlign w:val="center"/>
          </w:tcPr>
          <w:p w:rsidR="00D366B8" w:rsidRDefault="003539F2">
            <w:pPr>
              <w:pStyle w:val="4"/>
            </w:pPr>
            <w:r>
              <w:t>416.88</w:t>
            </w:r>
          </w:p>
        </w:tc>
        <w:tc>
          <w:tcPr>
            <w:tcW w:w="2551" w:type="dxa"/>
            <w:vAlign w:val="center"/>
          </w:tcPr>
          <w:p w:rsidR="00D366B8" w:rsidRDefault="003539F2">
            <w:pPr>
              <w:pStyle w:val="4"/>
            </w:pPr>
            <w:r>
              <w:t>416.88</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3</w:t>
            </w:r>
          </w:p>
        </w:tc>
        <w:tc>
          <w:tcPr>
            <w:tcW w:w="1191" w:type="dxa"/>
            <w:vAlign w:val="center"/>
          </w:tcPr>
          <w:p w:rsidR="00D366B8" w:rsidRDefault="003539F2">
            <w:pPr>
              <w:pStyle w:val="2"/>
            </w:pPr>
            <w:r>
              <w:t>30101</w:t>
            </w:r>
          </w:p>
        </w:tc>
        <w:tc>
          <w:tcPr>
            <w:tcW w:w="4535" w:type="dxa"/>
            <w:vAlign w:val="center"/>
          </w:tcPr>
          <w:p w:rsidR="00D366B8" w:rsidRDefault="003539F2">
            <w:pPr>
              <w:pStyle w:val="2"/>
            </w:pPr>
            <w:r>
              <w:t>基本工资</w:t>
            </w:r>
          </w:p>
        </w:tc>
        <w:tc>
          <w:tcPr>
            <w:tcW w:w="2551" w:type="dxa"/>
            <w:vAlign w:val="center"/>
          </w:tcPr>
          <w:p w:rsidR="00D366B8" w:rsidRDefault="003539F2">
            <w:pPr>
              <w:pStyle w:val="4"/>
            </w:pPr>
            <w:r>
              <w:t>191.97</w:t>
            </w:r>
          </w:p>
        </w:tc>
        <w:tc>
          <w:tcPr>
            <w:tcW w:w="2551" w:type="dxa"/>
            <w:vAlign w:val="center"/>
          </w:tcPr>
          <w:p w:rsidR="00D366B8" w:rsidRDefault="003539F2">
            <w:pPr>
              <w:pStyle w:val="4"/>
            </w:pPr>
            <w:r>
              <w:t>191.97</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4</w:t>
            </w:r>
          </w:p>
        </w:tc>
        <w:tc>
          <w:tcPr>
            <w:tcW w:w="1191" w:type="dxa"/>
            <w:vAlign w:val="center"/>
          </w:tcPr>
          <w:p w:rsidR="00D366B8" w:rsidRDefault="003539F2">
            <w:pPr>
              <w:pStyle w:val="2"/>
            </w:pPr>
            <w:r>
              <w:t>30102</w:t>
            </w:r>
          </w:p>
        </w:tc>
        <w:tc>
          <w:tcPr>
            <w:tcW w:w="4535" w:type="dxa"/>
            <w:vAlign w:val="center"/>
          </w:tcPr>
          <w:p w:rsidR="00D366B8" w:rsidRDefault="003539F2">
            <w:pPr>
              <w:pStyle w:val="2"/>
            </w:pPr>
            <w:r>
              <w:t>津贴补贴</w:t>
            </w:r>
          </w:p>
        </w:tc>
        <w:tc>
          <w:tcPr>
            <w:tcW w:w="2551" w:type="dxa"/>
            <w:vAlign w:val="center"/>
          </w:tcPr>
          <w:p w:rsidR="00D366B8" w:rsidRDefault="003539F2">
            <w:pPr>
              <w:pStyle w:val="4"/>
            </w:pPr>
            <w:r>
              <w:t>95.99</w:t>
            </w:r>
          </w:p>
        </w:tc>
        <w:tc>
          <w:tcPr>
            <w:tcW w:w="2551" w:type="dxa"/>
            <w:vAlign w:val="center"/>
          </w:tcPr>
          <w:p w:rsidR="00D366B8" w:rsidRDefault="003539F2">
            <w:pPr>
              <w:pStyle w:val="4"/>
            </w:pPr>
            <w:r>
              <w:t>95.99</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5</w:t>
            </w:r>
          </w:p>
        </w:tc>
        <w:tc>
          <w:tcPr>
            <w:tcW w:w="1191" w:type="dxa"/>
            <w:vAlign w:val="center"/>
          </w:tcPr>
          <w:p w:rsidR="00D366B8" w:rsidRDefault="003539F2">
            <w:pPr>
              <w:pStyle w:val="2"/>
            </w:pPr>
            <w:r>
              <w:t>30103</w:t>
            </w:r>
          </w:p>
        </w:tc>
        <w:tc>
          <w:tcPr>
            <w:tcW w:w="4535" w:type="dxa"/>
            <w:vAlign w:val="center"/>
          </w:tcPr>
          <w:p w:rsidR="00D366B8" w:rsidRDefault="003539F2">
            <w:pPr>
              <w:pStyle w:val="2"/>
            </w:pPr>
            <w:r>
              <w:t>奖金</w:t>
            </w:r>
          </w:p>
        </w:tc>
        <w:tc>
          <w:tcPr>
            <w:tcW w:w="2551" w:type="dxa"/>
            <w:vAlign w:val="center"/>
          </w:tcPr>
          <w:p w:rsidR="00D366B8" w:rsidRDefault="003539F2">
            <w:pPr>
              <w:pStyle w:val="4"/>
            </w:pPr>
            <w:r>
              <w:t>20.75</w:t>
            </w:r>
          </w:p>
        </w:tc>
        <w:tc>
          <w:tcPr>
            <w:tcW w:w="2551" w:type="dxa"/>
            <w:vAlign w:val="center"/>
          </w:tcPr>
          <w:p w:rsidR="00D366B8" w:rsidRDefault="003539F2">
            <w:pPr>
              <w:pStyle w:val="4"/>
            </w:pPr>
            <w:r>
              <w:t>20.75</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6</w:t>
            </w:r>
          </w:p>
        </w:tc>
        <w:tc>
          <w:tcPr>
            <w:tcW w:w="1191" w:type="dxa"/>
            <w:vAlign w:val="center"/>
          </w:tcPr>
          <w:p w:rsidR="00D366B8" w:rsidRDefault="003539F2">
            <w:pPr>
              <w:pStyle w:val="2"/>
            </w:pPr>
            <w:r>
              <w:t>30107</w:t>
            </w:r>
          </w:p>
        </w:tc>
        <w:tc>
          <w:tcPr>
            <w:tcW w:w="4535" w:type="dxa"/>
            <w:vAlign w:val="center"/>
          </w:tcPr>
          <w:p w:rsidR="00D366B8" w:rsidRDefault="003539F2">
            <w:pPr>
              <w:pStyle w:val="2"/>
            </w:pPr>
            <w:r>
              <w:t>绩效工资</w:t>
            </w:r>
          </w:p>
        </w:tc>
        <w:tc>
          <w:tcPr>
            <w:tcW w:w="2551" w:type="dxa"/>
            <w:vAlign w:val="center"/>
          </w:tcPr>
          <w:p w:rsidR="00D366B8" w:rsidRDefault="003539F2">
            <w:pPr>
              <w:pStyle w:val="4"/>
            </w:pPr>
            <w:r>
              <w:t>30.24</w:t>
            </w:r>
          </w:p>
        </w:tc>
        <w:tc>
          <w:tcPr>
            <w:tcW w:w="2551" w:type="dxa"/>
            <w:vAlign w:val="center"/>
          </w:tcPr>
          <w:p w:rsidR="00D366B8" w:rsidRDefault="003539F2">
            <w:pPr>
              <w:pStyle w:val="4"/>
            </w:pPr>
            <w:r>
              <w:t>30.24</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7</w:t>
            </w:r>
          </w:p>
        </w:tc>
        <w:tc>
          <w:tcPr>
            <w:tcW w:w="1191" w:type="dxa"/>
            <w:vAlign w:val="center"/>
          </w:tcPr>
          <w:p w:rsidR="00D366B8" w:rsidRDefault="003539F2">
            <w:pPr>
              <w:pStyle w:val="2"/>
            </w:pPr>
            <w:r>
              <w:t>30108</w:t>
            </w:r>
          </w:p>
        </w:tc>
        <w:tc>
          <w:tcPr>
            <w:tcW w:w="4535" w:type="dxa"/>
            <w:vAlign w:val="center"/>
          </w:tcPr>
          <w:p w:rsidR="00D366B8" w:rsidRDefault="003539F2">
            <w:pPr>
              <w:pStyle w:val="2"/>
            </w:pPr>
            <w:r>
              <w:t>机关事业单位基本养老保险缴费</w:t>
            </w:r>
          </w:p>
        </w:tc>
        <w:tc>
          <w:tcPr>
            <w:tcW w:w="2551" w:type="dxa"/>
            <w:vAlign w:val="center"/>
          </w:tcPr>
          <w:p w:rsidR="00D366B8" w:rsidRDefault="003539F2">
            <w:pPr>
              <w:pStyle w:val="4"/>
            </w:pPr>
            <w:r>
              <w:t>31.86</w:t>
            </w:r>
          </w:p>
        </w:tc>
        <w:tc>
          <w:tcPr>
            <w:tcW w:w="2551" w:type="dxa"/>
            <w:vAlign w:val="center"/>
          </w:tcPr>
          <w:p w:rsidR="00D366B8" w:rsidRDefault="003539F2">
            <w:pPr>
              <w:pStyle w:val="4"/>
            </w:pPr>
            <w:r>
              <w:t>31.86</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8</w:t>
            </w:r>
          </w:p>
        </w:tc>
        <w:tc>
          <w:tcPr>
            <w:tcW w:w="1191" w:type="dxa"/>
            <w:vAlign w:val="center"/>
          </w:tcPr>
          <w:p w:rsidR="00D366B8" w:rsidRDefault="003539F2">
            <w:pPr>
              <w:pStyle w:val="2"/>
            </w:pPr>
            <w:r>
              <w:t>30109</w:t>
            </w:r>
          </w:p>
        </w:tc>
        <w:tc>
          <w:tcPr>
            <w:tcW w:w="4535" w:type="dxa"/>
            <w:vAlign w:val="center"/>
          </w:tcPr>
          <w:p w:rsidR="00D366B8" w:rsidRDefault="003539F2">
            <w:pPr>
              <w:pStyle w:val="2"/>
            </w:pPr>
            <w:r>
              <w:t>职业年金缴费</w:t>
            </w:r>
          </w:p>
        </w:tc>
        <w:tc>
          <w:tcPr>
            <w:tcW w:w="2551" w:type="dxa"/>
            <w:vAlign w:val="center"/>
          </w:tcPr>
          <w:p w:rsidR="00D366B8" w:rsidRDefault="003539F2">
            <w:pPr>
              <w:pStyle w:val="4"/>
            </w:pPr>
            <w:r>
              <w:t>15.93</w:t>
            </w:r>
          </w:p>
        </w:tc>
        <w:tc>
          <w:tcPr>
            <w:tcW w:w="2551" w:type="dxa"/>
            <w:vAlign w:val="center"/>
          </w:tcPr>
          <w:p w:rsidR="00D366B8" w:rsidRDefault="003539F2">
            <w:pPr>
              <w:pStyle w:val="4"/>
            </w:pPr>
            <w:r>
              <w:t>15.93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9</w:t>
            </w:r>
          </w:p>
        </w:tc>
        <w:tc>
          <w:tcPr>
            <w:tcW w:w="1191" w:type="dxa"/>
            <w:vAlign w:val="center"/>
          </w:tcPr>
          <w:p w:rsidR="00D366B8" w:rsidRDefault="003539F2">
            <w:pPr>
              <w:pStyle w:val="2"/>
            </w:pPr>
            <w:r>
              <w:t>30110</w:t>
            </w:r>
          </w:p>
        </w:tc>
        <w:tc>
          <w:tcPr>
            <w:tcW w:w="4535" w:type="dxa"/>
            <w:vAlign w:val="center"/>
          </w:tcPr>
          <w:p w:rsidR="00D366B8" w:rsidRDefault="003539F2">
            <w:pPr>
              <w:pStyle w:val="2"/>
            </w:pPr>
            <w:r>
              <w:t>职工基本医疗保险缴费</w:t>
            </w:r>
          </w:p>
        </w:tc>
        <w:tc>
          <w:tcPr>
            <w:tcW w:w="2551" w:type="dxa"/>
            <w:vAlign w:val="center"/>
          </w:tcPr>
          <w:p w:rsidR="00D366B8" w:rsidRDefault="003539F2">
            <w:pPr>
              <w:pStyle w:val="4"/>
            </w:pPr>
            <w:r>
              <w:t>12.88</w:t>
            </w:r>
          </w:p>
        </w:tc>
        <w:tc>
          <w:tcPr>
            <w:tcW w:w="2551" w:type="dxa"/>
            <w:vAlign w:val="center"/>
          </w:tcPr>
          <w:p w:rsidR="00D366B8" w:rsidRDefault="003539F2">
            <w:pPr>
              <w:pStyle w:val="4"/>
            </w:pPr>
            <w:r>
              <w:t>12.88</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10</w:t>
            </w:r>
          </w:p>
        </w:tc>
        <w:tc>
          <w:tcPr>
            <w:tcW w:w="1191" w:type="dxa"/>
            <w:vAlign w:val="center"/>
          </w:tcPr>
          <w:p w:rsidR="00D366B8" w:rsidRDefault="003539F2">
            <w:pPr>
              <w:pStyle w:val="2"/>
            </w:pPr>
            <w:r>
              <w:t>30112</w:t>
            </w:r>
          </w:p>
        </w:tc>
        <w:tc>
          <w:tcPr>
            <w:tcW w:w="4535" w:type="dxa"/>
            <w:vAlign w:val="center"/>
          </w:tcPr>
          <w:p w:rsidR="00D366B8" w:rsidRDefault="003539F2">
            <w:pPr>
              <w:pStyle w:val="2"/>
            </w:pPr>
            <w:r>
              <w:t>其他社会保障缴费</w:t>
            </w:r>
          </w:p>
        </w:tc>
        <w:tc>
          <w:tcPr>
            <w:tcW w:w="2551" w:type="dxa"/>
            <w:vAlign w:val="center"/>
          </w:tcPr>
          <w:p w:rsidR="00D366B8" w:rsidRDefault="003539F2">
            <w:pPr>
              <w:pStyle w:val="4"/>
            </w:pPr>
            <w:r>
              <w:t>1.33</w:t>
            </w:r>
          </w:p>
        </w:tc>
        <w:tc>
          <w:tcPr>
            <w:tcW w:w="2551" w:type="dxa"/>
            <w:vAlign w:val="center"/>
          </w:tcPr>
          <w:p w:rsidR="00D366B8" w:rsidRDefault="003539F2">
            <w:pPr>
              <w:pStyle w:val="4"/>
            </w:pPr>
            <w:r>
              <w:t>1.33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11</w:t>
            </w:r>
          </w:p>
        </w:tc>
        <w:tc>
          <w:tcPr>
            <w:tcW w:w="1191" w:type="dxa"/>
            <w:vAlign w:val="center"/>
          </w:tcPr>
          <w:p w:rsidR="00D366B8" w:rsidRDefault="003539F2">
            <w:pPr>
              <w:pStyle w:val="2"/>
            </w:pPr>
            <w:r>
              <w:t>30113</w:t>
            </w:r>
          </w:p>
        </w:tc>
        <w:tc>
          <w:tcPr>
            <w:tcW w:w="4535" w:type="dxa"/>
            <w:vAlign w:val="center"/>
          </w:tcPr>
          <w:p w:rsidR="00D366B8" w:rsidRDefault="003539F2">
            <w:pPr>
              <w:pStyle w:val="2"/>
            </w:pPr>
            <w:r>
              <w:t>住房公积金</w:t>
            </w:r>
          </w:p>
        </w:tc>
        <w:tc>
          <w:tcPr>
            <w:tcW w:w="2551" w:type="dxa"/>
            <w:vAlign w:val="center"/>
          </w:tcPr>
          <w:p w:rsidR="00D366B8" w:rsidRDefault="003539F2">
            <w:pPr>
              <w:pStyle w:val="4"/>
            </w:pPr>
            <w:r>
              <w:t>15.93</w:t>
            </w:r>
          </w:p>
        </w:tc>
        <w:tc>
          <w:tcPr>
            <w:tcW w:w="2551" w:type="dxa"/>
            <w:vAlign w:val="center"/>
          </w:tcPr>
          <w:p w:rsidR="00D366B8" w:rsidRDefault="003539F2">
            <w:pPr>
              <w:pStyle w:val="4"/>
            </w:pPr>
            <w:r>
              <w:t>15.93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12</w:t>
            </w:r>
          </w:p>
        </w:tc>
        <w:tc>
          <w:tcPr>
            <w:tcW w:w="1191" w:type="dxa"/>
            <w:vAlign w:val="center"/>
          </w:tcPr>
          <w:p w:rsidR="00D366B8" w:rsidRDefault="003539F2">
            <w:pPr>
              <w:pStyle w:val="2"/>
            </w:pPr>
            <w:r>
              <w:t>302</w:t>
            </w:r>
          </w:p>
        </w:tc>
        <w:tc>
          <w:tcPr>
            <w:tcW w:w="4535" w:type="dxa"/>
            <w:vAlign w:val="center"/>
          </w:tcPr>
          <w:p w:rsidR="00D366B8" w:rsidRDefault="003539F2">
            <w:pPr>
              <w:pStyle w:val="2"/>
            </w:pPr>
            <w:r>
              <w:t>商品和服务支出</w:t>
            </w:r>
          </w:p>
        </w:tc>
        <w:tc>
          <w:tcPr>
            <w:tcW w:w="2551" w:type="dxa"/>
            <w:vAlign w:val="center"/>
          </w:tcPr>
          <w:p w:rsidR="00D366B8" w:rsidRDefault="003539F2">
            <w:pPr>
              <w:pStyle w:val="4"/>
            </w:pPr>
            <w:r>
              <w:t>55.37</w:t>
            </w:r>
          </w:p>
        </w:tc>
        <w:tc>
          <w:tcPr>
            <w:tcW w:w="2551" w:type="dxa"/>
            <w:vAlign w:val="center"/>
          </w:tcPr>
          <w:p w:rsidR="00D366B8" w:rsidRDefault="00D366B8">
            <w:pPr>
              <w:pStyle w:val="4"/>
            </w:pPr>
          </w:p>
        </w:tc>
        <w:tc>
          <w:tcPr>
            <w:tcW w:w="2551" w:type="dxa"/>
            <w:vAlign w:val="center"/>
          </w:tcPr>
          <w:p w:rsidR="00D366B8" w:rsidRDefault="003539F2">
            <w:pPr>
              <w:pStyle w:val="4"/>
            </w:pPr>
            <w:r>
              <w:t>55.37</w:t>
            </w:r>
          </w:p>
        </w:tc>
      </w:tr>
      <w:tr w:rsidR="00D366B8">
        <w:trPr>
          <w:trHeight w:val="369"/>
          <w:jc w:val="center"/>
        </w:trPr>
        <w:tc>
          <w:tcPr>
            <w:tcW w:w="850" w:type="dxa"/>
            <w:vAlign w:val="center"/>
          </w:tcPr>
          <w:p w:rsidR="00D366B8" w:rsidRDefault="003539F2">
            <w:pPr>
              <w:pStyle w:val="3"/>
            </w:pPr>
            <w:r>
              <w:t>13</w:t>
            </w:r>
          </w:p>
        </w:tc>
        <w:tc>
          <w:tcPr>
            <w:tcW w:w="1191" w:type="dxa"/>
            <w:vAlign w:val="center"/>
          </w:tcPr>
          <w:p w:rsidR="00D366B8" w:rsidRDefault="003539F2">
            <w:pPr>
              <w:pStyle w:val="2"/>
            </w:pPr>
            <w:r>
              <w:t>30201</w:t>
            </w:r>
          </w:p>
        </w:tc>
        <w:tc>
          <w:tcPr>
            <w:tcW w:w="4535" w:type="dxa"/>
            <w:vAlign w:val="center"/>
          </w:tcPr>
          <w:p w:rsidR="00D366B8" w:rsidRDefault="003539F2">
            <w:pPr>
              <w:pStyle w:val="2"/>
            </w:pPr>
            <w:r>
              <w:t>办公费</w:t>
            </w:r>
          </w:p>
        </w:tc>
        <w:tc>
          <w:tcPr>
            <w:tcW w:w="2551" w:type="dxa"/>
            <w:vAlign w:val="center"/>
          </w:tcPr>
          <w:p w:rsidR="00D366B8" w:rsidRDefault="003539F2">
            <w:pPr>
              <w:pStyle w:val="4"/>
            </w:pPr>
            <w:r>
              <w:t>12.70</w:t>
            </w:r>
          </w:p>
        </w:tc>
        <w:tc>
          <w:tcPr>
            <w:tcW w:w="2551" w:type="dxa"/>
            <w:vAlign w:val="center"/>
          </w:tcPr>
          <w:p w:rsidR="00D366B8" w:rsidRDefault="00D366B8">
            <w:pPr>
              <w:pStyle w:val="4"/>
            </w:pPr>
          </w:p>
        </w:tc>
        <w:tc>
          <w:tcPr>
            <w:tcW w:w="2551" w:type="dxa"/>
            <w:vAlign w:val="center"/>
          </w:tcPr>
          <w:p w:rsidR="00D366B8" w:rsidRDefault="003539F2">
            <w:pPr>
              <w:pStyle w:val="4"/>
            </w:pPr>
            <w:r>
              <w:t>12.70</w:t>
            </w:r>
          </w:p>
        </w:tc>
      </w:tr>
      <w:tr w:rsidR="00D366B8">
        <w:trPr>
          <w:trHeight w:val="369"/>
          <w:jc w:val="center"/>
        </w:trPr>
        <w:tc>
          <w:tcPr>
            <w:tcW w:w="850" w:type="dxa"/>
            <w:vAlign w:val="center"/>
          </w:tcPr>
          <w:p w:rsidR="00D366B8" w:rsidRDefault="003539F2">
            <w:pPr>
              <w:pStyle w:val="3"/>
            </w:pPr>
            <w:r>
              <w:t>14</w:t>
            </w:r>
          </w:p>
        </w:tc>
        <w:tc>
          <w:tcPr>
            <w:tcW w:w="1191" w:type="dxa"/>
            <w:vAlign w:val="center"/>
          </w:tcPr>
          <w:p w:rsidR="00D366B8" w:rsidRDefault="003539F2">
            <w:pPr>
              <w:pStyle w:val="2"/>
            </w:pPr>
            <w:r>
              <w:t>30202</w:t>
            </w:r>
          </w:p>
        </w:tc>
        <w:tc>
          <w:tcPr>
            <w:tcW w:w="4535" w:type="dxa"/>
            <w:vAlign w:val="center"/>
          </w:tcPr>
          <w:p w:rsidR="00D366B8" w:rsidRDefault="003539F2">
            <w:pPr>
              <w:pStyle w:val="2"/>
            </w:pPr>
            <w:r>
              <w:t>印刷费</w:t>
            </w:r>
          </w:p>
        </w:tc>
        <w:tc>
          <w:tcPr>
            <w:tcW w:w="2551" w:type="dxa"/>
            <w:vAlign w:val="center"/>
          </w:tcPr>
          <w:p w:rsidR="00D366B8" w:rsidRDefault="003539F2">
            <w:pPr>
              <w:pStyle w:val="4"/>
            </w:pPr>
            <w:r>
              <w:t>3.00</w:t>
            </w:r>
          </w:p>
        </w:tc>
        <w:tc>
          <w:tcPr>
            <w:tcW w:w="2551" w:type="dxa"/>
            <w:vAlign w:val="center"/>
          </w:tcPr>
          <w:p w:rsidR="00D366B8" w:rsidRDefault="00D366B8">
            <w:pPr>
              <w:pStyle w:val="4"/>
            </w:pPr>
          </w:p>
        </w:tc>
        <w:tc>
          <w:tcPr>
            <w:tcW w:w="2551" w:type="dxa"/>
            <w:vAlign w:val="center"/>
          </w:tcPr>
          <w:p w:rsidR="00D366B8" w:rsidRDefault="003539F2">
            <w:pPr>
              <w:pStyle w:val="4"/>
            </w:pPr>
            <w:r>
              <w:t>3.00</w:t>
            </w:r>
          </w:p>
        </w:tc>
      </w:tr>
      <w:tr w:rsidR="00D366B8">
        <w:trPr>
          <w:trHeight w:val="369"/>
          <w:jc w:val="center"/>
        </w:trPr>
        <w:tc>
          <w:tcPr>
            <w:tcW w:w="850" w:type="dxa"/>
            <w:vAlign w:val="center"/>
          </w:tcPr>
          <w:p w:rsidR="00D366B8" w:rsidRDefault="003539F2">
            <w:pPr>
              <w:pStyle w:val="3"/>
            </w:pPr>
            <w:r>
              <w:t>15</w:t>
            </w:r>
          </w:p>
        </w:tc>
        <w:tc>
          <w:tcPr>
            <w:tcW w:w="1191" w:type="dxa"/>
            <w:vAlign w:val="center"/>
          </w:tcPr>
          <w:p w:rsidR="00D366B8" w:rsidRDefault="003539F2">
            <w:pPr>
              <w:pStyle w:val="2"/>
            </w:pPr>
            <w:r>
              <w:t>30206</w:t>
            </w:r>
          </w:p>
        </w:tc>
        <w:tc>
          <w:tcPr>
            <w:tcW w:w="4535" w:type="dxa"/>
            <w:vAlign w:val="center"/>
          </w:tcPr>
          <w:p w:rsidR="00D366B8" w:rsidRDefault="003539F2">
            <w:pPr>
              <w:pStyle w:val="2"/>
            </w:pPr>
            <w:r>
              <w:t>电费</w:t>
            </w:r>
          </w:p>
        </w:tc>
        <w:tc>
          <w:tcPr>
            <w:tcW w:w="2551" w:type="dxa"/>
            <w:vAlign w:val="center"/>
          </w:tcPr>
          <w:p w:rsidR="00D366B8" w:rsidRDefault="003539F2">
            <w:pPr>
              <w:pStyle w:val="4"/>
            </w:pPr>
            <w:r>
              <w:t>1.90</w:t>
            </w:r>
          </w:p>
        </w:tc>
        <w:tc>
          <w:tcPr>
            <w:tcW w:w="2551" w:type="dxa"/>
            <w:vAlign w:val="center"/>
          </w:tcPr>
          <w:p w:rsidR="00D366B8" w:rsidRDefault="00D366B8">
            <w:pPr>
              <w:pStyle w:val="4"/>
            </w:pPr>
          </w:p>
        </w:tc>
        <w:tc>
          <w:tcPr>
            <w:tcW w:w="2551" w:type="dxa"/>
            <w:vAlign w:val="center"/>
          </w:tcPr>
          <w:p w:rsidR="00D366B8" w:rsidRDefault="003539F2">
            <w:pPr>
              <w:pStyle w:val="4"/>
            </w:pPr>
            <w:r>
              <w:t>1.90</w:t>
            </w:r>
          </w:p>
        </w:tc>
      </w:tr>
      <w:tr w:rsidR="00D366B8">
        <w:trPr>
          <w:trHeight w:val="369"/>
          <w:jc w:val="center"/>
        </w:trPr>
        <w:tc>
          <w:tcPr>
            <w:tcW w:w="850" w:type="dxa"/>
            <w:vAlign w:val="center"/>
          </w:tcPr>
          <w:p w:rsidR="00D366B8" w:rsidRDefault="003539F2">
            <w:pPr>
              <w:pStyle w:val="3"/>
            </w:pPr>
            <w:r>
              <w:t>16</w:t>
            </w:r>
          </w:p>
        </w:tc>
        <w:tc>
          <w:tcPr>
            <w:tcW w:w="1191" w:type="dxa"/>
            <w:vAlign w:val="center"/>
          </w:tcPr>
          <w:p w:rsidR="00D366B8" w:rsidRDefault="003539F2">
            <w:pPr>
              <w:pStyle w:val="2"/>
            </w:pPr>
            <w:r>
              <w:t>30207</w:t>
            </w:r>
          </w:p>
        </w:tc>
        <w:tc>
          <w:tcPr>
            <w:tcW w:w="4535" w:type="dxa"/>
            <w:vAlign w:val="center"/>
          </w:tcPr>
          <w:p w:rsidR="00D366B8" w:rsidRDefault="003539F2">
            <w:pPr>
              <w:pStyle w:val="2"/>
            </w:pPr>
            <w:r>
              <w:t>邮电费</w:t>
            </w:r>
          </w:p>
        </w:tc>
        <w:tc>
          <w:tcPr>
            <w:tcW w:w="2551" w:type="dxa"/>
            <w:vAlign w:val="center"/>
          </w:tcPr>
          <w:p w:rsidR="00D366B8" w:rsidRDefault="003539F2">
            <w:pPr>
              <w:pStyle w:val="4"/>
            </w:pPr>
            <w:r>
              <w:t>1.60</w:t>
            </w:r>
          </w:p>
        </w:tc>
        <w:tc>
          <w:tcPr>
            <w:tcW w:w="2551" w:type="dxa"/>
            <w:vAlign w:val="center"/>
          </w:tcPr>
          <w:p w:rsidR="00D366B8" w:rsidRDefault="00D366B8">
            <w:pPr>
              <w:pStyle w:val="4"/>
            </w:pPr>
          </w:p>
        </w:tc>
        <w:tc>
          <w:tcPr>
            <w:tcW w:w="2551" w:type="dxa"/>
            <w:vAlign w:val="center"/>
          </w:tcPr>
          <w:p w:rsidR="00D366B8" w:rsidRDefault="003539F2">
            <w:pPr>
              <w:pStyle w:val="4"/>
            </w:pPr>
            <w:r>
              <w:t>1.60</w:t>
            </w:r>
          </w:p>
        </w:tc>
      </w:tr>
      <w:tr w:rsidR="00D366B8">
        <w:trPr>
          <w:trHeight w:val="369"/>
          <w:jc w:val="center"/>
        </w:trPr>
        <w:tc>
          <w:tcPr>
            <w:tcW w:w="850" w:type="dxa"/>
            <w:vAlign w:val="center"/>
          </w:tcPr>
          <w:p w:rsidR="00D366B8" w:rsidRDefault="003539F2">
            <w:pPr>
              <w:pStyle w:val="3"/>
            </w:pPr>
            <w:r>
              <w:t>17</w:t>
            </w:r>
          </w:p>
        </w:tc>
        <w:tc>
          <w:tcPr>
            <w:tcW w:w="1191" w:type="dxa"/>
            <w:vAlign w:val="center"/>
          </w:tcPr>
          <w:p w:rsidR="00D366B8" w:rsidRDefault="003539F2">
            <w:pPr>
              <w:pStyle w:val="2"/>
            </w:pPr>
            <w:r>
              <w:t>30208</w:t>
            </w:r>
          </w:p>
        </w:tc>
        <w:tc>
          <w:tcPr>
            <w:tcW w:w="4535" w:type="dxa"/>
            <w:vAlign w:val="center"/>
          </w:tcPr>
          <w:p w:rsidR="00D366B8" w:rsidRDefault="003539F2">
            <w:pPr>
              <w:pStyle w:val="2"/>
            </w:pPr>
            <w:r>
              <w:t>取暖费</w:t>
            </w:r>
          </w:p>
        </w:tc>
        <w:tc>
          <w:tcPr>
            <w:tcW w:w="2551" w:type="dxa"/>
            <w:vAlign w:val="center"/>
          </w:tcPr>
          <w:p w:rsidR="00D366B8" w:rsidRDefault="003539F2">
            <w:pPr>
              <w:pStyle w:val="4"/>
            </w:pPr>
            <w:r>
              <w:t>10.00</w:t>
            </w:r>
          </w:p>
        </w:tc>
        <w:tc>
          <w:tcPr>
            <w:tcW w:w="2551" w:type="dxa"/>
            <w:vAlign w:val="center"/>
          </w:tcPr>
          <w:p w:rsidR="00D366B8" w:rsidRDefault="00D366B8">
            <w:pPr>
              <w:pStyle w:val="4"/>
            </w:pPr>
          </w:p>
        </w:tc>
        <w:tc>
          <w:tcPr>
            <w:tcW w:w="2551" w:type="dxa"/>
            <w:vAlign w:val="center"/>
          </w:tcPr>
          <w:p w:rsidR="00D366B8" w:rsidRDefault="003539F2">
            <w:pPr>
              <w:pStyle w:val="4"/>
            </w:pPr>
            <w:r>
              <w:t>10.00</w:t>
            </w:r>
          </w:p>
        </w:tc>
      </w:tr>
      <w:tr w:rsidR="00D366B8">
        <w:trPr>
          <w:trHeight w:val="369"/>
          <w:jc w:val="center"/>
        </w:trPr>
        <w:tc>
          <w:tcPr>
            <w:tcW w:w="850" w:type="dxa"/>
            <w:vAlign w:val="center"/>
          </w:tcPr>
          <w:p w:rsidR="00D366B8" w:rsidRDefault="003539F2">
            <w:pPr>
              <w:pStyle w:val="3"/>
            </w:pPr>
            <w:r>
              <w:t>18</w:t>
            </w:r>
          </w:p>
        </w:tc>
        <w:tc>
          <w:tcPr>
            <w:tcW w:w="1191" w:type="dxa"/>
            <w:vAlign w:val="center"/>
          </w:tcPr>
          <w:p w:rsidR="00D366B8" w:rsidRDefault="003539F2">
            <w:pPr>
              <w:pStyle w:val="2"/>
            </w:pPr>
            <w:r>
              <w:t>30211</w:t>
            </w:r>
          </w:p>
        </w:tc>
        <w:tc>
          <w:tcPr>
            <w:tcW w:w="4535" w:type="dxa"/>
            <w:vAlign w:val="center"/>
          </w:tcPr>
          <w:p w:rsidR="00D366B8" w:rsidRDefault="003539F2">
            <w:pPr>
              <w:pStyle w:val="2"/>
            </w:pPr>
            <w:r>
              <w:t>差旅费</w:t>
            </w:r>
          </w:p>
        </w:tc>
        <w:tc>
          <w:tcPr>
            <w:tcW w:w="2551" w:type="dxa"/>
            <w:vAlign w:val="center"/>
          </w:tcPr>
          <w:p w:rsidR="00D366B8" w:rsidRDefault="003539F2">
            <w:pPr>
              <w:pStyle w:val="4"/>
            </w:pPr>
            <w:r>
              <w:t>5.00</w:t>
            </w:r>
          </w:p>
        </w:tc>
        <w:tc>
          <w:tcPr>
            <w:tcW w:w="2551" w:type="dxa"/>
            <w:vAlign w:val="center"/>
          </w:tcPr>
          <w:p w:rsidR="00D366B8" w:rsidRDefault="00D366B8">
            <w:pPr>
              <w:pStyle w:val="4"/>
            </w:pPr>
          </w:p>
        </w:tc>
        <w:tc>
          <w:tcPr>
            <w:tcW w:w="2551" w:type="dxa"/>
            <w:vAlign w:val="center"/>
          </w:tcPr>
          <w:p w:rsidR="00D366B8" w:rsidRDefault="003539F2">
            <w:pPr>
              <w:pStyle w:val="4"/>
            </w:pPr>
            <w:r>
              <w:t>5.00</w:t>
            </w:r>
          </w:p>
        </w:tc>
      </w:tr>
      <w:tr w:rsidR="00D366B8">
        <w:trPr>
          <w:trHeight w:val="369"/>
          <w:jc w:val="center"/>
        </w:trPr>
        <w:tc>
          <w:tcPr>
            <w:tcW w:w="850" w:type="dxa"/>
            <w:vAlign w:val="center"/>
          </w:tcPr>
          <w:p w:rsidR="00D366B8" w:rsidRDefault="003539F2">
            <w:pPr>
              <w:pStyle w:val="3"/>
            </w:pPr>
            <w:r>
              <w:t>19</w:t>
            </w:r>
          </w:p>
        </w:tc>
        <w:tc>
          <w:tcPr>
            <w:tcW w:w="1191" w:type="dxa"/>
            <w:vAlign w:val="center"/>
          </w:tcPr>
          <w:p w:rsidR="00D366B8" w:rsidRDefault="003539F2">
            <w:pPr>
              <w:pStyle w:val="2"/>
            </w:pPr>
            <w:r>
              <w:t>30217</w:t>
            </w:r>
          </w:p>
        </w:tc>
        <w:tc>
          <w:tcPr>
            <w:tcW w:w="4535" w:type="dxa"/>
            <w:vAlign w:val="center"/>
          </w:tcPr>
          <w:p w:rsidR="00D366B8" w:rsidRDefault="003539F2">
            <w:pPr>
              <w:pStyle w:val="2"/>
            </w:pPr>
            <w:r>
              <w:t>公务接待费</w:t>
            </w:r>
          </w:p>
        </w:tc>
        <w:tc>
          <w:tcPr>
            <w:tcW w:w="2551" w:type="dxa"/>
            <w:vAlign w:val="center"/>
          </w:tcPr>
          <w:p w:rsidR="00D366B8" w:rsidRDefault="003539F2">
            <w:pPr>
              <w:pStyle w:val="4"/>
            </w:pPr>
            <w:r>
              <w:t>4.75</w:t>
            </w:r>
          </w:p>
        </w:tc>
        <w:tc>
          <w:tcPr>
            <w:tcW w:w="2551" w:type="dxa"/>
            <w:vAlign w:val="center"/>
          </w:tcPr>
          <w:p w:rsidR="00D366B8" w:rsidRDefault="00D366B8">
            <w:pPr>
              <w:pStyle w:val="4"/>
            </w:pPr>
          </w:p>
        </w:tc>
        <w:tc>
          <w:tcPr>
            <w:tcW w:w="2551" w:type="dxa"/>
            <w:vAlign w:val="center"/>
          </w:tcPr>
          <w:p w:rsidR="00D366B8" w:rsidRDefault="003539F2">
            <w:pPr>
              <w:pStyle w:val="4"/>
            </w:pPr>
            <w:r>
              <w:t>4.75</w:t>
            </w:r>
          </w:p>
        </w:tc>
      </w:tr>
      <w:tr w:rsidR="00D366B8">
        <w:trPr>
          <w:trHeight w:val="369"/>
          <w:jc w:val="center"/>
        </w:trPr>
        <w:tc>
          <w:tcPr>
            <w:tcW w:w="850" w:type="dxa"/>
            <w:vAlign w:val="center"/>
          </w:tcPr>
          <w:p w:rsidR="00D366B8" w:rsidRDefault="003539F2">
            <w:pPr>
              <w:pStyle w:val="3"/>
            </w:pPr>
            <w:r>
              <w:lastRenderedPageBreak/>
              <w:t>20</w:t>
            </w:r>
          </w:p>
        </w:tc>
        <w:tc>
          <w:tcPr>
            <w:tcW w:w="1191" w:type="dxa"/>
            <w:vAlign w:val="center"/>
          </w:tcPr>
          <w:p w:rsidR="00D366B8" w:rsidRDefault="003539F2">
            <w:pPr>
              <w:pStyle w:val="2"/>
            </w:pPr>
            <w:r>
              <w:t>30231</w:t>
            </w:r>
          </w:p>
        </w:tc>
        <w:tc>
          <w:tcPr>
            <w:tcW w:w="4535" w:type="dxa"/>
            <w:vAlign w:val="center"/>
          </w:tcPr>
          <w:p w:rsidR="00D366B8" w:rsidRDefault="003539F2">
            <w:pPr>
              <w:pStyle w:val="2"/>
            </w:pPr>
            <w:r>
              <w:t>公务用车运行维护费</w:t>
            </w:r>
          </w:p>
        </w:tc>
        <w:tc>
          <w:tcPr>
            <w:tcW w:w="2551" w:type="dxa"/>
            <w:vAlign w:val="center"/>
          </w:tcPr>
          <w:p w:rsidR="00D366B8" w:rsidRDefault="003539F2">
            <w:pPr>
              <w:pStyle w:val="4"/>
            </w:pPr>
            <w:r>
              <w:t>7.00</w:t>
            </w:r>
          </w:p>
        </w:tc>
        <w:tc>
          <w:tcPr>
            <w:tcW w:w="2551" w:type="dxa"/>
            <w:vAlign w:val="center"/>
          </w:tcPr>
          <w:p w:rsidR="00D366B8" w:rsidRDefault="00D366B8">
            <w:pPr>
              <w:pStyle w:val="4"/>
            </w:pPr>
          </w:p>
        </w:tc>
        <w:tc>
          <w:tcPr>
            <w:tcW w:w="2551" w:type="dxa"/>
            <w:vAlign w:val="center"/>
          </w:tcPr>
          <w:p w:rsidR="00D366B8" w:rsidRDefault="003539F2">
            <w:pPr>
              <w:pStyle w:val="4"/>
            </w:pPr>
            <w:r>
              <w:t>7.00</w:t>
            </w:r>
          </w:p>
        </w:tc>
      </w:tr>
      <w:tr w:rsidR="00D366B8">
        <w:trPr>
          <w:trHeight w:val="369"/>
          <w:jc w:val="center"/>
        </w:trPr>
        <w:tc>
          <w:tcPr>
            <w:tcW w:w="850" w:type="dxa"/>
            <w:vAlign w:val="center"/>
          </w:tcPr>
          <w:p w:rsidR="00D366B8" w:rsidRDefault="003539F2">
            <w:pPr>
              <w:pStyle w:val="3"/>
            </w:pPr>
            <w:r>
              <w:t>21</w:t>
            </w:r>
          </w:p>
        </w:tc>
        <w:tc>
          <w:tcPr>
            <w:tcW w:w="1191" w:type="dxa"/>
            <w:vAlign w:val="center"/>
          </w:tcPr>
          <w:p w:rsidR="00D366B8" w:rsidRDefault="003539F2">
            <w:pPr>
              <w:pStyle w:val="2"/>
            </w:pPr>
            <w:r>
              <w:t>30239</w:t>
            </w:r>
          </w:p>
        </w:tc>
        <w:tc>
          <w:tcPr>
            <w:tcW w:w="4535" w:type="dxa"/>
            <w:vAlign w:val="center"/>
          </w:tcPr>
          <w:p w:rsidR="00D366B8" w:rsidRDefault="003539F2">
            <w:pPr>
              <w:pStyle w:val="2"/>
            </w:pPr>
            <w:r>
              <w:t>其他交通费用</w:t>
            </w:r>
          </w:p>
        </w:tc>
        <w:tc>
          <w:tcPr>
            <w:tcW w:w="2551" w:type="dxa"/>
            <w:vAlign w:val="center"/>
          </w:tcPr>
          <w:p w:rsidR="00D366B8" w:rsidRDefault="003539F2">
            <w:pPr>
              <w:pStyle w:val="4"/>
            </w:pPr>
            <w:r>
              <w:t>9.42</w:t>
            </w:r>
          </w:p>
        </w:tc>
        <w:tc>
          <w:tcPr>
            <w:tcW w:w="2551" w:type="dxa"/>
            <w:vAlign w:val="center"/>
          </w:tcPr>
          <w:p w:rsidR="00D366B8" w:rsidRDefault="00D366B8">
            <w:pPr>
              <w:pStyle w:val="4"/>
            </w:pPr>
          </w:p>
        </w:tc>
        <w:tc>
          <w:tcPr>
            <w:tcW w:w="2551" w:type="dxa"/>
            <w:vAlign w:val="center"/>
          </w:tcPr>
          <w:p w:rsidR="00D366B8" w:rsidRDefault="003539F2">
            <w:pPr>
              <w:pStyle w:val="4"/>
            </w:pPr>
            <w:r>
              <w:t>9.42</w:t>
            </w:r>
          </w:p>
        </w:tc>
      </w:tr>
      <w:tr w:rsidR="00D366B8">
        <w:trPr>
          <w:trHeight w:val="369"/>
          <w:jc w:val="center"/>
        </w:trPr>
        <w:tc>
          <w:tcPr>
            <w:tcW w:w="850" w:type="dxa"/>
            <w:vAlign w:val="center"/>
          </w:tcPr>
          <w:p w:rsidR="00D366B8" w:rsidRDefault="003539F2">
            <w:pPr>
              <w:pStyle w:val="3"/>
            </w:pPr>
            <w:r>
              <w:t>22</w:t>
            </w:r>
          </w:p>
        </w:tc>
        <w:tc>
          <w:tcPr>
            <w:tcW w:w="1191" w:type="dxa"/>
            <w:vAlign w:val="center"/>
          </w:tcPr>
          <w:p w:rsidR="00D366B8" w:rsidRDefault="003539F2">
            <w:pPr>
              <w:pStyle w:val="2"/>
            </w:pPr>
            <w:r>
              <w:t>303</w:t>
            </w:r>
          </w:p>
        </w:tc>
        <w:tc>
          <w:tcPr>
            <w:tcW w:w="4535" w:type="dxa"/>
            <w:vAlign w:val="center"/>
          </w:tcPr>
          <w:p w:rsidR="00D366B8" w:rsidRDefault="003539F2">
            <w:pPr>
              <w:pStyle w:val="2"/>
            </w:pPr>
            <w:r>
              <w:t>对个人和家庭的补助</w:t>
            </w:r>
          </w:p>
        </w:tc>
        <w:tc>
          <w:tcPr>
            <w:tcW w:w="2551" w:type="dxa"/>
            <w:vAlign w:val="center"/>
          </w:tcPr>
          <w:p w:rsidR="00D366B8" w:rsidRDefault="003539F2">
            <w:pPr>
              <w:pStyle w:val="4"/>
            </w:pPr>
            <w:r>
              <w:t>17.00</w:t>
            </w:r>
          </w:p>
        </w:tc>
        <w:tc>
          <w:tcPr>
            <w:tcW w:w="2551" w:type="dxa"/>
            <w:vAlign w:val="center"/>
          </w:tcPr>
          <w:p w:rsidR="00D366B8" w:rsidRDefault="003539F2">
            <w:pPr>
              <w:pStyle w:val="4"/>
            </w:pPr>
            <w:r>
              <w:t>17.00</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23</w:t>
            </w:r>
          </w:p>
        </w:tc>
        <w:tc>
          <w:tcPr>
            <w:tcW w:w="1191" w:type="dxa"/>
            <w:vAlign w:val="center"/>
          </w:tcPr>
          <w:p w:rsidR="00D366B8" w:rsidRDefault="003539F2">
            <w:pPr>
              <w:pStyle w:val="2"/>
            </w:pPr>
            <w:r>
              <w:t>30302</w:t>
            </w:r>
          </w:p>
        </w:tc>
        <w:tc>
          <w:tcPr>
            <w:tcW w:w="4535" w:type="dxa"/>
            <w:vAlign w:val="center"/>
          </w:tcPr>
          <w:p w:rsidR="00D366B8" w:rsidRDefault="003539F2">
            <w:pPr>
              <w:pStyle w:val="2"/>
            </w:pPr>
            <w:r>
              <w:t>退休费</w:t>
            </w:r>
          </w:p>
        </w:tc>
        <w:tc>
          <w:tcPr>
            <w:tcW w:w="2551" w:type="dxa"/>
            <w:vAlign w:val="center"/>
          </w:tcPr>
          <w:p w:rsidR="00D366B8" w:rsidRDefault="003539F2">
            <w:pPr>
              <w:pStyle w:val="4"/>
            </w:pPr>
            <w:r>
              <w:t>10.33</w:t>
            </w:r>
          </w:p>
        </w:tc>
        <w:tc>
          <w:tcPr>
            <w:tcW w:w="2551" w:type="dxa"/>
            <w:vAlign w:val="center"/>
          </w:tcPr>
          <w:p w:rsidR="00D366B8" w:rsidRDefault="003539F2">
            <w:pPr>
              <w:pStyle w:val="4"/>
            </w:pPr>
            <w:r>
              <w:t>10.33</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24</w:t>
            </w:r>
          </w:p>
        </w:tc>
        <w:tc>
          <w:tcPr>
            <w:tcW w:w="1191" w:type="dxa"/>
            <w:vAlign w:val="center"/>
          </w:tcPr>
          <w:p w:rsidR="00D366B8" w:rsidRDefault="003539F2">
            <w:pPr>
              <w:pStyle w:val="2"/>
            </w:pPr>
            <w:r>
              <w:t>30305</w:t>
            </w:r>
          </w:p>
        </w:tc>
        <w:tc>
          <w:tcPr>
            <w:tcW w:w="4535" w:type="dxa"/>
            <w:vAlign w:val="center"/>
          </w:tcPr>
          <w:p w:rsidR="00D366B8" w:rsidRDefault="003539F2">
            <w:pPr>
              <w:pStyle w:val="2"/>
            </w:pPr>
            <w:r>
              <w:t>生活补助</w:t>
            </w:r>
          </w:p>
        </w:tc>
        <w:tc>
          <w:tcPr>
            <w:tcW w:w="2551" w:type="dxa"/>
            <w:vAlign w:val="center"/>
          </w:tcPr>
          <w:p w:rsidR="00D366B8" w:rsidRDefault="003539F2">
            <w:pPr>
              <w:pStyle w:val="4"/>
            </w:pPr>
            <w:r>
              <w:t>4.64</w:t>
            </w:r>
          </w:p>
        </w:tc>
        <w:tc>
          <w:tcPr>
            <w:tcW w:w="2551" w:type="dxa"/>
            <w:vAlign w:val="center"/>
          </w:tcPr>
          <w:p w:rsidR="00D366B8" w:rsidRDefault="003539F2">
            <w:pPr>
              <w:pStyle w:val="4"/>
            </w:pPr>
            <w:r>
              <w:t>4.64</w:t>
            </w:r>
          </w:p>
        </w:tc>
        <w:tc>
          <w:tcPr>
            <w:tcW w:w="2551" w:type="dxa"/>
            <w:vAlign w:val="center"/>
          </w:tcPr>
          <w:p w:rsidR="00D366B8" w:rsidRDefault="00D366B8">
            <w:pPr>
              <w:pStyle w:val="4"/>
            </w:pPr>
          </w:p>
        </w:tc>
      </w:tr>
      <w:tr w:rsidR="00D366B8">
        <w:trPr>
          <w:trHeight w:val="369"/>
          <w:jc w:val="center"/>
        </w:trPr>
        <w:tc>
          <w:tcPr>
            <w:tcW w:w="850" w:type="dxa"/>
            <w:vAlign w:val="center"/>
          </w:tcPr>
          <w:p w:rsidR="00D366B8" w:rsidRDefault="003539F2">
            <w:pPr>
              <w:pStyle w:val="3"/>
            </w:pPr>
            <w:r>
              <w:t>25</w:t>
            </w:r>
          </w:p>
        </w:tc>
        <w:tc>
          <w:tcPr>
            <w:tcW w:w="1191" w:type="dxa"/>
            <w:vAlign w:val="center"/>
          </w:tcPr>
          <w:p w:rsidR="00D366B8" w:rsidRDefault="003539F2">
            <w:pPr>
              <w:pStyle w:val="2"/>
            </w:pPr>
            <w:r>
              <w:t>30399</w:t>
            </w:r>
          </w:p>
        </w:tc>
        <w:tc>
          <w:tcPr>
            <w:tcW w:w="4535" w:type="dxa"/>
            <w:vAlign w:val="center"/>
          </w:tcPr>
          <w:p w:rsidR="00D366B8" w:rsidRDefault="003539F2">
            <w:pPr>
              <w:pStyle w:val="2"/>
            </w:pPr>
            <w:r>
              <w:t>其他对个人和家庭的补助</w:t>
            </w:r>
          </w:p>
        </w:tc>
        <w:tc>
          <w:tcPr>
            <w:tcW w:w="2551" w:type="dxa"/>
            <w:vAlign w:val="center"/>
          </w:tcPr>
          <w:p w:rsidR="00D366B8" w:rsidRDefault="003539F2">
            <w:pPr>
              <w:pStyle w:val="4"/>
            </w:pPr>
            <w:r>
              <w:t>2.03</w:t>
            </w:r>
          </w:p>
        </w:tc>
        <w:tc>
          <w:tcPr>
            <w:tcW w:w="2551" w:type="dxa"/>
            <w:vAlign w:val="center"/>
          </w:tcPr>
          <w:p w:rsidR="00D366B8" w:rsidRDefault="003539F2">
            <w:pPr>
              <w:pStyle w:val="4"/>
            </w:pPr>
            <w:r>
              <w:t>2.03</w:t>
            </w:r>
          </w:p>
        </w:tc>
        <w:tc>
          <w:tcPr>
            <w:tcW w:w="2551" w:type="dxa"/>
            <w:vAlign w:val="center"/>
          </w:tcPr>
          <w:p w:rsidR="00D366B8" w:rsidRDefault="00D366B8">
            <w:pPr>
              <w:pStyle w:val="4"/>
            </w:pP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jc w:val="center"/>
        <w:outlineLvl w:val="4"/>
      </w:pPr>
      <w:r>
        <w:rPr>
          <w:rFonts w:ascii="方正小标宋_GBK" w:eastAsia="方正小标宋_GBK" w:hAnsi="方正小标宋_GBK" w:cs="方正小标宋_GBK"/>
          <w:color w:val="000000"/>
          <w:sz w:val="36"/>
        </w:rPr>
        <w:lastRenderedPageBreak/>
        <w:t>单位预算政府性基金预算财政拨款支出表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BD72A3" w:rsidTr="00BD72A3">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2551" w:type="dxa"/>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5726" w:type="dxa"/>
            <w:gridSpan w:val="2"/>
            <w:vAlign w:val="center"/>
          </w:tcPr>
          <w:p w:rsidR="00D366B8" w:rsidRDefault="003539F2">
            <w:pPr>
              <w:pStyle w:val="1"/>
            </w:pPr>
            <w:r>
              <w:t>功能分类科目</w:t>
            </w:r>
          </w:p>
        </w:tc>
        <w:tc>
          <w:tcPr>
            <w:tcW w:w="2551" w:type="dxa"/>
            <w:vMerge w:val="restart"/>
            <w:vAlign w:val="center"/>
          </w:tcPr>
          <w:p w:rsidR="00D366B8" w:rsidRDefault="003539F2">
            <w:pPr>
              <w:pStyle w:val="1"/>
            </w:pPr>
            <w:r>
              <w:t>合计</w:t>
            </w:r>
          </w:p>
        </w:tc>
        <w:tc>
          <w:tcPr>
            <w:tcW w:w="2551" w:type="dxa"/>
            <w:vMerge w:val="restart"/>
            <w:vAlign w:val="center"/>
          </w:tcPr>
          <w:p w:rsidR="00D366B8" w:rsidRDefault="003539F2">
            <w:pPr>
              <w:pStyle w:val="1"/>
            </w:pPr>
            <w:r>
              <w:t>基本支出</w:t>
            </w:r>
          </w:p>
        </w:tc>
        <w:tc>
          <w:tcPr>
            <w:tcW w:w="2551" w:type="dxa"/>
            <w:vMerge w:val="restart"/>
            <w:vAlign w:val="center"/>
          </w:tcPr>
          <w:p w:rsidR="00D366B8" w:rsidRDefault="003539F2">
            <w:pPr>
              <w:pStyle w:val="1"/>
            </w:pPr>
            <w:r>
              <w:t>项目支出</w:t>
            </w:r>
          </w:p>
        </w:tc>
      </w:tr>
      <w:tr w:rsidR="00D366B8">
        <w:trPr>
          <w:trHeight w:val="369"/>
          <w:tblHeader/>
          <w:jc w:val="center"/>
        </w:trPr>
        <w:tc>
          <w:tcPr>
            <w:tcW w:w="850" w:type="dxa"/>
            <w:vMerge/>
          </w:tcPr>
          <w:p w:rsidR="00D366B8" w:rsidRDefault="00D366B8"/>
        </w:tc>
        <w:tc>
          <w:tcPr>
            <w:tcW w:w="1191" w:type="dxa"/>
            <w:vAlign w:val="center"/>
          </w:tcPr>
          <w:p w:rsidR="00D366B8" w:rsidRDefault="003539F2">
            <w:pPr>
              <w:pStyle w:val="1"/>
            </w:pPr>
            <w:r>
              <w:t>科目编码</w:t>
            </w:r>
          </w:p>
        </w:tc>
        <w:tc>
          <w:tcPr>
            <w:tcW w:w="4535" w:type="dxa"/>
            <w:vAlign w:val="center"/>
          </w:tcPr>
          <w:p w:rsidR="00D366B8" w:rsidRDefault="003539F2">
            <w:pPr>
              <w:pStyle w:val="1"/>
            </w:pPr>
            <w:r>
              <w:t>科目名称</w:t>
            </w:r>
          </w:p>
        </w:tc>
        <w:tc>
          <w:tcPr>
            <w:tcW w:w="2551" w:type="dxa"/>
            <w:vMerge/>
          </w:tcPr>
          <w:p w:rsidR="00D366B8" w:rsidRDefault="00D366B8"/>
        </w:tc>
        <w:tc>
          <w:tcPr>
            <w:tcW w:w="2551" w:type="dxa"/>
            <w:vMerge/>
          </w:tcPr>
          <w:p w:rsidR="00D366B8" w:rsidRDefault="00D366B8"/>
        </w:tc>
        <w:tc>
          <w:tcPr>
            <w:tcW w:w="2551" w:type="dxa"/>
            <w:vMerge/>
          </w:tcPr>
          <w:p w:rsidR="00D366B8" w:rsidRDefault="00D366B8"/>
        </w:tc>
      </w:tr>
      <w:tr w:rsidR="00D366B8">
        <w:trPr>
          <w:trHeight w:val="369"/>
          <w:tblHeader/>
          <w:jc w:val="center"/>
        </w:trPr>
        <w:tc>
          <w:tcPr>
            <w:tcW w:w="850" w:type="dxa"/>
            <w:vAlign w:val="center"/>
          </w:tcPr>
          <w:p w:rsidR="00D366B8" w:rsidRDefault="003539F2">
            <w:pPr>
              <w:pStyle w:val="1"/>
            </w:pPr>
            <w:r>
              <w:t>栏次</w:t>
            </w:r>
          </w:p>
        </w:tc>
        <w:tc>
          <w:tcPr>
            <w:tcW w:w="1191" w:type="dxa"/>
            <w:vAlign w:val="center"/>
          </w:tcPr>
          <w:p w:rsidR="00D366B8" w:rsidRDefault="003539F2">
            <w:pPr>
              <w:pStyle w:val="1"/>
            </w:pPr>
            <w:r>
              <w:t>1</w:t>
            </w:r>
          </w:p>
        </w:tc>
        <w:tc>
          <w:tcPr>
            <w:tcW w:w="4535" w:type="dxa"/>
            <w:vAlign w:val="center"/>
          </w:tcPr>
          <w:p w:rsidR="00D366B8" w:rsidRDefault="003539F2">
            <w:pPr>
              <w:pStyle w:val="1"/>
            </w:pPr>
            <w:r>
              <w:t>2</w:t>
            </w:r>
          </w:p>
        </w:tc>
        <w:tc>
          <w:tcPr>
            <w:tcW w:w="2551" w:type="dxa"/>
            <w:vAlign w:val="center"/>
          </w:tcPr>
          <w:p w:rsidR="00D366B8" w:rsidRDefault="003539F2">
            <w:pPr>
              <w:pStyle w:val="1"/>
            </w:pPr>
            <w:r>
              <w:t>3</w:t>
            </w:r>
          </w:p>
        </w:tc>
        <w:tc>
          <w:tcPr>
            <w:tcW w:w="2551" w:type="dxa"/>
            <w:vAlign w:val="center"/>
          </w:tcPr>
          <w:p w:rsidR="00D366B8" w:rsidRDefault="003539F2">
            <w:pPr>
              <w:pStyle w:val="1"/>
            </w:pPr>
            <w:r>
              <w:t>4</w:t>
            </w:r>
          </w:p>
        </w:tc>
        <w:tc>
          <w:tcPr>
            <w:tcW w:w="2551" w:type="dxa"/>
            <w:vAlign w:val="center"/>
          </w:tcPr>
          <w:p w:rsidR="00D366B8" w:rsidRDefault="003539F2">
            <w:pPr>
              <w:pStyle w:val="1"/>
            </w:pPr>
            <w:r>
              <w:t>5</w:t>
            </w:r>
          </w:p>
        </w:tc>
      </w:tr>
      <w:tr w:rsidR="00D366B8">
        <w:trPr>
          <w:trHeight w:val="369"/>
          <w:jc w:val="center"/>
        </w:trPr>
        <w:tc>
          <w:tcPr>
            <w:tcW w:w="850" w:type="dxa"/>
            <w:vAlign w:val="center"/>
          </w:tcPr>
          <w:p w:rsidR="00D366B8" w:rsidRDefault="00D366B8">
            <w:pPr>
              <w:pStyle w:val="3"/>
            </w:pPr>
          </w:p>
        </w:tc>
        <w:tc>
          <w:tcPr>
            <w:tcW w:w="1191" w:type="dxa"/>
            <w:vAlign w:val="center"/>
          </w:tcPr>
          <w:p w:rsidR="00D366B8" w:rsidRDefault="00D366B8">
            <w:pPr>
              <w:pStyle w:val="2"/>
            </w:pPr>
          </w:p>
        </w:tc>
        <w:tc>
          <w:tcPr>
            <w:tcW w:w="4535" w:type="dxa"/>
            <w:vAlign w:val="center"/>
          </w:tcPr>
          <w:p w:rsidR="00D366B8" w:rsidRDefault="00D366B8">
            <w:pPr>
              <w:pStyle w:val="2"/>
            </w:pPr>
          </w:p>
        </w:tc>
        <w:tc>
          <w:tcPr>
            <w:tcW w:w="2551" w:type="dxa"/>
            <w:vAlign w:val="center"/>
          </w:tcPr>
          <w:p w:rsidR="00D366B8" w:rsidRDefault="00D366B8">
            <w:pPr>
              <w:pStyle w:val="4"/>
            </w:pPr>
          </w:p>
        </w:tc>
        <w:tc>
          <w:tcPr>
            <w:tcW w:w="2551" w:type="dxa"/>
            <w:vAlign w:val="center"/>
          </w:tcPr>
          <w:p w:rsidR="00D366B8" w:rsidRDefault="00D366B8">
            <w:pPr>
              <w:pStyle w:val="4"/>
            </w:pPr>
          </w:p>
        </w:tc>
        <w:tc>
          <w:tcPr>
            <w:tcW w:w="2551" w:type="dxa"/>
            <w:vAlign w:val="center"/>
          </w:tcPr>
          <w:p w:rsidR="00D366B8" w:rsidRDefault="00D366B8">
            <w:pPr>
              <w:pStyle w:val="4"/>
            </w:pPr>
          </w:p>
        </w:tc>
      </w:tr>
    </w:tbl>
    <w:p w:rsidR="00D366B8" w:rsidRDefault="003539F2">
      <w:pPr>
        <w:ind w:firstLine="420"/>
        <w:sectPr w:rsidR="00D366B8">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D366B8" w:rsidRDefault="003539F2">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BD72A3" w:rsidTr="00BD72A3">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2551" w:type="dxa"/>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5726" w:type="dxa"/>
            <w:gridSpan w:val="2"/>
            <w:vAlign w:val="center"/>
          </w:tcPr>
          <w:p w:rsidR="00D366B8" w:rsidRDefault="003539F2">
            <w:pPr>
              <w:pStyle w:val="1"/>
            </w:pPr>
            <w:r>
              <w:t>功能分类科目</w:t>
            </w:r>
          </w:p>
        </w:tc>
        <w:tc>
          <w:tcPr>
            <w:tcW w:w="2551" w:type="dxa"/>
            <w:vMerge w:val="restart"/>
            <w:vAlign w:val="center"/>
          </w:tcPr>
          <w:p w:rsidR="00D366B8" w:rsidRDefault="003539F2">
            <w:pPr>
              <w:pStyle w:val="1"/>
            </w:pPr>
            <w:r>
              <w:t>合计</w:t>
            </w:r>
          </w:p>
        </w:tc>
        <w:tc>
          <w:tcPr>
            <w:tcW w:w="2551" w:type="dxa"/>
            <w:vMerge w:val="restart"/>
            <w:vAlign w:val="center"/>
          </w:tcPr>
          <w:p w:rsidR="00D366B8" w:rsidRDefault="003539F2">
            <w:pPr>
              <w:pStyle w:val="1"/>
            </w:pPr>
            <w:r>
              <w:t>基本支出</w:t>
            </w:r>
          </w:p>
        </w:tc>
        <w:tc>
          <w:tcPr>
            <w:tcW w:w="2551" w:type="dxa"/>
            <w:vMerge w:val="restart"/>
            <w:vAlign w:val="center"/>
          </w:tcPr>
          <w:p w:rsidR="00D366B8" w:rsidRDefault="003539F2">
            <w:pPr>
              <w:pStyle w:val="1"/>
            </w:pPr>
            <w:r>
              <w:t>项目支出</w:t>
            </w:r>
          </w:p>
        </w:tc>
      </w:tr>
      <w:tr w:rsidR="00D366B8">
        <w:trPr>
          <w:trHeight w:val="369"/>
          <w:tblHeader/>
          <w:jc w:val="center"/>
        </w:trPr>
        <w:tc>
          <w:tcPr>
            <w:tcW w:w="850" w:type="dxa"/>
            <w:vMerge/>
          </w:tcPr>
          <w:p w:rsidR="00D366B8" w:rsidRDefault="00D366B8"/>
        </w:tc>
        <w:tc>
          <w:tcPr>
            <w:tcW w:w="1191" w:type="dxa"/>
            <w:vAlign w:val="center"/>
          </w:tcPr>
          <w:p w:rsidR="00D366B8" w:rsidRDefault="003539F2">
            <w:pPr>
              <w:pStyle w:val="1"/>
            </w:pPr>
            <w:r>
              <w:t>科目编码</w:t>
            </w:r>
          </w:p>
        </w:tc>
        <w:tc>
          <w:tcPr>
            <w:tcW w:w="4535" w:type="dxa"/>
            <w:vAlign w:val="center"/>
          </w:tcPr>
          <w:p w:rsidR="00D366B8" w:rsidRDefault="003539F2">
            <w:pPr>
              <w:pStyle w:val="1"/>
            </w:pPr>
            <w:r>
              <w:t>科目名称</w:t>
            </w:r>
          </w:p>
        </w:tc>
        <w:tc>
          <w:tcPr>
            <w:tcW w:w="2551" w:type="dxa"/>
            <w:vMerge/>
          </w:tcPr>
          <w:p w:rsidR="00D366B8" w:rsidRDefault="00D366B8"/>
        </w:tc>
        <w:tc>
          <w:tcPr>
            <w:tcW w:w="2551" w:type="dxa"/>
            <w:vMerge/>
          </w:tcPr>
          <w:p w:rsidR="00D366B8" w:rsidRDefault="00D366B8"/>
        </w:tc>
        <w:tc>
          <w:tcPr>
            <w:tcW w:w="2551" w:type="dxa"/>
            <w:vMerge/>
          </w:tcPr>
          <w:p w:rsidR="00D366B8" w:rsidRDefault="00D366B8"/>
        </w:tc>
      </w:tr>
      <w:tr w:rsidR="00D366B8">
        <w:trPr>
          <w:trHeight w:val="369"/>
          <w:tblHeader/>
          <w:jc w:val="center"/>
        </w:trPr>
        <w:tc>
          <w:tcPr>
            <w:tcW w:w="850" w:type="dxa"/>
            <w:vAlign w:val="center"/>
          </w:tcPr>
          <w:p w:rsidR="00D366B8" w:rsidRDefault="003539F2">
            <w:pPr>
              <w:pStyle w:val="1"/>
            </w:pPr>
            <w:r>
              <w:t>栏次</w:t>
            </w:r>
          </w:p>
        </w:tc>
        <w:tc>
          <w:tcPr>
            <w:tcW w:w="1191" w:type="dxa"/>
            <w:vAlign w:val="center"/>
          </w:tcPr>
          <w:p w:rsidR="00D366B8" w:rsidRDefault="003539F2">
            <w:pPr>
              <w:pStyle w:val="1"/>
            </w:pPr>
            <w:r>
              <w:t>1</w:t>
            </w:r>
          </w:p>
        </w:tc>
        <w:tc>
          <w:tcPr>
            <w:tcW w:w="4535" w:type="dxa"/>
            <w:vAlign w:val="center"/>
          </w:tcPr>
          <w:p w:rsidR="00D366B8" w:rsidRDefault="003539F2">
            <w:pPr>
              <w:pStyle w:val="1"/>
            </w:pPr>
            <w:r>
              <w:t>2</w:t>
            </w:r>
          </w:p>
        </w:tc>
        <w:tc>
          <w:tcPr>
            <w:tcW w:w="2551" w:type="dxa"/>
            <w:vAlign w:val="center"/>
          </w:tcPr>
          <w:p w:rsidR="00D366B8" w:rsidRDefault="003539F2">
            <w:pPr>
              <w:pStyle w:val="1"/>
            </w:pPr>
            <w:r>
              <w:t>3</w:t>
            </w:r>
          </w:p>
        </w:tc>
        <w:tc>
          <w:tcPr>
            <w:tcW w:w="2551" w:type="dxa"/>
            <w:vAlign w:val="center"/>
          </w:tcPr>
          <w:p w:rsidR="00D366B8" w:rsidRDefault="003539F2">
            <w:pPr>
              <w:pStyle w:val="1"/>
            </w:pPr>
            <w:r>
              <w:t>4</w:t>
            </w:r>
          </w:p>
        </w:tc>
        <w:tc>
          <w:tcPr>
            <w:tcW w:w="2551" w:type="dxa"/>
            <w:vAlign w:val="center"/>
          </w:tcPr>
          <w:p w:rsidR="00D366B8" w:rsidRDefault="003539F2">
            <w:pPr>
              <w:pStyle w:val="1"/>
            </w:pPr>
            <w:r>
              <w:t>5</w:t>
            </w:r>
          </w:p>
        </w:tc>
      </w:tr>
      <w:tr w:rsidR="00D366B8">
        <w:trPr>
          <w:trHeight w:val="369"/>
          <w:jc w:val="center"/>
        </w:trPr>
        <w:tc>
          <w:tcPr>
            <w:tcW w:w="850" w:type="dxa"/>
            <w:vAlign w:val="center"/>
          </w:tcPr>
          <w:p w:rsidR="00D366B8" w:rsidRDefault="00D366B8">
            <w:pPr>
              <w:pStyle w:val="3"/>
            </w:pPr>
          </w:p>
        </w:tc>
        <w:tc>
          <w:tcPr>
            <w:tcW w:w="1191" w:type="dxa"/>
            <w:vAlign w:val="center"/>
          </w:tcPr>
          <w:p w:rsidR="00D366B8" w:rsidRDefault="00D366B8">
            <w:pPr>
              <w:pStyle w:val="2"/>
            </w:pPr>
          </w:p>
        </w:tc>
        <w:tc>
          <w:tcPr>
            <w:tcW w:w="4535" w:type="dxa"/>
            <w:vAlign w:val="center"/>
          </w:tcPr>
          <w:p w:rsidR="00D366B8" w:rsidRDefault="00D366B8">
            <w:pPr>
              <w:pStyle w:val="2"/>
            </w:pPr>
          </w:p>
        </w:tc>
        <w:tc>
          <w:tcPr>
            <w:tcW w:w="2551" w:type="dxa"/>
            <w:vAlign w:val="center"/>
          </w:tcPr>
          <w:p w:rsidR="00D366B8" w:rsidRDefault="00D366B8">
            <w:pPr>
              <w:pStyle w:val="4"/>
            </w:pPr>
          </w:p>
        </w:tc>
        <w:tc>
          <w:tcPr>
            <w:tcW w:w="2551" w:type="dxa"/>
            <w:vAlign w:val="center"/>
          </w:tcPr>
          <w:p w:rsidR="00D366B8" w:rsidRDefault="00D366B8">
            <w:pPr>
              <w:pStyle w:val="4"/>
            </w:pPr>
          </w:p>
        </w:tc>
        <w:tc>
          <w:tcPr>
            <w:tcW w:w="2551" w:type="dxa"/>
            <w:vAlign w:val="center"/>
          </w:tcPr>
          <w:p w:rsidR="00D366B8" w:rsidRDefault="00D366B8">
            <w:pPr>
              <w:pStyle w:val="4"/>
            </w:pPr>
          </w:p>
        </w:tc>
      </w:tr>
    </w:tbl>
    <w:p w:rsidR="00D366B8" w:rsidRDefault="003539F2">
      <w:pPr>
        <w:ind w:firstLine="420"/>
        <w:sectPr w:rsidR="00D366B8">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D366B8" w:rsidRDefault="003539F2">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BD72A3" w:rsidTr="00BD72A3">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2381" w:type="dxa"/>
            <w:tcBorders>
              <w:top w:val="single" w:sz="6" w:space="0" w:color="FFFFFF"/>
              <w:left w:val="single" w:sz="6" w:space="0" w:color="FFFFFF"/>
              <w:right w:val="single" w:sz="6" w:space="0" w:color="FFFFFF"/>
            </w:tcBorders>
            <w:vAlign w:val="center"/>
          </w:tcPr>
          <w:p w:rsidR="00D366B8" w:rsidRDefault="003539F2">
            <w:pPr>
              <w:pStyle w:val="21"/>
            </w:pPr>
            <w:r>
              <w:t>预算年度：2024</w:t>
            </w:r>
          </w:p>
        </w:tc>
        <w:tc>
          <w:tcPr>
            <w:tcW w:w="4762" w:type="dxa"/>
            <w:gridSpan w:val="2"/>
            <w:tcBorders>
              <w:top w:val="single" w:sz="6" w:space="0" w:color="FFFFFF"/>
              <w:left w:val="single" w:sz="6" w:space="0" w:color="FFFFFF"/>
              <w:right w:val="single" w:sz="6" w:space="0" w:color="FFFFFF"/>
            </w:tcBorders>
            <w:vAlign w:val="center"/>
          </w:tcPr>
          <w:p w:rsidR="00D366B8" w:rsidRDefault="003539F2">
            <w:pPr>
              <w:pStyle w:val="22"/>
            </w:pPr>
            <w:r>
              <w:t>单位：万元</w:t>
            </w:r>
          </w:p>
        </w:tc>
      </w:tr>
      <w:tr w:rsidR="00BD72A3" w:rsidTr="00BD72A3">
        <w:trPr>
          <w:trHeight w:val="369"/>
          <w:tblHeader/>
          <w:jc w:val="center"/>
        </w:trPr>
        <w:tc>
          <w:tcPr>
            <w:tcW w:w="850" w:type="dxa"/>
            <w:vMerge w:val="restart"/>
            <w:vAlign w:val="center"/>
          </w:tcPr>
          <w:p w:rsidR="00D366B8" w:rsidRDefault="003539F2">
            <w:pPr>
              <w:pStyle w:val="1"/>
            </w:pPr>
            <w:r>
              <w:t>序号</w:t>
            </w:r>
          </w:p>
        </w:tc>
        <w:tc>
          <w:tcPr>
            <w:tcW w:w="3798" w:type="dxa"/>
            <w:vMerge w:val="restart"/>
            <w:vAlign w:val="center"/>
          </w:tcPr>
          <w:p w:rsidR="00D366B8" w:rsidRDefault="003539F2">
            <w:pPr>
              <w:pStyle w:val="1"/>
            </w:pPr>
            <w:r>
              <w:t>项  目</w:t>
            </w:r>
          </w:p>
        </w:tc>
        <w:tc>
          <w:tcPr>
            <w:tcW w:w="9524" w:type="dxa"/>
            <w:gridSpan w:val="4"/>
            <w:vAlign w:val="center"/>
          </w:tcPr>
          <w:p w:rsidR="00D366B8" w:rsidRDefault="003539F2">
            <w:pPr>
              <w:pStyle w:val="1"/>
            </w:pPr>
            <w:r>
              <w:t>资 金 性 质</w:t>
            </w:r>
          </w:p>
        </w:tc>
      </w:tr>
      <w:tr w:rsidR="00D366B8">
        <w:trPr>
          <w:trHeight w:val="567"/>
          <w:tblHeader/>
          <w:jc w:val="center"/>
        </w:trPr>
        <w:tc>
          <w:tcPr>
            <w:tcW w:w="850" w:type="dxa"/>
            <w:vMerge/>
          </w:tcPr>
          <w:p w:rsidR="00D366B8" w:rsidRDefault="00D366B8"/>
        </w:tc>
        <w:tc>
          <w:tcPr>
            <w:tcW w:w="3798" w:type="dxa"/>
            <w:vMerge/>
          </w:tcPr>
          <w:p w:rsidR="00D366B8" w:rsidRDefault="00D366B8"/>
        </w:tc>
        <w:tc>
          <w:tcPr>
            <w:tcW w:w="2381" w:type="dxa"/>
            <w:vAlign w:val="center"/>
          </w:tcPr>
          <w:p w:rsidR="00D366B8" w:rsidRDefault="003539F2">
            <w:pPr>
              <w:pStyle w:val="1"/>
            </w:pPr>
            <w:r>
              <w:t>合计</w:t>
            </w:r>
          </w:p>
        </w:tc>
        <w:tc>
          <w:tcPr>
            <w:tcW w:w="2381" w:type="dxa"/>
            <w:vAlign w:val="center"/>
          </w:tcPr>
          <w:p w:rsidR="00D366B8" w:rsidRDefault="003539F2">
            <w:pPr>
              <w:pStyle w:val="1"/>
            </w:pPr>
            <w:r>
              <w:t>一般公共预算              财政拨款</w:t>
            </w:r>
          </w:p>
        </w:tc>
        <w:tc>
          <w:tcPr>
            <w:tcW w:w="2381" w:type="dxa"/>
            <w:vAlign w:val="center"/>
          </w:tcPr>
          <w:p w:rsidR="00D366B8" w:rsidRDefault="003539F2">
            <w:pPr>
              <w:pStyle w:val="1"/>
            </w:pPr>
            <w:r>
              <w:t>政府性基金                  预算拨款</w:t>
            </w:r>
          </w:p>
        </w:tc>
        <w:tc>
          <w:tcPr>
            <w:tcW w:w="2381" w:type="dxa"/>
            <w:vAlign w:val="center"/>
          </w:tcPr>
          <w:p w:rsidR="00D366B8" w:rsidRDefault="003539F2">
            <w:pPr>
              <w:pStyle w:val="1"/>
            </w:pPr>
            <w:r>
              <w:t>国有资本经营              预算财政拨款</w:t>
            </w:r>
          </w:p>
        </w:tc>
      </w:tr>
      <w:tr w:rsidR="00D366B8">
        <w:trPr>
          <w:trHeight w:val="567"/>
          <w:tblHeader/>
          <w:jc w:val="center"/>
        </w:trPr>
        <w:tc>
          <w:tcPr>
            <w:tcW w:w="850" w:type="dxa"/>
            <w:vAlign w:val="center"/>
          </w:tcPr>
          <w:p w:rsidR="00D366B8" w:rsidRDefault="003539F2">
            <w:pPr>
              <w:pStyle w:val="1"/>
            </w:pPr>
            <w:r>
              <w:t>栏次</w:t>
            </w:r>
          </w:p>
        </w:tc>
        <w:tc>
          <w:tcPr>
            <w:tcW w:w="3798" w:type="dxa"/>
            <w:vAlign w:val="center"/>
          </w:tcPr>
          <w:p w:rsidR="00D366B8" w:rsidRDefault="003539F2">
            <w:pPr>
              <w:pStyle w:val="1"/>
            </w:pPr>
            <w:r>
              <w:t>1</w:t>
            </w:r>
          </w:p>
        </w:tc>
        <w:tc>
          <w:tcPr>
            <w:tcW w:w="2381" w:type="dxa"/>
            <w:vAlign w:val="center"/>
          </w:tcPr>
          <w:p w:rsidR="00D366B8" w:rsidRDefault="003539F2">
            <w:pPr>
              <w:pStyle w:val="1"/>
            </w:pPr>
            <w:r>
              <w:t>2</w:t>
            </w:r>
          </w:p>
        </w:tc>
        <w:tc>
          <w:tcPr>
            <w:tcW w:w="2381" w:type="dxa"/>
            <w:vAlign w:val="center"/>
          </w:tcPr>
          <w:p w:rsidR="00D366B8" w:rsidRDefault="003539F2">
            <w:pPr>
              <w:pStyle w:val="1"/>
            </w:pPr>
            <w:r>
              <w:t>3</w:t>
            </w:r>
          </w:p>
        </w:tc>
        <w:tc>
          <w:tcPr>
            <w:tcW w:w="2381" w:type="dxa"/>
            <w:vAlign w:val="center"/>
          </w:tcPr>
          <w:p w:rsidR="00D366B8" w:rsidRDefault="003539F2">
            <w:pPr>
              <w:pStyle w:val="1"/>
            </w:pPr>
            <w:r>
              <w:t>4</w:t>
            </w:r>
          </w:p>
        </w:tc>
        <w:tc>
          <w:tcPr>
            <w:tcW w:w="2381" w:type="dxa"/>
            <w:vAlign w:val="center"/>
          </w:tcPr>
          <w:p w:rsidR="00D366B8" w:rsidRDefault="003539F2">
            <w:pPr>
              <w:pStyle w:val="1"/>
            </w:pPr>
            <w:r>
              <w:t>5</w:t>
            </w:r>
          </w:p>
        </w:tc>
      </w:tr>
      <w:tr w:rsidR="00D366B8">
        <w:trPr>
          <w:trHeight w:val="567"/>
          <w:jc w:val="center"/>
        </w:trPr>
        <w:tc>
          <w:tcPr>
            <w:tcW w:w="850" w:type="dxa"/>
            <w:vAlign w:val="center"/>
          </w:tcPr>
          <w:p w:rsidR="00D366B8" w:rsidRDefault="003539F2">
            <w:pPr>
              <w:pStyle w:val="3"/>
            </w:pPr>
            <w:r>
              <w:t>1</w:t>
            </w:r>
          </w:p>
        </w:tc>
        <w:tc>
          <w:tcPr>
            <w:tcW w:w="3798" w:type="dxa"/>
            <w:vAlign w:val="center"/>
          </w:tcPr>
          <w:p w:rsidR="00D366B8" w:rsidRDefault="003539F2">
            <w:pPr>
              <w:pStyle w:val="6"/>
            </w:pPr>
            <w:r>
              <w:t>合计</w:t>
            </w:r>
          </w:p>
        </w:tc>
        <w:tc>
          <w:tcPr>
            <w:tcW w:w="2381" w:type="dxa"/>
            <w:vAlign w:val="center"/>
          </w:tcPr>
          <w:p w:rsidR="00D366B8" w:rsidRDefault="003539F2">
            <w:pPr>
              <w:pStyle w:val="7"/>
            </w:pPr>
            <w:r>
              <w:t>11.75</w:t>
            </w:r>
          </w:p>
        </w:tc>
        <w:tc>
          <w:tcPr>
            <w:tcW w:w="2381" w:type="dxa"/>
            <w:vAlign w:val="center"/>
          </w:tcPr>
          <w:p w:rsidR="00D366B8" w:rsidRDefault="003539F2">
            <w:pPr>
              <w:pStyle w:val="7"/>
            </w:pPr>
            <w:r>
              <w:t>11.75</w:t>
            </w:r>
          </w:p>
        </w:tc>
        <w:tc>
          <w:tcPr>
            <w:tcW w:w="2381" w:type="dxa"/>
            <w:vAlign w:val="center"/>
          </w:tcPr>
          <w:p w:rsidR="00D366B8" w:rsidRDefault="00D366B8">
            <w:pPr>
              <w:pStyle w:val="7"/>
            </w:pPr>
          </w:p>
        </w:tc>
        <w:tc>
          <w:tcPr>
            <w:tcW w:w="2381" w:type="dxa"/>
            <w:vAlign w:val="center"/>
          </w:tcPr>
          <w:p w:rsidR="00D366B8" w:rsidRDefault="00D366B8">
            <w:pPr>
              <w:pStyle w:val="7"/>
            </w:pPr>
          </w:p>
        </w:tc>
      </w:tr>
      <w:tr w:rsidR="00D366B8">
        <w:trPr>
          <w:trHeight w:val="567"/>
          <w:jc w:val="center"/>
        </w:trPr>
        <w:tc>
          <w:tcPr>
            <w:tcW w:w="850" w:type="dxa"/>
            <w:vAlign w:val="center"/>
          </w:tcPr>
          <w:p w:rsidR="00D366B8" w:rsidRDefault="003539F2">
            <w:pPr>
              <w:pStyle w:val="3"/>
            </w:pPr>
            <w:r>
              <w:t>2</w:t>
            </w:r>
          </w:p>
        </w:tc>
        <w:tc>
          <w:tcPr>
            <w:tcW w:w="3798" w:type="dxa"/>
            <w:vAlign w:val="center"/>
          </w:tcPr>
          <w:p w:rsidR="00D366B8" w:rsidRDefault="003539F2">
            <w:pPr>
              <w:pStyle w:val="2"/>
            </w:pPr>
            <w:r>
              <w:t>“三公”经费小计</w:t>
            </w:r>
          </w:p>
        </w:tc>
        <w:tc>
          <w:tcPr>
            <w:tcW w:w="2381" w:type="dxa"/>
            <w:vAlign w:val="center"/>
          </w:tcPr>
          <w:p w:rsidR="00D366B8" w:rsidRDefault="003539F2">
            <w:pPr>
              <w:pStyle w:val="4"/>
            </w:pPr>
            <w:r>
              <w:t>11.75</w:t>
            </w:r>
          </w:p>
        </w:tc>
        <w:tc>
          <w:tcPr>
            <w:tcW w:w="2381" w:type="dxa"/>
            <w:vAlign w:val="center"/>
          </w:tcPr>
          <w:p w:rsidR="00D366B8" w:rsidRDefault="003539F2">
            <w:pPr>
              <w:pStyle w:val="4"/>
            </w:pPr>
            <w:r>
              <w:t>11.75</w:t>
            </w: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3</w:t>
            </w:r>
          </w:p>
        </w:tc>
        <w:tc>
          <w:tcPr>
            <w:tcW w:w="3798" w:type="dxa"/>
            <w:vAlign w:val="center"/>
          </w:tcPr>
          <w:p w:rsidR="00D366B8" w:rsidRDefault="003539F2">
            <w:pPr>
              <w:pStyle w:val="2"/>
            </w:pPr>
            <w:r>
              <w:t>一、因公出国（境）费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4</w:t>
            </w:r>
          </w:p>
        </w:tc>
        <w:tc>
          <w:tcPr>
            <w:tcW w:w="3798" w:type="dxa"/>
            <w:vAlign w:val="center"/>
          </w:tcPr>
          <w:p w:rsidR="00D366B8" w:rsidRDefault="003539F2">
            <w:pPr>
              <w:pStyle w:val="2"/>
            </w:pPr>
            <w:r>
              <w:t xml:space="preserve">    其中：教学科研人员因公出国（境）费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5</w:t>
            </w:r>
          </w:p>
        </w:tc>
        <w:tc>
          <w:tcPr>
            <w:tcW w:w="3798" w:type="dxa"/>
            <w:vAlign w:val="center"/>
          </w:tcPr>
          <w:p w:rsidR="00D366B8" w:rsidRDefault="003539F2">
            <w:pPr>
              <w:pStyle w:val="2"/>
            </w:pPr>
            <w:r>
              <w:t xml:space="preserve">          其他因公出国（境）费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6</w:t>
            </w:r>
          </w:p>
        </w:tc>
        <w:tc>
          <w:tcPr>
            <w:tcW w:w="3798" w:type="dxa"/>
            <w:vAlign w:val="center"/>
          </w:tcPr>
          <w:p w:rsidR="00D366B8" w:rsidRDefault="003539F2">
            <w:pPr>
              <w:pStyle w:val="2"/>
            </w:pPr>
            <w:r>
              <w:t>二、公务用车购置及运维费</w:t>
            </w:r>
          </w:p>
        </w:tc>
        <w:tc>
          <w:tcPr>
            <w:tcW w:w="2381" w:type="dxa"/>
            <w:vAlign w:val="center"/>
          </w:tcPr>
          <w:p w:rsidR="00D366B8" w:rsidRDefault="003539F2">
            <w:pPr>
              <w:pStyle w:val="4"/>
            </w:pPr>
            <w:r>
              <w:t>7.00</w:t>
            </w:r>
          </w:p>
        </w:tc>
        <w:tc>
          <w:tcPr>
            <w:tcW w:w="2381" w:type="dxa"/>
            <w:vAlign w:val="center"/>
          </w:tcPr>
          <w:p w:rsidR="00D366B8" w:rsidRDefault="003539F2">
            <w:pPr>
              <w:pStyle w:val="4"/>
            </w:pPr>
            <w:r>
              <w:t>7.00</w:t>
            </w: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7</w:t>
            </w:r>
          </w:p>
        </w:tc>
        <w:tc>
          <w:tcPr>
            <w:tcW w:w="3798" w:type="dxa"/>
            <w:vAlign w:val="center"/>
          </w:tcPr>
          <w:p w:rsidR="00D366B8" w:rsidRDefault="003539F2">
            <w:pPr>
              <w:pStyle w:val="2"/>
            </w:pPr>
            <w:r>
              <w:t xml:space="preserve">    其中：公务用车购置费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8</w:t>
            </w:r>
          </w:p>
        </w:tc>
        <w:tc>
          <w:tcPr>
            <w:tcW w:w="3798" w:type="dxa"/>
            <w:vAlign w:val="center"/>
          </w:tcPr>
          <w:p w:rsidR="00D366B8" w:rsidRDefault="003539F2">
            <w:pPr>
              <w:pStyle w:val="2"/>
            </w:pPr>
            <w:r>
              <w:t xml:space="preserve">          公务用车运行维护费</w:t>
            </w:r>
          </w:p>
        </w:tc>
        <w:tc>
          <w:tcPr>
            <w:tcW w:w="2381" w:type="dxa"/>
            <w:vAlign w:val="center"/>
          </w:tcPr>
          <w:p w:rsidR="00D366B8" w:rsidRDefault="003539F2">
            <w:pPr>
              <w:pStyle w:val="4"/>
            </w:pPr>
            <w:r>
              <w:t>7.00</w:t>
            </w:r>
          </w:p>
        </w:tc>
        <w:tc>
          <w:tcPr>
            <w:tcW w:w="2381" w:type="dxa"/>
            <w:vAlign w:val="center"/>
          </w:tcPr>
          <w:p w:rsidR="00D366B8" w:rsidRDefault="003539F2">
            <w:pPr>
              <w:pStyle w:val="4"/>
            </w:pPr>
            <w:r>
              <w:t>7.00</w:t>
            </w: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9</w:t>
            </w:r>
          </w:p>
        </w:tc>
        <w:tc>
          <w:tcPr>
            <w:tcW w:w="3798" w:type="dxa"/>
            <w:vAlign w:val="center"/>
          </w:tcPr>
          <w:p w:rsidR="00D366B8" w:rsidRDefault="003539F2">
            <w:pPr>
              <w:pStyle w:val="2"/>
            </w:pPr>
            <w:r>
              <w:t>三、公务接待费</w:t>
            </w:r>
          </w:p>
        </w:tc>
        <w:tc>
          <w:tcPr>
            <w:tcW w:w="2381" w:type="dxa"/>
            <w:vAlign w:val="center"/>
          </w:tcPr>
          <w:p w:rsidR="00D366B8" w:rsidRDefault="003539F2">
            <w:pPr>
              <w:pStyle w:val="4"/>
            </w:pPr>
            <w:r>
              <w:t>4.75</w:t>
            </w:r>
          </w:p>
        </w:tc>
        <w:tc>
          <w:tcPr>
            <w:tcW w:w="2381" w:type="dxa"/>
            <w:vAlign w:val="center"/>
          </w:tcPr>
          <w:p w:rsidR="00D366B8" w:rsidRDefault="003539F2">
            <w:pPr>
              <w:pStyle w:val="4"/>
            </w:pPr>
            <w:r>
              <w:t>4.75</w:t>
            </w: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10</w:t>
            </w:r>
          </w:p>
        </w:tc>
        <w:tc>
          <w:tcPr>
            <w:tcW w:w="3798" w:type="dxa"/>
            <w:vAlign w:val="center"/>
          </w:tcPr>
          <w:p w:rsidR="00D366B8" w:rsidRDefault="003539F2">
            <w:pPr>
              <w:pStyle w:val="2"/>
            </w:pPr>
            <w:r>
              <w:t>四、会议费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11</w:t>
            </w:r>
          </w:p>
        </w:tc>
        <w:tc>
          <w:tcPr>
            <w:tcW w:w="3798" w:type="dxa"/>
            <w:vAlign w:val="center"/>
          </w:tcPr>
          <w:p w:rsidR="00D366B8" w:rsidRDefault="003539F2">
            <w:pPr>
              <w:pStyle w:val="2"/>
            </w:pPr>
            <w:r>
              <w:t xml:space="preserve">    其中：省属高校业务性会议费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lastRenderedPageBreak/>
              <w:t>12</w:t>
            </w:r>
          </w:p>
        </w:tc>
        <w:tc>
          <w:tcPr>
            <w:tcW w:w="3798" w:type="dxa"/>
            <w:vAlign w:val="center"/>
          </w:tcPr>
          <w:p w:rsidR="00D366B8" w:rsidRDefault="003539F2">
            <w:pPr>
              <w:pStyle w:val="2"/>
            </w:pPr>
            <w:r>
              <w:t xml:space="preserve">          其他会议费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r w:rsidR="00D366B8">
        <w:trPr>
          <w:trHeight w:val="567"/>
          <w:jc w:val="center"/>
        </w:trPr>
        <w:tc>
          <w:tcPr>
            <w:tcW w:w="850" w:type="dxa"/>
            <w:vAlign w:val="center"/>
          </w:tcPr>
          <w:p w:rsidR="00D366B8" w:rsidRDefault="003539F2">
            <w:pPr>
              <w:pStyle w:val="3"/>
            </w:pPr>
            <w:r>
              <w:t>13</w:t>
            </w:r>
          </w:p>
        </w:tc>
        <w:tc>
          <w:tcPr>
            <w:tcW w:w="3798" w:type="dxa"/>
            <w:vAlign w:val="center"/>
          </w:tcPr>
          <w:p w:rsidR="00D366B8" w:rsidRDefault="003539F2">
            <w:pPr>
              <w:pStyle w:val="2"/>
            </w:pPr>
            <w:r>
              <w:t>五、培训费</w:t>
            </w: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c>
          <w:tcPr>
            <w:tcW w:w="2381" w:type="dxa"/>
            <w:vAlign w:val="center"/>
          </w:tcPr>
          <w:p w:rsidR="00D366B8" w:rsidRDefault="00D366B8">
            <w:pPr>
              <w:pStyle w:val="4"/>
            </w:pPr>
          </w:p>
        </w:tc>
      </w:tr>
    </w:tbl>
    <w:p w:rsidR="00D366B8" w:rsidRDefault="00D366B8">
      <w:pPr>
        <w:sectPr w:rsidR="00D366B8">
          <w:pgSz w:w="16840" w:h="11900" w:orient="landscape"/>
          <w:pgMar w:top="1361" w:right="1020" w:bottom="1361" w:left="1020" w:header="720" w:footer="720" w:gutter="0"/>
          <w:cols w:space="720"/>
        </w:sectPr>
      </w:pPr>
    </w:p>
    <w:p w:rsidR="00D366B8" w:rsidRDefault="003539F2">
      <w:pPr>
        <w:jc w:val="center"/>
        <w:outlineLvl w:val="4"/>
      </w:pPr>
      <w:r>
        <w:rPr>
          <w:rFonts w:ascii="方正小标宋_GBK" w:eastAsia="方正小标宋_GBK" w:hAnsi="方正小标宋_GBK" w:cs="方正小标宋_GBK"/>
          <w:color w:val="000000"/>
          <w:sz w:val="44"/>
        </w:rPr>
        <w:lastRenderedPageBreak/>
        <w:t>涞源县上庄乡人民政府本级2024年单位预算信息公开情况说明</w:t>
      </w:r>
    </w:p>
    <w:p w:rsidR="00D366B8" w:rsidRDefault="003539F2">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按照《中华人民共和国预算法》、《地方预决算公开操作规程》和《关于进一步推进预算公开工作的实施意见》规定，现将涞源县上庄乡人民政府本级</w:t>
      </w:r>
      <w:r>
        <w:rPr>
          <w:rFonts w:eastAsia="方正仿宋_GBK"/>
          <w:color w:val="000000"/>
          <w:sz w:val="28"/>
        </w:rPr>
        <w:t>2024</w:t>
      </w:r>
      <w:r>
        <w:rPr>
          <w:rFonts w:eastAsia="方正仿宋_GBK"/>
          <w:color w:val="000000"/>
          <w:sz w:val="28"/>
        </w:rPr>
        <w:t>年单位预算公开如下：</w:t>
      </w:r>
    </w:p>
    <w:p w:rsidR="00D366B8" w:rsidRDefault="003539F2">
      <w:pPr>
        <w:spacing w:before="10" w:after="10"/>
        <w:ind w:firstLine="640"/>
        <w:outlineLvl w:val="5"/>
      </w:pPr>
      <w:r>
        <w:rPr>
          <w:rFonts w:ascii="黑体" w:eastAsia="黑体" w:hAnsi="黑体" w:cs="黑体"/>
          <w:color w:val="000000"/>
          <w:sz w:val="32"/>
        </w:rPr>
        <w:t>一、单位职责及机构设置情况</w:t>
      </w:r>
    </w:p>
    <w:p w:rsidR="00BD72A3" w:rsidRDefault="003539F2" w:rsidP="00BD72A3">
      <w:pPr>
        <w:pStyle w:val="-3"/>
      </w:pPr>
      <w:r>
        <w:rPr>
          <w:rFonts w:ascii="方正楷体_GBK" w:eastAsia="方正楷体_GBK" w:hAnsi="方正楷体_GBK" w:cs="方正楷体_GBK"/>
          <w:b/>
          <w:color w:val="000000"/>
          <w:sz w:val="32"/>
        </w:rPr>
        <w:t>单位职责：</w:t>
      </w:r>
      <w:r w:rsidR="00BD72A3">
        <w:t>按照建设</w:t>
      </w:r>
      <w:r w:rsidR="00BD72A3">
        <w:t>“</w:t>
      </w:r>
      <w:r w:rsidR="00BD72A3">
        <w:t>生产发展、生活宽裕、乡风文明、村容整洁、管理民主</w:t>
      </w:r>
      <w:r w:rsidR="00BD72A3">
        <w:t>”</w:t>
      </w:r>
      <w:r w:rsidR="00BD72A3">
        <w:t>的社会主义新农村的要求，着眼于全面推进农村的经济、政治、文化、社会和党的建设，抓住经济发展这个第一要务，适当调整乡镇管理经济的方式，同时加强社会管理和公共服务职能，逐步实现由管理型向服务型转变，努力建设服务型、法制型政府，更好为</w:t>
      </w:r>
      <w:r w:rsidR="00BD72A3">
        <w:t>“</w:t>
      </w:r>
      <w:r w:rsidR="00BD72A3">
        <w:t>三农</w:t>
      </w:r>
      <w:r w:rsidR="00BD72A3">
        <w:t>”</w:t>
      </w:r>
      <w:r w:rsidR="00BD72A3">
        <w:t>服务，各乡镇要把主要精力放在促进经济发展、加强社会管理、提供公共服务和维护农村稳定四项职能上来。一是促进经济发展；二是加强社会管理；三是提供公共服务；四是维护农村稳定。</w:t>
      </w:r>
    </w:p>
    <w:p w:rsidR="00BD72A3" w:rsidRDefault="00BD72A3" w:rsidP="00BD72A3">
      <w:pPr>
        <w:pStyle w:val="-3"/>
      </w:pPr>
      <w:r>
        <w:t>党政办公室（同时挂综合治理办公室牌子）：负责乡镇党委、人大、政府日常事务，协调各方面的工作关系，对党委、人大、政府安排的工作进行督察和信息反馈。承办党委、人大、政府交办的其他各项工作，做好统计工作，负责国有资产的管理和使用。协调督察法庭、公安、司法等部门工作，抓好社会治安综合治理和法制宣传，做好信访工作，调解民事纠纷，保持社会稳定。</w:t>
      </w:r>
    </w:p>
    <w:p w:rsidR="00BD72A3" w:rsidRDefault="00BD72A3" w:rsidP="00BD72A3">
      <w:pPr>
        <w:pStyle w:val="-3"/>
      </w:pPr>
      <w:r>
        <w:t>基层组织建设办公室：负责乡镇组织建设日常工作，构建和完善乡村两级组织建设责任体系；不断加强乡村干部队伍和党员队伍建设，落实好上级党委下达的各项任务，优化基层党建工作环境；推进基层党建工作制度化和规范化。</w:t>
      </w:r>
    </w:p>
    <w:p w:rsidR="00BD72A3" w:rsidRDefault="00BD72A3" w:rsidP="00BD72A3">
      <w:pPr>
        <w:pStyle w:val="-3"/>
      </w:pPr>
      <w:r>
        <w:t>社会事务办公室（同时挂计划生育办公室牌子）：负责乡镇的</w:t>
      </w:r>
      <w:r w:rsidR="00A81525" w:rsidRPr="00A81525">
        <w:rPr>
          <w:rFonts w:hint="eastAsia"/>
        </w:rPr>
        <w:t>拥军优属</w:t>
      </w:r>
      <w:bookmarkStart w:id="1" w:name="_GoBack"/>
      <w:bookmarkEnd w:id="1"/>
      <w:r>
        <w:t>、救灾扶贫，妥善安置残疾人就业，负责殡葬改革工作，指导村民委员会的建设和换届选举工作。搞好民政工作，促进社会福利事业发展，做好社会保障工作，办</w:t>
      </w:r>
      <w:r>
        <w:lastRenderedPageBreak/>
        <w:t>理兵役事项。负责编制人口计划，搞好计划生育宣传、节育措施的落实和人口管理工作，指导计划生育服务中心工作。指导和协调乡镇教育、卫生、文化、广播工作。</w:t>
      </w:r>
    </w:p>
    <w:p w:rsidR="00BD72A3" w:rsidRDefault="00BD72A3" w:rsidP="00BD72A3">
      <w:pPr>
        <w:pStyle w:val="-3"/>
      </w:pPr>
      <w:r w:rsidRPr="00BD72A3">
        <w:rPr>
          <w:rFonts w:ascii="仿宋" w:eastAsia="仿宋" w:hAnsi="仿宋"/>
          <w:szCs w:val="28"/>
        </w:rPr>
        <w:t>经济发展办公室：参与制定乡镇农村经济发展目标和措施，抓好农村经济信息服务,指导和协调管理涉农工作，促进整体服务功能的发挥。负责农业科学技术等协调工作，抓好产业结构调整和科技示</w:t>
      </w:r>
      <w:r>
        <w:t>范带动工作。负责乡镇企业的规划、协调、监督、服务，抓好乡镇及村级企业的管理，协助乡镇企业搞好新上项目课题设计、申请等前期工作，指导农林水牧综合服务中心工作，加强安全生产工作，保持正常经济生产秩序，协调与经济发展相关的其它工作。</w:t>
      </w:r>
    </w:p>
    <w:p w:rsidR="00BD72A3" w:rsidRDefault="00BD72A3" w:rsidP="00BD72A3">
      <w:pPr>
        <w:pStyle w:val="-3"/>
      </w:pPr>
      <w:r>
        <w:t>财政所：负责乡镇财政预算及执行，监管乡镇、村专项资金的使用，开展绩效分析，搞好定期定补人员的管理。</w:t>
      </w:r>
    </w:p>
    <w:p w:rsidR="00BD72A3" w:rsidRDefault="00BD72A3" w:rsidP="00BD72A3">
      <w:pPr>
        <w:pStyle w:val="-3"/>
      </w:pPr>
      <w:r>
        <w:t>农林水牧综合服务中心：负责制定农林水牧产业发展长远规划，搞好科技咨询和技术指导，搞好产业结构调整，为农民提供科技市场信息及产前、产中、产后服务。抓好科技示范，提高农业生产和农民生活中的科技含量，经常深入一线指导工作。</w:t>
      </w:r>
    </w:p>
    <w:p w:rsidR="00BD72A3" w:rsidRDefault="00BD72A3" w:rsidP="00BD72A3">
      <w:pPr>
        <w:pStyle w:val="-3"/>
      </w:pPr>
      <w:r>
        <w:t>计划生育服务中心：贯彻执行计划生育基本国策，控制人口增长，提供生殖健康服务。</w:t>
      </w:r>
    </w:p>
    <w:p w:rsidR="00BD72A3" w:rsidRDefault="00BD72A3" w:rsidP="00BD72A3">
      <w:pPr>
        <w:pStyle w:val="-3"/>
      </w:pPr>
      <w:r>
        <w:t>综合文化服务中心：推进农村宣传文化事业发展，活跃农民精神文化生活，开展好农村精神文明建设工作。推进乡镇农村科技、文化、体育等各项社会事业的进步，全面促进各项社会事业健康有序发展。</w:t>
      </w:r>
    </w:p>
    <w:p w:rsidR="00D366B8" w:rsidRPr="00BD72A3" w:rsidRDefault="00D366B8" w:rsidP="00BD72A3">
      <w:pPr>
        <w:ind w:firstLine="640"/>
        <w:rPr>
          <w:rFonts w:ascii="仿宋" w:eastAsia="仿宋" w:hAnsi="仿宋"/>
          <w:sz w:val="28"/>
          <w:szCs w:val="28"/>
        </w:rPr>
      </w:pPr>
    </w:p>
    <w:p w:rsidR="00D366B8" w:rsidRDefault="003539F2" w:rsidP="00BD72A3">
      <w:pPr>
        <w:ind w:firstLineChars="200" w:firstLine="643"/>
      </w:pPr>
      <w:r>
        <w:rPr>
          <w:rFonts w:ascii="方正楷体_GBK" w:eastAsia="方正楷体_GBK" w:hAnsi="方正楷体_GBK" w:cs="方正楷体_GBK"/>
          <w:b/>
          <w:color w:val="000000"/>
          <w:sz w:val="32"/>
        </w:rPr>
        <w:t>机构设置：</w:t>
      </w:r>
    </w:p>
    <w:p w:rsidR="00D366B8" w:rsidRDefault="003539F2">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D366B8">
        <w:trPr>
          <w:trHeight w:val="567"/>
          <w:tblHeader/>
          <w:jc w:val="center"/>
        </w:trPr>
        <w:tc>
          <w:tcPr>
            <w:tcW w:w="5669" w:type="dxa"/>
            <w:vAlign w:val="center"/>
          </w:tcPr>
          <w:p w:rsidR="00D366B8" w:rsidRDefault="003539F2">
            <w:pPr>
              <w:pStyle w:val="1"/>
            </w:pPr>
            <w:r>
              <w:t>单位名称</w:t>
            </w:r>
          </w:p>
        </w:tc>
        <w:tc>
          <w:tcPr>
            <w:tcW w:w="1843" w:type="dxa"/>
            <w:vAlign w:val="center"/>
          </w:tcPr>
          <w:p w:rsidR="00D366B8" w:rsidRDefault="003539F2">
            <w:pPr>
              <w:pStyle w:val="1"/>
            </w:pPr>
            <w:r>
              <w:t>单位性质</w:t>
            </w:r>
          </w:p>
        </w:tc>
        <w:tc>
          <w:tcPr>
            <w:tcW w:w="2126" w:type="dxa"/>
            <w:vAlign w:val="center"/>
          </w:tcPr>
          <w:p w:rsidR="00D366B8" w:rsidRDefault="003539F2">
            <w:pPr>
              <w:pStyle w:val="1"/>
            </w:pPr>
            <w:r>
              <w:t>单位规格</w:t>
            </w:r>
          </w:p>
        </w:tc>
        <w:tc>
          <w:tcPr>
            <w:tcW w:w="3827" w:type="dxa"/>
            <w:vAlign w:val="center"/>
          </w:tcPr>
          <w:p w:rsidR="00D366B8" w:rsidRDefault="003539F2">
            <w:pPr>
              <w:pStyle w:val="1"/>
            </w:pPr>
            <w:r>
              <w:t>经费保障形式</w:t>
            </w:r>
          </w:p>
        </w:tc>
      </w:tr>
      <w:tr w:rsidR="00D366B8">
        <w:trPr>
          <w:trHeight w:val="369"/>
          <w:jc w:val="center"/>
        </w:trPr>
        <w:tc>
          <w:tcPr>
            <w:tcW w:w="5669" w:type="dxa"/>
            <w:vAlign w:val="center"/>
          </w:tcPr>
          <w:p w:rsidR="00D366B8" w:rsidRDefault="003539F2">
            <w:pPr>
              <w:pStyle w:val="2"/>
            </w:pPr>
            <w:r>
              <w:t>涞源县上庄乡人民政府本级</w:t>
            </w:r>
          </w:p>
        </w:tc>
        <w:tc>
          <w:tcPr>
            <w:tcW w:w="1843" w:type="dxa"/>
            <w:vAlign w:val="center"/>
          </w:tcPr>
          <w:p w:rsidR="00D366B8" w:rsidRDefault="003539F2">
            <w:pPr>
              <w:pStyle w:val="3"/>
            </w:pPr>
            <w:r>
              <w:t>行政</w:t>
            </w:r>
          </w:p>
        </w:tc>
        <w:tc>
          <w:tcPr>
            <w:tcW w:w="2126" w:type="dxa"/>
            <w:vAlign w:val="center"/>
          </w:tcPr>
          <w:p w:rsidR="00D366B8" w:rsidRDefault="003539F2">
            <w:pPr>
              <w:pStyle w:val="3"/>
            </w:pPr>
            <w:r>
              <w:t>正科级</w:t>
            </w:r>
          </w:p>
        </w:tc>
        <w:tc>
          <w:tcPr>
            <w:tcW w:w="3827" w:type="dxa"/>
            <w:vAlign w:val="center"/>
          </w:tcPr>
          <w:p w:rsidR="00D366B8" w:rsidRDefault="003539F2">
            <w:pPr>
              <w:pStyle w:val="3"/>
            </w:pPr>
            <w:r>
              <w:t>财政拨款</w:t>
            </w:r>
          </w:p>
        </w:tc>
      </w:tr>
    </w:tbl>
    <w:p w:rsidR="00BD72A3" w:rsidRDefault="00BD72A3">
      <w:pPr>
        <w:spacing w:before="10" w:after="10"/>
        <w:ind w:firstLine="640"/>
        <w:outlineLvl w:val="5"/>
        <w:rPr>
          <w:rFonts w:asciiTheme="minorHAnsi" w:eastAsia="黑体" w:hAnsiTheme="minorHAnsi" w:cs="黑体"/>
          <w:color w:val="000000"/>
          <w:sz w:val="32"/>
          <w:lang w:val="uk-UA"/>
        </w:rPr>
      </w:pPr>
    </w:p>
    <w:p w:rsidR="00D366B8" w:rsidRDefault="003539F2">
      <w:pPr>
        <w:spacing w:before="10" w:after="10"/>
        <w:ind w:firstLine="640"/>
        <w:outlineLvl w:val="5"/>
      </w:pPr>
      <w:r>
        <w:rPr>
          <w:rFonts w:ascii="黑体" w:eastAsia="黑体" w:hAnsi="黑体" w:cs="黑体"/>
          <w:color w:val="000000"/>
          <w:sz w:val="32"/>
        </w:rPr>
        <w:lastRenderedPageBreak/>
        <w:t>二、单位预算安排的总体情况</w:t>
      </w:r>
    </w:p>
    <w:p w:rsidR="00D366B8" w:rsidRDefault="003539F2">
      <w:pPr>
        <w:pStyle w:val="-0"/>
      </w:pPr>
      <w:r>
        <w:t>按照预算管理有关规定，目前单位预算的编制实行综合预算管理，即全部收入和支出都反映在预算中。</w:t>
      </w:r>
    </w:p>
    <w:p w:rsidR="00D366B8" w:rsidRDefault="003539F2">
      <w:pPr>
        <w:pStyle w:val="-0"/>
      </w:pPr>
      <w:r>
        <w:t>1</w:t>
      </w:r>
      <w:r>
        <w:t>、收入说明</w:t>
      </w:r>
    </w:p>
    <w:p w:rsidR="00D366B8" w:rsidRDefault="003539F2">
      <w:pPr>
        <w:pStyle w:val="-0"/>
      </w:pPr>
      <w:r>
        <w:t>反映本单位当年全部收入。</w:t>
      </w:r>
      <w:r>
        <w:t>2024</w:t>
      </w:r>
      <w:r>
        <w:t>年预算收入</w:t>
      </w:r>
      <w:r>
        <w:t>1045.61</w:t>
      </w:r>
      <w:r>
        <w:t>万元，其中：一般公共预算收入</w:t>
      </w:r>
      <w:r>
        <w:t>644.33</w:t>
      </w:r>
      <w:r>
        <w:t>万元，基金预算收入</w:t>
      </w:r>
      <w:r>
        <w:t>0.00</w:t>
      </w:r>
      <w:r>
        <w:t>万元，国有资本经营预算收入</w:t>
      </w:r>
      <w:r>
        <w:t>0.00</w:t>
      </w:r>
      <w:r>
        <w:t>万元，财政专户核拨收入</w:t>
      </w:r>
      <w:r>
        <w:t>0.00</w:t>
      </w:r>
      <w:r>
        <w:t>万元，单位资金收入</w:t>
      </w:r>
      <w:r>
        <w:t>0.00</w:t>
      </w:r>
      <w:r>
        <w:t>万元，上年结转结余</w:t>
      </w:r>
      <w:r>
        <w:t>401.28</w:t>
      </w:r>
      <w:r>
        <w:t>万元。</w:t>
      </w:r>
    </w:p>
    <w:p w:rsidR="00D366B8" w:rsidRDefault="003539F2">
      <w:pPr>
        <w:pStyle w:val="-0"/>
      </w:pPr>
      <w:r>
        <w:t>2</w:t>
      </w:r>
      <w:r>
        <w:t>、支出说明</w:t>
      </w:r>
    </w:p>
    <w:p w:rsidR="00D366B8" w:rsidRDefault="003539F2">
      <w:pPr>
        <w:pStyle w:val="-0"/>
      </w:pPr>
      <w:r>
        <w:t>收支预算总表支出栏、基本支出表、项目支出表按经济分类和支出功能分类科目编制，反映涞源县上庄乡人民政府本级年度单位预算中支出预算的总体情况。</w:t>
      </w:r>
      <w:r>
        <w:t>2024</w:t>
      </w:r>
      <w:r>
        <w:t>年支出预算</w:t>
      </w:r>
      <w:r>
        <w:t>1045.61</w:t>
      </w:r>
      <w:r>
        <w:t>万元，其中基本支出</w:t>
      </w:r>
      <w:r>
        <w:t>489.25</w:t>
      </w:r>
      <w:r>
        <w:t>万元，包括人员经费</w:t>
      </w:r>
      <w:r>
        <w:t>433.88</w:t>
      </w:r>
      <w:r>
        <w:t>万元和日常公用经费</w:t>
      </w:r>
      <w:r>
        <w:t>55.37</w:t>
      </w:r>
      <w:r>
        <w:t>万元；项目支出</w:t>
      </w:r>
      <w:r>
        <w:t>556.36</w:t>
      </w:r>
      <w:r>
        <w:t>万元，主要为财政合力支持的项目发展专项资金、扶贫项目资金补贴和群众及党组织办公经费。</w:t>
      </w:r>
    </w:p>
    <w:p w:rsidR="00D366B8" w:rsidRDefault="003539F2">
      <w:pPr>
        <w:pStyle w:val="-0"/>
      </w:pPr>
      <w:r>
        <w:t>3</w:t>
      </w:r>
      <w:r>
        <w:t>、比上年增减情况</w:t>
      </w:r>
    </w:p>
    <w:p w:rsidR="00D366B8" w:rsidRDefault="003539F2">
      <w:pPr>
        <w:pStyle w:val="-0"/>
      </w:pPr>
      <w:r>
        <w:t>2024</w:t>
      </w:r>
      <w:r>
        <w:t>年预算收支安排</w:t>
      </w:r>
      <w:r>
        <w:t>1045.61</w:t>
      </w:r>
      <w:r>
        <w:t>万元，较</w:t>
      </w:r>
      <w:r>
        <w:t>2023</w:t>
      </w:r>
      <w:r>
        <w:t>年预算增加</w:t>
      </w:r>
      <w:r>
        <w:t>281.01</w:t>
      </w:r>
      <w:r>
        <w:t>万元，其中：基本支出减少</w:t>
      </w:r>
      <w:r>
        <w:t>56.75</w:t>
      </w:r>
      <w:r>
        <w:t>万元，主要为</w:t>
      </w:r>
      <w:r>
        <w:t>2024</w:t>
      </w:r>
      <w:r>
        <w:t>年人员减少，导致基本支出减少。项目支出增加</w:t>
      </w:r>
      <w:r>
        <w:t>337.76</w:t>
      </w:r>
      <w:r>
        <w:t>万元，主要为</w:t>
      </w:r>
      <w:r>
        <w:t>2024</w:t>
      </w:r>
      <w:r>
        <w:t>年增加红色美丽村庄项目。</w:t>
      </w:r>
    </w:p>
    <w:p w:rsidR="00BD72A3" w:rsidRDefault="00BD72A3" w:rsidP="00BD72A3">
      <w:pPr>
        <w:pStyle w:val="-4"/>
        <w:rPr>
          <w:rFonts w:asciiTheme="minorHAnsi" w:eastAsia="黑体" w:hAnsiTheme="minorHAnsi" w:cs="黑体"/>
          <w:color w:val="000000"/>
          <w:sz w:val="32"/>
          <w:lang w:val="uk-UA"/>
        </w:rPr>
      </w:pPr>
    </w:p>
    <w:p w:rsidR="00BD72A3" w:rsidRDefault="00BD72A3" w:rsidP="00BD72A3">
      <w:pPr>
        <w:pStyle w:val="-4"/>
        <w:rPr>
          <w:rFonts w:asciiTheme="minorHAnsi" w:eastAsia="黑体" w:hAnsiTheme="minorHAnsi" w:cs="黑体"/>
          <w:color w:val="000000"/>
          <w:sz w:val="32"/>
          <w:lang w:val="uk-UA"/>
        </w:rPr>
      </w:pPr>
    </w:p>
    <w:p w:rsidR="00BD72A3" w:rsidRDefault="00BD72A3" w:rsidP="00BD72A3">
      <w:pPr>
        <w:pStyle w:val="-4"/>
        <w:rPr>
          <w:rFonts w:asciiTheme="minorHAnsi" w:eastAsia="黑体" w:hAnsiTheme="minorHAnsi" w:cs="黑体"/>
          <w:color w:val="000000"/>
          <w:sz w:val="32"/>
          <w:lang w:val="uk-UA"/>
        </w:rPr>
      </w:pPr>
    </w:p>
    <w:p w:rsidR="00BD72A3" w:rsidRDefault="00BD72A3" w:rsidP="00BD72A3">
      <w:pPr>
        <w:pStyle w:val="-4"/>
        <w:rPr>
          <w:rFonts w:asciiTheme="minorHAnsi" w:eastAsia="黑体" w:hAnsiTheme="minorHAnsi" w:cs="黑体"/>
          <w:color w:val="000000"/>
          <w:sz w:val="32"/>
          <w:lang w:val="uk-UA"/>
        </w:rPr>
      </w:pPr>
    </w:p>
    <w:p w:rsidR="00BD72A3" w:rsidRDefault="003539F2" w:rsidP="00BD72A3">
      <w:pPr>
        <w:pStyle w:val="-4"/>
        <w:rPr>
          <w:rFonts w:asciiTheme="minorHAnsi" w:eastAsia="黑体" w:hAnsiTheme="minorHAnsi" w:cs="黑体"/>
          <w:color w:val="000000"/>
          <w:sz w:val="32"/>
          <w:lang w:val="uk-UA"/>
        </w:rPr>
      </w:pPr>
      <w:r>
        <w:rPr>
          <w:rFonts w:ascii="黑体" w:eastAsia="黑体" w:hAnsi="黑体" w:cs="黑体"/>
          <w:color w:val="000000"/>
          <w:sz w:val="32"/>
        </w:rPr>
        <w:lastRenderedPageBreak/>
        <w:t>三、机关运行经费安排情况</w:t>
      </w:r>
    </w:p>
    <w:p w:rsidR="00BD72A3" w:rsidRDefault="00BD72A3" w:rsidP="00BD72A3">
      <w:pPr>
        <w:pStyle w:val="-4"/>
      </w:pPr>
      <w:r>
        <w:t>2024</w:t>
      </w:r>
      <w:r>
        <w:t>年，我部门运行经费共计安排</w:t>
      </w:r>
      <w:r>
        <w:t>55.37</w:t>
      </w:r>
      <w:r>
        <w:t>万元，主要用于日常维修、办公用房水电费、办公用房取暖费、印刷费、邮电费等日常运行支出。</w:t>
      </w:r>
    </w:p>
    <w:p w:rsidR="00D366B8" w:rsidRPr="00BD72A3" w:rsidRDefault="00D366B8">
      <w:pPr>
        <w:spacing w:before="10" w:after="10"/>
        <w:ind w:firstLine="640"/>
        <w:outlineLvl w:val="5"/>
      </w:pPr>
    </w:p>
    <w:p w:rsidR="00D366B8" w:rsidRDefault="00D366B8">
      <w:pPr>
        <w:pStyle w:val="-1"/>
      </w:pPr>
    </w:p>
    <w:p w:rsidR="00D366B8" w:rsidRDefault="003539F2">
      <w:pPr>
        <w:spacing w:before="10" w:after="10"/>
        <w:ind w:firstLine="640"/>
        <w:outlineLvl w:val="5"/>
        <w:rPr>
          <w:rFonts w:asciiTheme="minorHAnsi" w:eastAsia="黑体" w:hAnsiTheme="minorHAnsi" w:cs="黑体"/>
          <w:color w:val="000000"/>
          <w:sz w:val="32"/>
          <w:lang w:val="uk-UA"/>
        </w:rPr>
      </w:pPr>
      <w:r>
        <w:rPr>
          <w:rFonts w:ascii="黑体" w:eastAsia="黑体" w:hAnsi="黑体" w:cs="黑体"/>
          <w:color w:val="000000"/>
          <w:sz w:val="32"/>
        </w:rPr>
        <w:t>四、财政拨款“三公”经费预算情况及增减变化原因</w:t>
      </w:r>
    </w:p>
    <w:p w:rsidR="00BD72A3" w:rsidRDefault="00BD72A3" w:rsidP="00BD72A3">
      <w:pPr>
        <w:pStyle w:val="-5"/>
      </w:pPr>
      <w:r>
        <w:t>2024</w:t>
      </w:r>
      <w:r>
        <w:t>年，</w:t>
      </w:r>
      <w:r>
        <w:rPr>
          <w:rFonts w:hint="eastAsia"/>
          <w:lang w:eastAsia="zh-CN"/>
        </w:rPr>
        <w:t>我部门财政拨款</w:t>
      </w:r>
      <w:r>
        <w:t xml:space="preserve"> “</w:t>
      </w:r>
      <w:r>
        <w:t>三公</w:t>
      </w:r>
      <w:r>
        <w:t>”</w:t>
      </w:r>
      <w:r>
        <w:t>经费预算安排</w:t>
      </w:r>
      <w:r>
        <w:t>12</w:t>
      </w:r>
      <w:r>
        <w:t>万元，其中公务用车购置及运维费</w:t>
      </w:r>
      <w:r>
        <w:t>7</w:t>
      </w:r>
      <w:r>
        <w:t>万元（其中：公务用车购置费为</w:t>
      </w:r>
      <w:r>
        <w:t>0</w:t>
      </w:r>
      <w:r>
        <w:t>万元，公务用车运维费</w:t>
      </w:r>
      <w:r>
        <w:t>7</w:t>
      </w:r>
      <w:r>
        <w:t>万元</w:t>
      </w:r>
      <w:r>
        <w:t>)</w:t>
      </w:r>
      <w:r>
        <w:t>；公务接待费</w:t>
      </w:r>
      <w:r>
        <w:t>5</w:t>
      </w:r>
      <w:r>
        <w:t>万元。与</w:t>
      </w:r>
      <w:r>
        <w:t>2023</w:t>
      </w:r>
      <w:r>
        <w:t>年度预算持平。</w:t>
      </w:r>
    </w:p>
    <w:p w:rsidR="00BD72A3" w:rsidRPr="00BD72A3" w:rsidRDefault="00BD72A3">
      <w:pPr>
        <w:spacing w:before="10" w:after="10"/>
        <w:ind w:firstLine="640"/>
        <w:outlineLvl w:val="5"/>
        <w:rPr>
          <w:rFonts w:asciiTheme="minorHAnsi" w:hAnsiTheme="minorHAnsi"/>
          <w:lang w:val="uk-UA"/>
        </w:rPr>
      </w:pPr>
    </w:p>
    <w:p w:rsidR="00D366B8" w:rsidRDefault="00D366B8">
      <w:pPr>
        <w:pStyle w:val="-2"/>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BD72A3" w:rsidRDefault="00BD72A3">
      <w:pPr>
        <w:spacing w:before="10" w:after="10"/>
        <w:ind w:firstLine="640"/>
        <w:outlineLvl w:val="5"/>
        <w:rPr>
          <w:rFonts w:asciiTheme="minorHAnsi" w:eastAsia="黑体" w:hAnsiTheme="minorHAnsi" w:cs="黑体"/>
          <w:color w:val="000000"/>
          <w:sz w:val="32"/>
          <w:lang w:val="uk-UA"/>
        </w:rPr>
      </w:pPr>
    </w:p>
    <w:p w:rsidR="00D366B8" w:rsidRDefault="003539F2">
      <w:pPr>
        <w:spacing w:before="10" w:after="10"/>
        <w:ind w:firstLine="640"/>
        <w:outlineLvl w:val="5"/>
        <w:sectPr w:rsidR="00D366B8">
          <w:pgSz w:w="16840" w:h="11900" w:orient="landscape"/>
          <w:pgMar w:top="1361" w:right="1020" w:bottom="1361" w:left="1020" w:header="720" w:footer="720" w:gutter="0"/>
          <w:cols w:space="720"/>
        </w:sectPr>
      </w:pPr>
      <w:r>
        <w:rPr>
          <w:rFonts w:ascii="黑体" w:eastAsia="黑体" w:hAnsi="黑体" w:cs="黑体"/>
          <w:color w:val="000000"/>
          <w:sz w:val="32"/>
        </w:rPr>
        <w:t>五、单位项目预算安排情况及绩效目标</w:t>
      </w:r>
    </w:p>
    <w:p w:rsidR="00D366B8" w:rsidRDefault="003539F2">
      <w:pPr>
        <w:ind w:firstLine="560"/>
      </w:pPr>
      <w:r>
        <w:rPr>
          <w:rFonts w:ascii="方正仿宋_GBK" w:eastAsia="方正仿宋_GBK" w:hAnsi="方正仿宋_GBK" w:cs="方正仿宋_GBK"/>
          <w:b/>
          <w:color w:val="000000"/>
          <w:sz w:val="28"/>
        </w:rPr>
        <w:lastRenderedPageBreak/>
        <w:t>1、2023年中央农村综合改革上庄乡红色美丽村庄项目绩效目标表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13063023P00042610002R</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2023年中央农村综合改革上庄乡红色美丽村庄项目</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400.00</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400.00</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上庄乡红色美丽乡村项目</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 xml:space="preserve"> </w:t>
            </w:r>
          </w:p>
        </w:tc>
        <w:tc>
          <w:tcPr>
            <w:tcW w:w="2551" w:type="dxa"/>
            <w:vAlign w:val="center"/>
          </w:tcPr>
          <w:p w:rsidR="00D366B8" w:rsidRDefault="003539F2">
            <w:pPr>
              <w:pStyle w:val="3"/>
            </w:pPr>
            <w:r>
              <w:t xml:space="preserve"> </w:t>
            </w:r>
          </w:p>
        </w:tc>
        <w:tc>
          <w:tcPr>
            <w:tcW w:w="3543" w:type="dxa"/>
            <w:gridSpan w:val="2"/>
            <w:vAlign w:val="center"/>
          </w:tcPr>
          <w:p w:rsidR="00D366B8" w:rsidRDefault="003539F2">
            <w:pPr>
              <w:pStyle w:val="3"/>
            </w:pPr>
            <w:r>
              <w:t>0.01</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1.用于上庄乡红色美丽村庄项目建设</w:t>
            </w:r>
          </w:p>
          <w:p w:rsidR="00D366B8" w:rsidRDefault="003539F2">
            <w:pPr>
              <w:pStyle w:val="2"/>
            </w:pPr>
            <w:r>
              <w:t>2.上庄乡红色美丽乡村项目</w:t>
            </w:r>
          </w:p>
          <w:p w:rsidR="00D366B8" w:rsidRDefault="003539F2">
            <w:pPr>
              <w:pStyle w:val="2"/>
            </w:pPr>
            <w:r>
              <w:t>3.上庄乡红色美丽乡村项目</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完成率</w:t>
            </w:r>
          </w:p>
        </w:tc>
        <w:tc>
          <w:tcPr>
            <w:tcW w:w="2268" w:type="dxa"/>
            <w:vAlign w:val="center"/>
          </w:tcPr>
          <w:p w:rsidR="00D366B8" w:rsidRDefault="003539F2">
            <w:pPr>
              <w:pStyle w:val="2"/>
            </w:pPr>
            <w:r>
              <w:t>≥100百分比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覆盖率</w:t>
            </w:r>
          </w:p>
        </w:tc>
        <w:tc>
          <w:tcPr>
            <w:tcW w:w="5386" w:type="dxa"/>
            <w:vAlign w:val="center"/>
          </w:tcPr>
          <w:p w:rsidR="00D366B8" w:rsidRDefault="003539F2">
            <w:pPr>
              <w:pStyle w:val="2"/>
            </w:pPr>
            <w:r>
              <w:t>覆盖率</w:t>
            </w:r>
          </w:p>
        </w:tc>
        <w:tc>
          <w:tcPr>
            <w:tcW w:w="2268" w:type="dxa"/>
            <w:vAlign w:val="center"/>
          </w:tcPr>
          <w:p w:rsidR="00D366B8" w:rsidRDefault="003539F2">
            <w:pPr>
              <w:pStyle w:val="2"/>
            </w:pPr>
            <w:r>
              <w:t>≥100百分比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资金在规定时间下达率</w:t>
            </w:r>
          </w:p>
        </w:tc>
        <w:tc>
          <w:tcPr>
            <w:tcW w:w="5386" w:type="dxa"/>
            <w:vAlign w:val="center"/>
          </w:tcPr>
          <w:p w:rsidR="00D366B8" w:rsidRDefault="003539F2">
            <w:pPr>
              <w:pStyle w:val="2"/>
            </w:pPr>
            <w:r>
              <w:t>资金在规定时间下达率</w:t>
            </w:r>
          </w:p>
        </w:tc>
        <w:tc>
          <w:tcPr>
            <w:tcW w:w="2268" w:type="dxa"/>
            <w:vAlign w:val="center"/>
          </w:tcPr>
          <w:p w:rsidR="00D366B8" w:rsidRDefault="003539F2">
            <w:pPr>
              <w:pStyle w:val="2"/>
            </w:pPr>
            <w:r>
              <w:t>≥98百分比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资金成本</w:t>
            </w:r>
          </w:p>
        </w:tc>
        <w:tc>
          <w:tcPr>
            <w:tcW w:w="5386" w:type="dxa"/>
            <w:vAlign w:val="center"/>
          </w:tcPr>
          <w:p w:rsidR="00D366B8" w:rsidRDefault="003539F2">
            <w:pPr>
              <w:pStyle w:val="2"/>
            </w:pPr>
            <w:r>
              <w:t>资金成本</w:t>
            </w:r>
          </w:p>
        </w:tc>
        <w:tc>
          <w:tcPr>
            <w:tcW w:w="2268" w:type="dxa"/>
            <w:vAlign w:val="center"/>
          </w:tcPr>
          <w:p w:rsidR="00D366B8" w:rsidRDefault="003539F2">
            <w:pPr>
              <w:pStyle w:val="2"/>
            </w:pPr>
            <w:r>
              <w:t>400万元</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资金的使用率</w:t>
            </w:r>
          </w:p>
        </w:tc>
        <w:tc>
          <w:tcPr>
            <w:tcW w:w="5386" w:type="dxa"/>
            <w:vAlign w:val="center"/>
          </w:tcPr>
          <w:p w:rsidR="00D366B8" w:rsidRDefault="003539F2">
            <w:pPr>
              <w:pStyle w:val="2"/>
            </w:pPr>
            <w:r>
              <w:t>资金的使用率</w:t>
            </w:r>
          </w:p>
        </w:tc>
        <w:tc>
          <w:tcPr>
            <w:tcW w:w="2268" w:type="dxa"/>
            <w:vAlign w:val="center"/>
          </w:tcPr>
          <w:p w:rsidR="00D366B8" w:rsidRDefault="003539F2">
            <w:pPr>
              <w:pStyle w:val="2"/>
            </w:pPr>
            <w:r>
              <w:t>≥98百分比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社会影响力</w:t>
            </w:r>
          </w:p>
        </w:tc>
        <w:tc>
          <w:tcPr>
            <w:tcW w:w="5386" w:type="dxa"/>
            <w:vAlign w:val="center"/>
          </w:tcPr>
          <w:p w:rsidR="00D366B8" w:rsidRDefault="003539F2">
            <w:pPr>
              <w:pStyle w:val="2"/>
            </w:pPr>
            <w:r>
              <w:t>社会影响力</w:t>
            </w:r>
          </w:p>
        </w:tc>
        <w:tc>
          <w:tcPr>
            <w:tcW w:w="2268" w:type="dxa"/>
            <w:vAlign w:val="center"/>
          </w:tcPr>
          <w:p w:rsidR="00D366B8" w:rsidRDefault="003539F2">
            <w:pPr>
              <w:pStyle w:val="2"/>
            </w:pPr>
            <w:r>
              <w:t>较好</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改善生态环境质量</w:t>
            </w:r>
          </w:p>
        </w:tc>
        <w:tc>
          <w:tcPr>
            <w:tcW w:w="5386" w:type="dxa"/>
            <w:vAlign w:val="center"/>
          </w:tcPr>
          <w:p w:rsidR="00D366B8" w:rsidRDefault="003539F2">
            <w:pPr>
              <w:pStyle w:val="2"/>
            </w:pPr>
            <w:r>
              <w:t>改善生态环境质量</w:t>
            </w:r>
          </w:p>
        </w:tc>
        <w:tc>
          <w:tcPr>
            <w:tcW w:w="2268" w:type="dxa"/>
            <w:vAlign w:val="center"/>
          </w:tcPr>
          <w:p w:rsidR="00D366B8" w:rsidRDefault="003539F2">
            <w:pPr>
              <w:pStyle w:val="2"/>
            </w:pPr>
            <w:r>
              <w:t>较好</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维护社会稳定</w:t>
            </w:r>
          </w:p>
        </w:tc>
        <w:tc>
          <w:tcPr>
            <w:tcW w:w="5386" w:type="dxa"/>
            <w:vAlign w:val="center"/>
          </w:tcPr>
          <w:p w:rsidR="00D366B8" w:rsidRDefault="003539F2">
            <w:pPr>
              <w:pStyle w:val="2"/>
            </w:pPr>
            <w:r>
              <w:t>维护社会稳定</w:t>
            </w:r>
          </w:p>
        </w:tc>
        <w:tc>
          <w:tcPr>
            <w:tcW w:w="2268" w:type="dxa"/>
            <w:vAlign w:val="center"/>
          </w:tcPr>
          <w:p w:rsidR="00D366B8" w:rsidRDefault="003539F2">
            <w:pPr>
              <w:pStyle w:val="2"/>
            </w:pPr>
            <w:r>
              <w:t>较好</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服务对象满意度</w:t>
            </w:r>
          </w:p>
        </w:tc>
        <w:tc>
          <w:tcPr>
            <w:tcW w:w="5386" w:type="dxa"/>
            <w:vAlign w:val="center"/>
          </w:tcPr>
          <w:p w:rsidR="00D366B8" w:rsidRDefault="003539F2">
            <w:pPr>
              <w:pStyle w:val="2"/>
            </w:pPr>
            <w:r>
              <w:t>服务对象满意度</w:t>
            </w:r>
          </w:p>
        </w:tc>
        <w:tc>
          <w:tcPr>
            <w:tcW w:w="2268" w:type="dxa"/>
            <w:vAlign w:val="center"/>
          </w:tcPr>
          <w:p w:rsidR="00D366B8" w:rsidRDefault="003539F2">
            <w:pPr>
              <w:pStyle w:val="2"/>
            </w:pPr>
            <w:r>
              <w:t>≥98百分比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2、关于提前下达2023年度下派选调生到村工作中央财政补助资金的通知绩效目标表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13063023P000223100029</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关于提前下达2023年度下派选调生到村工作中央财政补助资金的通知</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1.28</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1.28</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关于提前下达2023年度下派选调生到村工作中央财政补助资金的通知</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0.00</w:t>
            </w:r>
          </w:p>
        </w:tc>
        <w:tc>
          <w:tcPr>
            <w:tcW w:w="2835" w:type="dxa"/>
            <w:vAlign w:val="center"/>
          </w:tcPr>
          <w:p w:rsidR="00D366B8" w:rsidRDefault="003539F2">
            <w:pPr>
              <w:pStyle w:val="3"/>
            </w:pPr>
            <w:r>
              <w:t>0.00</w:t>
            </w:r>
          </w:p>
        </w:tc>
        <w:tc>
          <w:tcPr>
            <w:tcW w:w="2551" w:type="dxa"/>
            <w:vAlign w:val="center"/>
          </w:tcPr>
          <w:p w:rsidR="00D366B8" w:rsidRDefault="003539F2">
            <w:pPr>
              <w:pStyle w:val="3"/>
            </w:pPr>
            <w:r>
              <w:t>0.00</w:t>
            </w:r>
          </w:p>
        </w:tc>
        <w:tc>
          <w:tcPr>
            <w:tcW w:w="3543" w:type="dxa"/>
            <w:gridSpan w:val="2"/>
            <w:vAlign w:val="center"/>
          </w:tcPr>
          <w:p w:rsidR="00D366B8" w:rsidRDefault="003539F2">
            <w:pPr>
              <w:pStyle w:val="3"/>
            </w:pPr>
            <w:r>
              <w:t>0.00</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1.目标内容1</w:t>
            </w:r>
          </w:p>
          <w:p w:rsidR="00D366B8" w:rsidRDefault="003539F2">
            <w:pPr>
              <w:pStyle w:val="2"/>
            </w:pPr>
            <w:r>
              <w:t>2.关于提前下达2023年度下派选调生到村工作中央财政补助资金的通知</w:t>
            </w:r>
          </w:p>
          <w:p w:rsidR="00D366B8" w:rsidRDefault="003539F2">
            <w:pPr>
              <w:pStyle w:val="2"/>
            </w:pPr>
            <w:r>
              <w:t>3.关于提前下达2023年度下派选调生到村工作中央财政补助资金的通知</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3、上庄乡2024年村级服务群众专项经费绩效目标表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13063024P006017100079</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上庄乡2024年村级服务群众专项经费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90.00</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90.00</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用于上庄乡2024年村级服务群众专项经费</w:t>
            </w:r>
            <w:r>
              <w:tab/>
            </w:r>
          </w:p>
          <w:p w:rsidR="00D366B8" w:rsidRDefault="00D366B8">
            <w:pPr>
              <w:pStyle w:val="2"/>
            </w:pP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22.50</w:t>
            </w:r>
          </w:p>
        </w:tc>
        <w:tc>
          <w:tcPr>
            <w:tcW w:w="2835" w:type="dxa"/>
            <w:vAlign w:val="center"/>
          </w:tcPr>
          <w:p w:rsidR="00D366B8" w:rsidRDefault="003539F2">
            <w:pPr>
              <w:pStyle w:val="3"/>
            </w:pPr>
            <w:r>
              <w:t>22.50</w:t>
            </w:r>
          </w:p>
        </w:tc>
        <w:tc>
          <w:tcPr>
            <w:tcW w:w="2551" w:type="dxa"/>
            <w:vAlign w:val="center"/>
          </w:tcPr>
          <w:p w:rsidR="00D366B8" w:rsidRDefault="003539F2">
            <w:pPr>
              <w:pStyle w:val="3"/>
            </w:pPr>
            <w:r>
              <w:t>22.50</w:t>
            </w:r>
          </w:p>
        </w:tc>
        <w:tc>
          <w:tcPr>
            <w:tcW w:w="3543" w:type="dxa"/>
            <w:gridSpan w:val="2"/>
            <w:vAlign w:val="center"/>
          </w:tcPr>
          <w:p w:rsidR="00D366B8" w:rsidRDefault="003539F2">
            <w:pPr>
              <w:pStyle w:val="3"/>
            </w:pPr>
            <w:r>
              <w:t>22.50</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w:t>
            </w:r>
          </w:p>
          <w:p w:rsidR="00D366B8" w:rsidRDefault="003539F2">
            <w:pPr>
              <w:pStyle w:val="2"/>
            </w:pPr>
            <w:r>
              <w:t>上庄乡2024年村级服务专项经费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4、上庄乡2024年村级现任两委干部养老保险绩效目标表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13063024P00601810006B</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上庄乡2024年村级现任两委干部养老保险</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1.44</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1.44</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用于上庄乡2024年村级现任两委干部养老保险</w:t>
            </w:r>
            <w:r>
              <w:tab/>
            </w:r>
          </w:p>
          <w:p w:rsidR="00D366B8" w:rsidRDefault="00D366B8">
            <w:pPr>
              <w:pStyle w:val="2"/>
            </w:pP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0.36</w:t>
            </w:r>
          </w:p>
        </w:tc>
        <w:tc>
          <w:tcPr>
            <w:tcW w:w="2835" w:type="dxa"/>
            <w:vAlign w:val="center"/>
          </w:tcPr>
          <w:p w:rsidR="00D366B8" w:rsidRDefault="003539F2">
            <w:pPr>
              <w:pStyle w:val="3"/>
            </w:pPr>
            <w:r>
              <w:t>0.36</w:t>
            </w:r>
          </w:p>
        </w:tc>
        <w:tc>
          <w:tcPr>
            <w:tcW w:w="2551" w:type="dxa"/>
            <w:vAlign w:val="center"/>
          </w:tcPr>
          <w:p w:rsidR="00D366B8" w:rsidRDefault="003539F2">
            <w:pPr>
              <w:pStyle w:val="3"/>
            </w:pPr>
            <w:r>
              <w:t>0.36</w:t>
            </w:r>
          </w:p>
        </w:tc>
        <w:tc>
          <w:tcPr>
            <w:tcW w:w="3543" w:type="dxa"/>
            <w:gridSpan w:val="2"/>
            <w:vAlign w:val="center"/>
          </w:tcPr>
          <w:p w:rsidR="00D366B8" w:rsidRDefault="003539F2">
            <w:pPr>
              <w:pStyle w:val="3"/>
            </w:pPr>
            <w:r>
              <w:t>0.36</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1.上庄乡村级两委干部养老保险</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5、上庄乡2024年村级组织运转经费绩效目标表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13063024P006016100060</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上庄乡2024年村级组织运转经费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36.61</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36.61</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用于上庄乡2024年村级组织运转经费</w:t>
            </w:r>
            <w:r>
              <w:tab/>
            </w:r>
          </w:p>
          <w:p w:rsidR="00D366B8" w:rsidRDefault="00D366B8">
            <w:pPr>
              <w:pStyle w:val="2"/>
            </w:pP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9.15</w:t>
            </w:r>
          </w:p>
        </w:tc>
        <w:tc>
          <w:tcPr>
            <w:tcW w:w="2835" w:type="dxa"/>
            <w:vAlign w:val="center"/>
          </w:tcPr>
          <w:p w:rsidR="00D366B8" w:rsidRDefault="003539F2">
            <w:pPr>
              <w:pStyle w:val="3"/>
            </w:pPr>
            <w:r>
              <w:t>9.15</w:t>
            </w:r>
          </w:p>
        </w:tc>
        <w:tc>
          <w:tcPr>
            <w:tcW w:w="2551" w:type="dxa"/>
            <w:vAlign w:val="center"/>
          </w:tcPr>
          <w:p w:rsidR="00D366B8" w:rsidRDefault="003539F2">
            <w:pPr>
              <w:pStyle w:val="3"/>
            </w:pPr>
            <w:r>
              <w:t>9.15</w:t>
            </w:r>
          </w:p>
        </w:tc>
        <w:tc>
          <w:tcPr>
            <w:tcW w:w="3543" w:type="dxa"/>
            <w:gridSpan w:val="2"/>
            <w:vAlign w:val="center"/>
          </w:tcPr>
          <w:p w:rsidR="00D366B8" w:rsidRDefault="003539F2">
            <w:pPr>
              <w:pStyle w:val="3"/>
            </w:pPr>
            <w:r>
              <w:t>9.15</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1.上庄乡2024年村级组织运转经费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6、上庄乡2024年防火经费绩效目标表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13063024P00606810010M</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上庄乡2024年防火经费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2.00</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2.00</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防火经费</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1.00</w:t>
            </w:r>
          </w:p>
        </w:tc>
        <w:tc>
          <w:tcPr>
            <w:tcW w:w="2551" w:type="dxa"/>
            <w:vAlign w:val="center"/>
          </w:tcPr>
          <w:p w:rsidR="00D366B8" w:rsidRDefault="003539F2">
            <w:pPr>
              <w:pStyle w:val="3"/>
            </w:pPr>
            <w:r>
              <w:t>1.00</w:t>
            </w:r>
          </w:p>
        </w:tc>
        <w:tc>
          <w:tcPr>
            <w:tcW w:w="3543" w:type="dxa"/>
            <w:gridSpan w:val="2"/>
            <w:vAlign w:val="center"/>
          </w:tcPr>
          <w:p w:rsidR="00D366B8" w:rsidRDefault="003539F2">
            <w:pPr>
              <w:pStyle w:val="3"/>
            </w:pPr>
            <w:r>
              <w:t xml:space="preserve"> </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1.2024年防火经费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7、上庄乡2024年防汛经费绩效目标表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13063024P006069100090</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上庄乡2024年防汛经费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1.00</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1.00</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防汛经费</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1.00</w:t>
            </w:r>
          </w:p>
        </w:tc>
        <w:tc>
          <w:tcPr>
            <w:tcW w:w="2551" w:type="dxa"/>
            <w:vAlign w:val="center"/>
          </w:tcPr>
          <w:p w:rsidR="00D366B8" w:rsidRDefault="003539F2">
            <w:pPr>
              <w:pStyle w:val="3"/>
            </w:pPr>
            <w:r>
              <w:t xml:space="preserve"> </w:t>
            </w:r>
          </w:p>
        </w:tc>
        <w:tc>
          <w:tcPr>
            <w:tcW w:w="3543" w:type="dxa"/>
            <w:gridSpan w:val="2"/>
            <w:vAlign w:val="center"/>
          </w:tcPr>
          <w:p w:rsidR="00D366B8" w:rsidRDefault="003539F2">
            <w:pPr>
              <w:pStyle w:val="3"/>
            </w:pPr>
            <w:r>
              <w:t xml:space="preserve"> </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1.2024年防汛经费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8、上庄乡2024年计划生育经费绩效目标表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13063024P00606610009Y</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上庄乡2024年计划生育经费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1.41</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1.41</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计生经费</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1.41</w:t>
            </w:r>
          </w:p>
        </w:tc>
        <w:tc>
          <w:tcPr>
            <w:tcW w:w="2551" w:type="dxa"/>
            <w:vAlign w:val="center"/>
          </w:tcPr>
          <w:p w:rsidR="00D366B8" w:rsidRDefault="003539F2">
            <w:pPr>
              <w:pStyle w:val="3"/>
            </w:pPr>
            <w:r>
              <w:t xml:space="preserve"> </w:t>
            </w:r>
          </w:p>
        </w:tc>
        <w:tc>
          <w:tcPr>
            <w:tcW w:w="3543" w:type="dxa"/>
            <w:gridSpan w:val="2"/>
            <w:vAlign w:val="center"/>
          </w:tcPr>
          <w:p w:rsidR="00D366B8" w:rsidRDefault="003539F2">
            <w:pPr>
              <w:pStyle w:val="3"/>
            </w:pPr>
            <w:r>
              <w:t xml:space="preserve"> </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1.2024年计划生育经费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9、上庄乡2024年民政统筹绩效目标表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13063024P006065100099</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上庄乡2024年民政统筹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0.71</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0.71</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民政统筹</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0.50</w:t>
            </w:r>
          </w:p>
        </w:tc>
        <w:tc>
          <w:tcPr>
            <w:tcW w:w="2551" w:type="dxa"/>
            <w:vAlign w:val="center"/>
          </w:tcPr>
          <w:p w:rsidR="00D366B8" w:rsidRDefault="003539F2">
            <w:pPr>
              <w:pStyle w:val="3"/>
            </w:pPr>
            <w:r>
              <w:t>0.21</w:t>
            </w:r>
          </w:p>
        </w:tc>
        <w:tc>
          <w:tcPr>
            <w:tcW w:w="3543" w:type="dxa"/>
            <w:gridSpan w:val="2"/>
            <w:vAlign w:val="center"/>
          </w:tcPr>
          <w:p w:rsidR="00D366B8" w:rsidRDefault="003539F2">
            <w:pPr>
              <w:pStyle w:val="3"/>
            </w:pPr>
            <w:r>
              <w:t xml:space="preserve"> </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1.2024年民政统筹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10、上庄乡2024年农村环境治理经费绩效目标表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13063024P006070100094</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上庄乡2024年农村环境治理经费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1.00</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1.00</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农村环境治理</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1.00</w:t>
            </w:r>
          </w:p>
        </w:tc>
        <w:tc>
          <w:tcPr>
            <w:tcW w:w="2551" w:type="dxa"/>
            <w:vAlign w:val="center"/>
          </w:tcPr>
          <w:p w:rsidR="00D366B8" w:rsidRDefault="003539F2">
            <w:pPr>
              <w:pStyle w:val="3"/>
            </w:pPr>
            <w:r>
              <w:t xml:space="preserve"> </w:t>
            </w:r>
          </w:p>
        </w:tc>
        <w:tc>
          <w:tcPr>
            <w:tcW w:w="3543" w:type="dxa"/>
            <w:gridSpan w:val="2"/>
            <w:vAlign w:val="center"/>
          </w:tcPr>
          <w:p w:rsidR="00D366B8" w:rsidRDefault="003539F2">
            <w:pPr>
              <w:pStyle w:val="3"/>
            </w:pPr>
            <w:r>
              <w:t xml:space="preserve"> </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1.2024年农村环境治理</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11、上庄乡2024年卫生专项补助绩效目标表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13063024P00606710009L</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上庄乡2024年卫生专项补助</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0.71</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0.71</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卫生补助资金</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 xml:space="preserve"> </w:t>
            </w:r>
          </w:p>
        </w:tc>
        <w:tc>
          <w:tcPr>
            <w:tcW w:w="2551" w:type="dxa"/>
            <w:vAlign w:val="center"/>
          </w:tcPr>
          <w:p w:rsidR="00D366B8" w:rsidRDefault="003539F2">
            <w:pPr>
              <w:pStyle w:val="3"/>
            </w:pPr>
            <w:r>
              <w:t>0.71</w:t>
            </w:r>
          </w:p>
        </w:tc>
        <w:tc>
          <w:tcPr>
            <w:tcW w:w="3543" w:type="dxa"/>
            <w:gridSpan w:val="2"/>
            <w:vAlign w:val="center"/>
          </w:tcPr>
          <w:p w:rsidR="00D366B8" w:rsidRDefault="003539F2">
            <w:pPr>
              <w:pStyle w:val="3"/>
            </w:pPr>
            <w:r>
              <w:t xml:space="preserve"> </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1.24年卫生专项经费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12、上庄乡2024年信访稳定经费绩效目标表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13063024P00607110009R</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上庄乡2024年信访稳定经费</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5.00</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5.00</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信访经费</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 xml:space="preserve"> </w:t>
            </w:r>
          </w:p>
        </w:tc>
        <w:tc>
          <w:tcPr>
            <w:tcW w:w="2835" w:type="dxa"/>
            <w:vAlign w:val="center"/>
          </w:tcPr>
          <w:p w:rsidR="00D366B8" w:rsidRDefault="003539F2">
            <w:pPr>
              <w:pStyle w:val="3"/>
            </w:pPr>
            <w:r>
              <w:t>2.50</w:t>
            </w:r>
          </w:p>
        </w:tc>
        <w:tc>
          <w:tcPr>
            <w:tcW w:w="2551" w:type="dxa"/>
            <w:vAlign w:val="center"/>
          </w:tcPr>
          <w:p w:rsidR="00D366B8" w:rsidRDefault="003539F2">
            <w:pPr>
              <w:pStyle w:val="3"/>
            </w:pPr>
            <w:r>
              <w:t xml:space="preserve"> </w:t>
            </w:r>
          </w:p>
        </w:tc>
        <w:tc>
          <w:tcPr>
            <w:tcW w:w="3543" w:type="dxa"/>
            <w:gridSpan w:val="2"/>
            <w:vAlign w:val="center"/>
          </w:tcPr>
          <w:p w:rsidR="00D366B8" w:rsidRDefault="003539F2">
            <w:pPr>
              <w:pStyle w:val="3"/>
            </w:pPr>
            <w:r>
              <w:t>2.50</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1.2024年信访经费</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ind w:firstLine="560"/>
      </w:pPr>
      <w:r>
        <w:rPr>
          <w:rFonts w:ascii="方正仿宋_GBK" w:eastAsia="方正仿宋_GBK" w:hAnsi="方正仿宋_GBK" w:cs="方正仿宋_GBK"/>
          <w:b/>
          <w:color w:val="000000"/>
          <w:sz w:val="28"/>
        </w:rPr>
        <w:lastRenderedPageBreak/>
        <w:t>13、上庄乡农村危房改造补助资金绩效目标表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BD72A3" w:rsidTr="00BD72A3">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D366B8" w:rsidRDefault="003539F2">
            <w:pPr>
              <w:pStyle w:val="4"/>
            </w:pPr>
            <w:r>
              <w:t>单位：万元</w:t>
            </w:r>
          </w:p>
        </w:tc>
      </w:tr>
      <w:tr w:rsidR="00BD72A3" w:rsidTr="00BD72A3">
        <w:trPr>
          <w:trHeight w:val="369"/>
          <w:jc w:val="center"/>
        </w:trPr>
        <w:tc>
          <w:tcPr>
            <w:tcW w:w="1276" w:type="dxa"/>
            <w:vAlign w:val="center"/>
          </w:tcPr>
          <w:p w:rsidR="00D366B8" w:rsidRDefault="003539F2">
            <w:pPr>
              <w:pStyle w:val="1"/>
            </w:pPr>
            <w:r>
              <w:t>项目编码</w:t>
            </w:r>
          </w:p>
        </w:tc>
        <w:tc>
          <w:tcPr>
            <w:tcW w:w="5102" w:type="dxa"/>
            <w:gridSpan w:val="2"/>
            <w:vAlign w:val="center"/>
          </w:tcPr>
          <w:p w:rsidR="00D366B8" w:rsidRDefault="003539F2">
            <w:pPr>
              <w:pStyle w:val="2"/>
            </w:pPr>
            <w:r>
              <w:t>13063024P000623100013</w:t>
            </w:r>
          </w:p>
        </w:tc>
        <w:tc>
          <w:tcPr>
            <w:tcW w:w="2835" w:type="dxa"/>
            <w:vAlign w:val="center"/>
          </w:tcPr>
          <w:p w:rsidR="00D366B8" w:rsidRDefault="003539F2">
            <w:pPr>
              <w:pStyle w:val="1"/>
            </w:pPr>
            <w:r>
              <w:t>项目名称</w:t>
            </w:r>
          </w:p>
        </w:tc>
        <w:tc>
          <w:tcPr>
            <w:tcW w:w="6094" w:type="dxa"/>
            <w:gridSpan w:val="3"/>
            <w:vAlign w:val="center"/>
          </w:tcPr>
          <w:p w:rsidR="00D366B8" w:rsidRDefault="003539F2">
            <w:pPr>
              <w:pStyle w:val="2"/>
            </w:pPr>
            <w:r>
              <w:t>上庄乡农村危房改造补助资金</w:t>
            </w:r>
          </w:p>
        </w:tc>
      </w:tr>
      <w:tr w:rsidR="00D366B8">
        <w:trPr>
          <w:trHeight w:val="369"/>
          <w:jc w:val="center"/>
        </w:trPr>
        <w:tc>
          <w:tcPr>
            <w:tcW w:w="1276" w:type="dxa"/>
            <w:vMerge w:val="restart"/>
            <w:vAlign w:val="center"/>
          </w:tcPr>
          <w:p w:rsidR="00D366B8" w:rsidRDefault="003539F2">
            <w:pPr>
              <w:pStyle w:val="1"/>
            </w:pPr>
            <w:r>
              <w:t>预算规模及资金用途</w:t>
            </w:r>
          </w:p>
        </w:tc>
        <w:tc>
          <w:tcPr>
            <w:tcW w:w="2268" w:type="dxa"/>
            <w:vAlign w:val="center"/>
          </w:tcPr>
          <w:p w:rsidR="00D366B8" w:rsidRDefault="003539F2">
            <w:pPr>
              <w:pStyle w:val="1"/>
            </w:pPr>
            <w:r>
              <w:t>预算数</w:t>
            </w:r>
          </w:p>
        </w:tc>
        <w:tc>
          <w:tcPr>
            <w:tcW w:w="2835" w:type="dxa"/>
            <w:vAlign w:val="center"/>
          </w:tcPr>
          <w:p w:rsidR="00D366B8" w:rsidRDefault="003539F2">
            <w:pPr>
              <w:pStyle w:val="2"/>
            </w:pPr>
            <w:r>
              <w:t>15.20</w:t>
            </w:r>
          </w:p>
        </w:tc>
        <w:tc>
          <w:tcPr>
            <w:tcW w:w="2835" w:type="dxa"/>
            <w:vAlign w:val="center"/>
          </w:tcPr>
          <w:p w:rsidR="00D366B8" w:rsidRDefault="003539F2">
            <w:pPr>
              <w:pStyle w:val="1"/>
            </w:pPr>
            <w:r>
              <w:t>其中：财政    资金</w:t>
            </w:r>
          </w:p>
        </w:tc>
        <w:tc>
          <w:tcPr>
            <w:tcW w:w="2551" w:type="dxa"/>
            <w:vAlign w:val="center"/>
          </w:tcPr>
          <w:p w:rsidR="00D366B8" w:rsidRDefault="003539F2">
            <w:pPr>
              <w:pStyle w:val="2"/>
            </w:pPr>
            <w:r>
              <w:t>15.20</w:t>
            </w:r>
          </w:p>
        </w:tc>
        <w:tc>
          <w:tcPr>
            <w:tcW w:w="2268" w:type="dxa"/>
            <w:vAlign w:val="center"/>
          </w:tcPr>
          <w:p w:rsidR="00D366B8" w:rsidRDefault="003539F2">
            <w:pPr>
              <w:pStyle w:val="1"/>
            </w:pPr>
            <w:r>
              <w:t>其他资金</w:t>
            </w:r>
          </w:p>
        </w:tc>
        <w:tc>
          <w:tcPr>
            <w:tcW w:w="1276" w:type="dxa"/>
            <w:vAlign w:val="center"/>
          </w:tcPr>
          <w:p w:rsidR="00D366B8" w:rsidRDefault="003539F2">
            <w:pPr>
              <w:pStyle w:val="2"/>
            </w:pPr>
            <w:r>
              <w:t xml:space="preserve"> </w:t>
            </w:r>
          </w:p>
        </w:tc>
      </w:tr>
      <w:tr w:rsidR="00BD72A3" w:rsidTr="00BD72A3">
        <w:trPr>
          <w:trHeight w:val="369"/>
          <w:jc w:val="center"/>
        </w:trPr>
        <w:tc>
          <w:tcPr>
            <w:tcW w:w="1276" w:type="dxa"/>
            <w:vMerge/>
          </w:tcPr>
          <w:p w:rsidR="00D366B8" w:rsidRDefault="00D366B8"/>
        </w:tc>
        <w:tc>
          <w:tcPr>
            <w:tcW w:w="14031" w:type="dxa"/>
            <w:gridSpan w:val="6"/>
            <w:vAlign w:val="center"/>
          </w:tcPr>
          <w:p w:rsidR="00D366B8" w:rsidRDefault="003539F2">
            <w:pPr>
              <w:pStyle w:val="2"/>
            </w:pPr>
            <w:r>
              <w:t>上庄乡农村危房改造补助资金</w:t>
            </w:r>
          </w:p>
        </w:tc>
      </w:tr>
      <w:tr w:rsidR="00BD72A3" w:rsidTr="00BD72A3">
        <w:trPr>
          <w:trHeight w:val="369"/>
          <w:jc w:val="center"/>
        </w:trPr>
        <w:tc>
          <w:tcPr>
            <w:tcW w:w="1276" w:type="dxa"/>
            <w:vMerge w:val="restart"/>
            <w:vAlign w:val="center"/>
          </w:tcPr>
          <w:p w:rsidR="00D366B8" w:rsidRDefault="003539F2">
            <w:pPr>
              <w:pStyle w:val="1"/>
            </w:pPr>
            <w:r>
              <w:t>资金支出计划（%）</w:t>
            </w:r>
          </w:p>
        </w:tc>
        <w:tc>
          <w:tcPr>
            <w:tcW w:w="5102" w:type="dxa"/>
            <w:gridSpan w:val="2"/>
            <w:vAlign w:val="center"/>
          </w:tcPr>
          <w:p w:rsidR="00D366B8" w:rsidRDefault="003539F2">
            <w:pPr>
              <w:pStyle w:val="1"/>
            </w:pPr>
            <w:r>
              <w:t>3月底</w:t>
            </w:r>
          </w:p>
        </w:tc>
        <w:tc>
          <w:tcPr>
            <w:tcW w:w="2835" w:type="dxa"/>
            <w:vAlign w:val="center"/>
          </w:tcPr>
          <w:p w:rsidR="00D366B8" w:rsidRDefault="003539F2">
            <w:pPr>
              <w:pStyle w:val="1"/>
            </w:pPr>
            <w:r>
              <w:t>6月底</w:t>
            </w:r>
          </w:p>
        </w:tc>
        <w:tc>
          <w:tcPr>
            <w:tcW w:w="2551" w:type="dxa"/>
            <w:vAlign w:val="center"/>
          </w:tcPr>
          <w:p w:rsidR="00D366B8" w:rsidRDefault="003539F2">
            <w:pPr>
              <w:pStyle w:val="1"/>
            </w:pPr>
            <w:r>
              <w:t>10月底</w:t>
            </w:r>
          </w:p>
        </w:tc>
        <w:tc>
          <w:tcPr>
            <w:tcW w:w="3543" w:type="dxa"/>
            <w:gridSpan w:val="2"/>
            <w:vAlign w:val="center"/>
          </w:tcPr>
          <w:p w:rsidR="00D366B8" w:rsidRDefault="003539F2">
            <w:pPr>
              <w:pStyle w:val="1"/>
            </w:pPr>
            <w:r>
              <w:t>12月底</w:t>
            </w:r>
          </w:p>
        </w:tc>
      </w:tr>
      <w:tr w:rsidR="00BD72A3" w:rsidTr="00BD72A3">
        <w:trPr>
          <w:trHeight w:val="369"/>
          <w:jc w:val="center"/>
        </w:trPr>
        <w:tc>
          <w:tcPr>
            <w:tcW w:w="1276" w:type="dxa"/>
            <w:vMerge/>
          </w:tcPr>
          <w:p w:rsidR="00D366B8" w:rsidRDefault="00D366B8"/>
        </w:tc>
        <w:tc>
          <w:tcPr>
            <w:tcW w:w="5102" w:type="dxa"/>
            <w:gridSpan w:val="2"/>
            <w:vAlign w:val="center"/>
          </w:tcPr>
          <w:p w:rsidR="00D366B8" w:rsidRDefault="003539F2">
            <w:pPr>
              <w:pStyle w:val="3"/>
            </w:pPr>
            <w:r>
              <w:t>7.60</w:t>
            </w:r>
          </w:p>
        </w:tc>
        <w:tc>
          <w:tcPr>
            <w:tcW w:w="2835" w:type="dxa"/>
            <w:vAlign w:val="center"/>
          </w:tcPr>
          <w:p w:rsidR="00D366B8" w:rsidRDefault="003539F2">
            <w:pPr>
              <w:pStyle w:val="3"/>
            </w:pPr>
            <w:r>
              <w:t>1.00</w:t>
            </w:r>
          </w:p>
        </w:tc>
        <w:tc>
          <w:tcPr>
            <w:tcW w:w="2551" w:type="dxa"/>
            <w:vAlign w:val="center"/>
          </w:tcPr>
          <w:p w:rsidR="00D366B8" w:rsidRDefault="003539F2">
            <w:pPr>
              <w:pStyle w:val="3"/>
            </w:pPr>
            <w:r>
              <w:t>5.60</w:t>
            </w:r>
          </w:p>
        </w:tc>
        <w:tc>
          <w:tcPr>
            <w:tcW w:w="3543" w:type="dxa"/>
            <w:gridSpan w:val="2"/>
            <w:vAlign w:val="center"/>
          </w:tcPr>
          <w:p w:rsidR="00D366B8" w:rsidRDefault="003539F2">
            <w:pPr>
              <w:pStyle w:val="3"/>
            </w:pPr>
            <w:r>
              <w:t>1.00</w:t>
            </w:r>
          </w:p>
        </w:tc>
      </w:tr>
      <w:tr w:rsidR="00BD72A3" w:rsidTr="00BD72A3">
        <w:trPr>
          <w:trHeight w:val="369"/>
          <w:jc w:val="center"/>
        </w:trPr>
        <w:tc>
          <w:tcPr>
            <w:tcW w:w="1276" w:type="dxa"/>
            <w:vAlign w:val="center"/>
          </w:tcPr>
          <w:p w:rsidR="00D366B8" w:rsidRDefault="003539F2">
            <w:pPr>
              <w:pStyle w:val="1"/>
            </w:pPr>
            <w:r>
              <w:t>绩效目标</w:t>
            </w:r>
          </w:p>
        </w:tc>
        <w:tc>
          <w:tcPr>
            <w:tcW w:w="14031" w:type="dxa"/>
            <w:gridSpan w:val="6"/>
            <w:vAlign w:val="center"/>
          </w:tcPr>
          <w:p w:rsidR="00D366B8" w:rsidRDefault="003539F2">
            <w:pPr>
              <w:pStyle w:val="2"/>
            </w:pPr>
            <w:r>
              <w:t>1.上庄乡农村危房改造补助资金</w:t>
            </w:r>
          </w:p>
        </w:tc>
      </w:tr>
    </w:tbl>
    <w:p w:rsidR="00D366B8" w:rsidRDefault="003539F2">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BD72A3" w:rsidTr="00BD72A3">
        <w:trPr>
          <w:trHeight w:val="397"/>
          <w:tblHeader/>
          <w:jc w:val="center"/>
        </w:trPr>
        <w:tc>
          <w:tcPr>
            <w:tcW w:w="1276" w:type="dxa"/>
            <w:vAlign w:val="center"/>
          </w:tcPr>
          <w:p w:rsidR="00D366B8" w:rsidRDefault="003539F2">
            <w:pPr>
              <w:pStyle w:val="1"/>
            </w:pPr>
            <w:r>
              <w:t>一级指标</w:t>
            </w:r>
          </w:p>
        </w:tc>
        <w:tc>
          <w:tcPr>
            <w:tcW w:w="2268" w:type="dxa"/>
            <w:vAlign w:val="center"/>
          </w:tcPr>
          <w:p w:rsidR="00D366B8" w:rsidRDefault="003539F2">
            <w:pPr>
              <w:pStyle w:val="1"/>
            </w:pPr>
            <w:r>
              <w:t>二级指标</w:t>
            </w:r>
          </w:p>
        </w:tc>
        <w:tc>
          <w:tcPr>
            <w:tcW w:w="2835" w:type="dxa"/>
            <w:vAlign w:val="center"/>
          </w:tcPr>
          <w:p w:rsidR="00D366B8" w:rsidRDefault="003539F2">
            <w:pPr>
              <w:pStyle w:val="1"/>
            </w:pPr>
            <w:r>
              <w:t>三级指标</w:t>
            </w:r>
          </w:p>
        </w:tc>
        <w:tc>
          <w:tcPr>
            <w:tcW w:w="5386" w:type="dxa"/>
            <w:vAlign w:val="center"/>
          </w:tcPr>
          <w:p w:rsidR="00D366B8" w:rsidRDefault="003539F2">
            <w:pPr>
              <w:pStyle w:val="1"/>
            </w:pPr>
            <w:r>
              <w:t>绩效指标描述</w:t>
            </w:r>
          </w:p>
        </w:tc>
        <w:tc>
          <w:tcPr>
            <w:tcW w:w="2268" w:type="dxa"/>
            <w:vAlign w:val="center"/>
          </w:tcPr>
          <w:p w:rsidR="00D366B8" w:rsidRDefault="003539F2">
            <w:pPr>
              <w:pStyle w:val="1"/>
            </w:pPr>
            <w:r>
              <w:t>指标值</w:t>
            </w:r>
          </w:p>
        </w:tc>
        <w:tc>
          <w:tcPr>
            <w:tcW w:w="1276" w:type="dxa"/>
            <w:vAlign w:val="center"/>
          </w:tcPr>
          <w:p w:rsidR="00D366B8" w:rsidRDefault="003539F2">
            <w:pPr>
              <w:pStyle w:val="1"/>
            </w:pPr>
            <w:r>
              <w:t>指标值确定依据</w:t>
            </w:r>
          </w:p>
        </w:tc>
      </w:tr>
      <w:tr w:rsidR="00BD72A3" w:rsidTr="00BD72A3">
        <w:trPr>
          <w:trHeight w:val="397"/>
          <w:jc w:val="center"/>
        </w:trPr>
        <w:tc>
          <w:tcPr>
            <w:tcW w:w="1276" w:type="dxa"/>
            <w:vMerge w:val="restart"/>
            <w:vAlign w:val="center"/>
          </w:tcPr>
          <w:p w:rsidR="00D366B8" w:rsidRDefault="003539F2">
            <w:pPr>
              <w:pStyle w:val="3"/>
            </w:pPr>
            <w:r>
              <w:t>产出指标</w:t>
            </w:r>
          </w:p>
        </w:tc>
        <w:tc>
          <w:tcPr>
            <w:tcW w:w="2268" w:type="dxa"/>
            <w:vAlign w:val="center"/>
          </w:tcPr>
          <w:p w:rsidR="00D366B8" w:rsidRDefault="003539F2">
            <w:pPr>
              <w:pStyle w:val="2"/>
            </w:pPr>
            <w:r>
              <w:t>数量指标</w:t>
            </w:r>
          </w:p>
        </w:tc>
        <w:tc>
          <w:tcPr>
            <w:tcW w:w="2835" w:type="dxa"/>
            <w:vAlign w:val="center"/>
          </w:tcPr>
          <w:p w:rsidR="00D366B8" w:rsidRDefault="003539F2">
            <w:pPr>
              <w:pStyle w:val="2"/>
            </w:pPr>
            <w:r>
              <w:t>资金支付率</w:t>
            </w:r>
          </w:p>
        </w:tc>
        <w:tc>
          <w:tcPr>
            <w:tcW w:w="5386" w:type="dxa"/>
            <w:vAlign w:val="center"/>
          </w:tcPr>
          <w:p w:rsidR="00D366B8" w:rsidRDefault="003539F2">
            <w:pPr>
              <w:pStyle w:val="2"/>
            </w:pPr>
            <w:r>
              <w:t>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质量指标</w:t>
            </w:r>
          </w:p>
        </w:tc>
        <w:tc>
          <w:tcPr>
            <w:tcW w:w="2835" w:type="dxa"/>
            <w:vAlign w:val="center"/>
          </w:tcPr>
          <w:p w:rsidR="00D366B8" w:rsidRDefault="003539F2">
            <w:pPr>
              <w:pStyle w:val="2"/>
            </w:pPr>
            <w:r>
              <w:t>资金到位率</w:t>
            </w:r>
          </w:p>
        </w:tc>
        <w:tc>
          <w:tcPr>
            <w:tcW w:w="5386" w:type="dxa"/>
            <w:vAlign w:val="center"/>
          </w:tcPr>
          <w:p w:rsidR="00D366B8" w:rsidRDefault="003539F2">
            <w:pPr>
              <w:pStyle w:val="2"/>
            </w:pPr>
            <w:r>
              <w:t>资金到位率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时效指标</w:t>
            </w:r>
          </w:p>
        </w:tc>
        <w:tc>
          <w:tcPr>
            <w:tcW w:w="2835" w:type="dxa"/>
            <w:vAlign w:val="center"/>
          </w:tcPr>
          <w:p w:rsidR="00D366B8" w:rsidRDefault="003539F2">
            <w:pPr>
              <w:pStyle w:val="2"/>
            </w:pPr>
            <w:r>
              <w:t>项目资金支付率</w:t>
            </w:r>
          </w:p>
        </w:tc>
        <w:tc>
          <w:tcPr>
            <w:tcW w:w="5386" w:type="dxa"/>
            <w:vAlign w:val="center"/>
          </w:tcPr>
          <w:p w:rsidR="00D366B8" w:rsidRDefault="003539F2">
            <w:pPr>
              <w:pStyle w:val="2"/>
            </w:pPr>
            <w:r>
              <w:t>项目资金支付率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成本指标</w:t>
            </w:r>
          </w:p>
        </w:tc>
        <w:tc>
          <w:tcPr>
            <w:tcW w:w="2835" w:type="dxa"/>
            <w:vAlign w:val="center"/>
          </w:tcPr>
          <w:p w:rsidR="00D366B8" w:rsidRDefault="003539F2">
            <w:pPr>
              <w:pStyle w:val="2"/>
            </w:pPr>
            <w:r>
              <w:t>完成率</w:t>
            </w:r>
          </w:p>
        </w:tc>
        <w:tc>
          <w:tcPr>
            <w:tcW w:w="5386" w:type="dxa"/>
            <w:vAlign w:val="center"/>
          </w:tcPr>
          <w:p w:rsidR="00D366B8" w:rsidRDefault="003539F2">
            <w:pPr>
              <w:pStyle w:val="2"/>
            </w:pPr>
            <w:r>
              <w:t>按照要求和计划完成研究任务的项目在所有立项项目中的比例（百分比）</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restart"/>
            <w:vAlign w:val="center"/>
          </w:tcPr>
          <w:p w:rsidR="00D366B8" w:rsidRDefault="003539F2">
            <w:pPr>
              <w:pStyle w:val="3"/>
            </w:pPr>
            <w:r>
              <w:t>效益指标</w:t>
            </w:r>
          </w:p>
        </w:tc>
        <w:tc>
          <w:tcPr>
            <w:tcW w:w="2268" w:type="dxa"/>
            <w:vAlign w:val="center"/>
          </w:tcPr>
          <w:p w:rsidR="00D366B8" w:rsidRDefault="003539F2">
            <w:pPr>
              <w:pStyle w:val="2"/>
            </w:pPr>
            <w:r>
              <w:t>经济效益指标</w:t>
            </w:r>
          </w:p>
        </w:tc>
        <w:tc>
          <w:tcPr>
            <w:tcW w:w="2835" w:type="dxa"/>
            <w:vAlign w:val="center"/>
          </w:tcPr>
          <w:p w:rsidR="00D366B8" w:rsidRDefault="003539F2">
            <w:pPr>
              <w:pStyle w:val="2"/>
            </w:pPr>
            <w:r>
              <w:t>促进就业</w:t>
            </w:r>
          </w:p>
        </w:tc>
        <w:tc>
          <w:tcPr>
            <w:tcW w:w="5386" w:type="dxa"/>
            <w:vAlign w:val="center"/>
          </w:tcPr>
          <w:p w:rsidR="00D366B8" w:rsidRDefault="003539F2">
            <w:pPr>
              <w:pStyle w:val="2"/>
            </w:pPr>
            <w:r>
              <w:t>促进就业</w:t>
            </w:r>
          </w:p>
        </w:tc>
        <w:tc>
          <w:tcPr>
            <w:tcW w:w="2268" w:type="dxa"/>
            <w:vAlign w:val="center"/>
          </w:tcPr>
          <w:p w:rsidR="00D366B8" w:rsidRDefault="003539F2">
            <w:pPr>
              <w:pStyle w:val="2"/>
            </w:pPr>
            <w:r>
              <w:t>≥80百分比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社会效益指标</w:t>
            </w:r>
          </w:p>
        </w:tc>
        <w:tc>
          <w:tcPr>
            <w:tcW w:w="2835" w:type="dxa"/>
            <w:vAlign w:val="center"/>
          </w:tcPr>
          <w:p w:rsidR="00D366B8" w:rsidRDefault="003539F2">
            <w:pPr>
              <w:pStyle w:val="2"/>
            </w:pPr>
            <w:r>
              <w:t>成本利用率</w:t>
            </w:r>
          </w:p>
        </w:tc>
        <w:tc>
          <w:tcPr>
            <w:tcW w:w="5386" w:type="dxa"/>
            <w:vAlign w:val="center"/>
          </w:tcPr>
          <w:p w:rsidR="00D366B8" w:rsidRDefault="003539F2">
            <w:pPr>
              <w:pStyle w:val="2"/>
            </w:pPr>
            <w:r>
              <w:t>成本利用率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生态效益指标</w:t>
            </w:r>
          </w:p>
        </w:tc>
        <w:tc>
          <w:tcPr>
            <w:tcW w:w="2835" w:type="dxa"/>
            <w:vAlign w:val="center"/>
          </w:tcPr>
          <w:p w:rsidR="00D366B8" w:rsidRDefault="003539F2">
            <w:pPr>
              <w:pStyle w:val="2"/>
            </w:pPr>
            <w:r>
              <w:t>任务计划完成率</w:t>
            </w:r>
          </w:p>
        </w:tc>
        <w:tc>
          <w:tcPr>
            <w:tcW w:w="5386" w:type="dxa"/>
            <w:vAlign w:val="center"/>
          </w:tcPr>
          <w:p w:rsidR="00D366B8" w:rsidRDefault="003539F2">
            <w:pPr>
              <w:pStyle w:val="2"/>
            </w:pPr>
            <w:r>
              <w:t>任务计划完成率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Merge/>
            <w:vAlign w:val="center"/>
          </w:tcPr>
          <w:p w:rsidR="00D366B8" w:rsidRDefault="00D366B8"/>
        </w:tc>
        <w:tc>
          <w:tcPr>
            <w:tcW w:w="2268" w:type="dxa"/>
            <w:vAlign w:val="center"/>
          </w:tcPr>
          <w:p w:rsidR="00D366B8" w:rsidRDefault="003539F2">
            <w:pPr>
              <w:pStyle w:val="2"/>
            </w:pPr>
            <w:r>
              <w:t>可持续影响指标</w:t>
            </w:r>
          </w:p>
        </w:tc>
        <w:tc>
          <w:tcPr>
            <w:tcW w:w="2835" w:type="dxa"/>
            <w:vAlign w:val="center"/>
          </w:tcPr>
          <w:p w:rsidR="00D366B8" w:rsidRDefault="003539F2">
            <w:pPr>
              <w:pStyle w:val="2"/>
            </w:pPr>
            <w:r>
              <w:t>监测数据合格率</w:t>
            </w:r>
          </w:p>
        </w:tc>
        <w:tc>
          <w:tcPr>
            <w:tcW w:w="5386" w:type="dxa"/>
            <w:vAlign w:val="center"/>
          </w:tcPr>
          <w:p w:rsidR="00D366B8" w:rsidRDefault="003539F2">
            <w:pPr>
              <w:pStyle w:val="2"/>
            </w:pPr>
            <w:r>
              <w:t>监测数据合格率</w:t>
            </w:r>
          </w:p>
        </w:tc>
        <w:tc>
          <w:tcPr>
            <w:tcW w:w="2268" w:type="dxa"/>
            <w:vAlign w:val="center"/>
          </w:tcPr>
          <w:p w:rsidR="00D366B8" w:rsidRDefault="003539F2">
            <w:pPr>
              <w:pStyle w:val="2"/>
            </w:pPr>
            <w:r>
              <w:t>≥85百分比</w:t>
            </w:r>
          </w:p>
        </w:tc>
        <w:tc>
          <w:tcPr>
            <w:tcW w:w="1276" w:type="dxa"/>
            <w:vAlign w:val="center"/>
          </w:tcPr>
          <w:p w:rsidR="00D366B8" w:rsidRDefault="003539F2">
            <w:pPr>
              <w:pStyle w:val="2"/>
            </w:pPr>
            <w:r>
              <w:t>依据相关政策</w:t>
            </w:r>
          </w:p>
        </w:tc>
      </w:tr>
      <w:tr w:rsidR="00BD72A3" w:rsidTr="00BD72A3">
        <w:trPr>
          <w:trHeight w:val="397"/>
          <w:jc w:val="center"/>
        </w:trPr>
        <w:tc>
          <w:tcPr>
            <w:tcW w:w="1276" w:type="dxa"/>
            <w:vAlign w:val="center"/>
          </w:tcPr>
          <w:p w:rsidR="00D366B8" w:rsidRDefault="003539F2">
            <w:pPr>
              <w:pStyle w:val="3"/>
            </w:pPr>
            <w:r>
              <w:t>满意度指标</w:t>
            </w:r>
          </w:p>
        </w:tc>
        <w:tc>
          <w:tcPr>
            <w:tcW w:w="2268" w:type="dxa"/>
            <w:vAlign w:val="center"/>
          </w:tcPr>
          <w:p w:rsidR="00D366B8" w:rsidRDefault="003539F2">
            <w:pPr>
              <w:pStyle w:val="2"/>
            </w:pPr>
            <w:r>
              <w:t>服务对象满意度指标</w:t>
            </w:r>
          </w:p>
        </w:tc>
        <w:tc>
          <w:tcPr>
            <w:tcW w:w="2835" w:type="dxa"/>
            <w:vAlign w:val="center"/>
          </w:tcPr>
          <w:p w:rsidR="00D366B8" w:rsidRDefault="003539F2">
            <w:pPr>
              <w:pStyle w:val="2"/>
            </w:pPr>
            <w:r>
              <w:t>满意率</w:t>
            </w:r>
          </w:p>
        </w:tc>
        <w:tc>
          <w:tcPr>
            <w:tcW w:w="5386" w:type="dxa"/>
            <w:vAlign w:val="center"/>
          </w:tcPr>
          <w:p w:rsidR="00D366B8" w:rsidRDefault="003539F2">
            <w:pPr>
              <w:pStyle w:val="2"/>
            </w:pPr>
            <w:r>
              <w:t>满意率</w:t>
            </w:r>
          </w:p>
        </w:tc>
        <w:tc>
          <w:tcPr>
            <w:tcW w:w="2268" w:type="dxa"/>
            <w:vAlign w:val="center"/>
          </w:tcPr>
          <w:p w:rsidR="00D366B8" w:rsidRDefault="003539F2">
            <w:pPr>
              <w:pStyle w:val="2"/>
            </w:pPr>
            <w:r>
              <w:t>≥90百分比</w:t>
            </w:r>
          </w:p>
        </w:tc>
        <w:tc>
          <w:tcPr>
            <w:tcW w:w="1276" w:type="dxa"/>
            <w:vAlign w:val="center"/>
          </w:tcPr>
          <w:p w:rsidR="00D366B8" w:rsidRDefault="003539F2">
            <w:pPr>
              <w:pStyle w:val="2"/>
            </w:pPr>
            <w:r>
              <w:t>依据相关政策</w:t>
            </w:r>
          </w:p>
        </w:tc>
      </w:tr>
    </w:tbl>
    <w:p w:rsidR="00D366B8" w:rsidRDefault="00D366B8">
      <w:pPr>
        <w:sectPr w:rsidR="00D366B8">
          <w:pgSz w:w="16840" w:h="11900" w:orient="landscape"/>
          <w:pgMar w:top="1361" w:right="1020" w:bottom="1134" w:left="1020" w:header="720" w:footer="720" w:gutter="0"/>
          <w:cols w:space="720"/>
        </w:sectPr>
      </w:pPr>
    </w:p>
    <w:p w:rsidR="00D366B8" w:rsidRDefault="003539F2">
      <w:pPr>
        <w:spacing w:before="10" w:after="10"/>
        <w:ind w:firstLine="640"/>
        <w:outlineLvl w:val="5"/>
      </w:pPr>
      <w:r>
        <w:rPr>
          <w:rFonts w:ascii="黑体" w:eastAsia="黑体" w:hAnsi="黑体" w:cs="黑体"/>
          <w:color w:val="000000"/>
          <w:sz w:val="32"/>
        </w:rPr>
        <w:lastRenderedPageBreak/>
        <w:t>六、政府采购预算情况</w:t>
      </w:r>
    </w:p>
    <w:p w:rsidR="00D366B8" w:rsidRDefault="003539F2">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tblGrid>
      <w:tr w:rsidR="00BD72A3" w:rsidTr="00BD72A3">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7710" w:type="dxa"/>
            <w:gridSpan w:val="8"/>
            <w:tcBorders>
              <w:top w:val="single" w:sz="6" w:space="0" w:color="FFFFFF"/>
              <w:left w:val="single" w:sz="6" w:space="0" w:color="FFFFFF"/>
              <w:right w:val="single" w:sz="6" w:space="0" w:color="FFFFFF"/>
            </w:tcBorders>
            <w:vAlign w:val="center"/>
          </w:tcPr>
          <w:p w:rsidR="00D366B8" w:rsidRDefault="003539F2">
            <w:pPr>
              <w:pStyle w:val="23"/>
            </w:pPr>
            <w:r>
              <w:t>单位：万元</w:t>
            </w:r>
          </w:p>
        </w:tc>
      </w:tr>
      <w:tr w:rsidR="00BD72A3" w:rsidTr="00BD72A3">
        <w:trPr>
          <w:cantSplit/>
          <w:tblHeader/>
          <w:jc w:val="center"/>
        </w:trPr>
        <w:tc>
          <w:tcPr>
            <w:tcW w:w="2665" w:type="dxa"/>
            <w:gridSpan w:val="2"/>
            <w:vAlign w:val="center"/>
          </w:tcPr>
          <w:p w:rsidR="00D366B8" w:rsidRDefault="003539F2">
            <w:pPr>
              <w:pStyle w:val="1"/>
            </w:pPr>
            <w:r>
              <w:t>政府采购项目来源</w:t>
            </w:r>
          </w:p>
        </w:tc>
        <w:tc>
          <w:tcPr>
            <w:tcW w:w="1134" w:type="dxa"/>
            <w:vMerge w:val="restart"/>
            <w:vAlign w:val="center"/>
          </w:tcPr>
          <w:p w:rsidR="00D366B8" w:rsidRDefault="003539F2">
            <w:pPr>
              <w:pStyle w:val="1"/>
            </w:pPr>
            <w:r>
              <w:t>采购物品名称</w:t>
            </w:r>
          </w:p>
        </w:tc>
        <w:tc>
          <w:tcPr>
            <w:tcW w:w="1134" w:type="dxa"/>
            <w:vMerge w:val="restart"/>
            <w:vAlign w:val="center"/>
          </w:tcPr>
          <w:p w:rsidR="00D366B8" w:rsidRDefault="003539F2">
            <w:pPr>
              <w:pStyle w:val="1"/>
            </w:pPr>
            <w:r>
              <w:t>政府采购目录序号</w:t>
            </w:r>
          </w:p>
        </w:tc>
        <w:tc>
          <w:tcPr>
            <w:tcW w:w="709" w:type="dxa"/>
            <w:vMerge w:val="restart"/>
            <w:vAlign w:val="center"/>
          </w:tcPr>
          <w:p w:rsidR="00D366B8" w:rsidRDefault="003539F2">
            <w:pPr>
              <w:pStyle w:val="1"/>
            </w:pPr>
            <w:r>
              <w:t>计量  单位</w:t>
            </w:r>
          </w:p>
        </w:tc>
        <w:tc>
          <w:tcPr>
            <w:tcW w:w="850" w:type="dxa"/>
            <w:vMerge w:val="restart"/>
            <w:vAlign w:val="center"/>
          </w:tcPr>
          <w:p w:rsidR="00D366B8" w:rsidRDefault="003539F2">
            <w:pPr>
              <w:pStyle w:val="1"/>
            </w:pPr>
            <w:r>
              <w:t>数量</w:t>
            </w:r>
          </w:p>
        </w:tc>
        <w:tc>
          <w:tcPr>
            <w:tcW w:w="850" w:type="dxa"/>
            <w:vMerge w:val="restart"/>
            <w:vAlign w:val="center"/>
          </w:tcPr>
          <w:p w:rsidR="00D366B8" w:rsidRDefault="003539F2">
            <w:pPr>
              <w:pStyle w:val="1"/>
            </w:pPr>
            <w:r>
              <w:t>单价</w:t>
            </w:r>
          </w:p>
        </w:tc>
        <w:tc>
          <w:tcPr>
            <w:tcW w:w="6746" w:type="dxa"/>
            <w:gridSpan w:val="7"/>
            <w:vAlign w:val="center"/>
          </w:tcPr>
          <w:p w:rsidR="00D366B8" w:rsidRDefault="003539F2">
            <w:pPr>
              <w:pStyle w:val="1"/>
            </w:pPr>
            <w:r>
              <w:t>政府采购金额（当年部门预算安排资金）</w:t>
            </w:r>
          </w:p>
        </w:tc>
        <w:tc>
          <w:tcPr>
            <w:tcW w:w="964" w:type="dxa"/>
            <w:vMerge w:val="restart"/>
            <w:vAlign w:val="center"/>
          </w:tcPr>
          <w:p w:rsidR="00D366B8" w:rsidRDefault="003539F2">
            <w:pPr>
              <w:pStyle w:val="1"/>
            </w:pPr>
            <w:r>
              <w:t>2024年  预留中  小微企  业份额</w:t>
            </w:r>
          </w:p>
        </w:tc>
      </w:tr>
      <w:tr w:rsidR="00D366B8">
        <w:trPr>
          <w:cantSplit/>
          <w:tblHeader/>
          <w:jc w:val="center"/>
        </w:trPr>
        <w:tc>
          <w:tcPr>
            <w:tcW w:w="1701" w:type="dxa"/>
            <w:vAlign w:val="center"/>
          </w:tcPr>
          <w:p w:rsidR="00D366B8" w:rsidRDefault="003539F2">
            <w:pPr>
              <w:pStyle w:val="1"/>
            </w:pPr>
            <w:r>
              <w:t>项目名称</w:t>
            </w:r>
          </w:p>
        </w:tc>
        <w:tc>
          <w:tcPr>
            <w:tcW w:w="964" w:type="dxa"/>
            <w:vAlign w:val="center"/>
          </w:tcPr>
          <w:p w:rsidR="00D366B8" w:rsidRDefault="003539F2">
            <w:pPr>
              <w:pStyle w:val="1"/>
            </w:pPr>
            <w:r>
              <w:t>预算    资金</w:t>
            </w:r>
          </w:p>
        </w:tc>
        <w:tc>
          <w:tcPr>
            <w:tcW w:w="1134" w:type="dxa"/>
            <w:vMerge/>
          </w:tcPr>
          <w:p w:rsidR="00D366B8" w:rsidRDefault="00D366B8"/>
        </w:tc>
        <w:tc>
          <w:tcPr>
            <w:tcW w:w="1134" w:type="dxa"/>
            <w:vMerge/>
          </w:tcPr>
          <w:p w:rsidR="00D366B8" w:rsidRDefault="00D366B8"/>
        </w:tc>
        <w:tc>
          <w:tcPr>
            <w:tcW w:w="709" w:type="dxa"/>
            <w:vMerge/>
          </w:tcPr>
          <w:p w:rsidR="00D366B8" w:rsidRDefault="00D366B8"/>
        </w:tc>
        <w:tc>
          <w:tcPr>
            <w:tcW w:w="850" w:type="dxa"/>
            <w:vMerge/>
          </w:tcPr>
          <w:p w:rsidR="00D366B8" w:rsidRDefault="00D366B8"/>
        </w:tc>
        <w:tc>
          <w:tcPr>
            <w:tcW w:w="850" w:type="dxa"/>
            <w:vMerge/>
          </w:tcPr>
          <w:p w:rsidR="00D366B8" w:rsidRDefault="00D366B8"/>
        </w:tc>
        <w:tc>
          <w:tcPr>
            <w:tcW w:w="964" w:type="dxa"/>
            <w:vAlign w:val="center"/>
          </w:tcPr>
          <w:p w:rsidR="00D366B8" w:rsidRDefault="003539F2">
            <w:pPr>
              <w:pStyle w:val="1"/>
            </w:pPr>
            <w:r>
              <w:t>合计</w:t>
            </w:r>
          </w:p>
        </w:tc>
        <w:tc>
          <w:tcPr>
            <w:tcW w:w="964" w:type="dxa"/>
            <w:vAlign w:val="center"/>
          </w:tcPr>
          <w:p w:rsidR="00D366B8" w:rsidRDefault="003539F2">
            <w:pPr>
              <w:pStyle w:val="1"/>
            </w:pPr>
            <w:r>
              <w:t>一般公共预算拨款</w:t>
            </w:r>
          </w:p>
        </w:tc>
        <w:tc>
          <w:tcPr>
            <w:tcW w:w="964" w:type="dxa"/>
            <w:vAlign w:val="center"/>
          </w:tcPr>
          <w:p w:rsidR="00D366B8" w:rsidRDefault="003539F2">
            <w:pPr>
              <w:pStyle w:val="1"/>
            </w:pPr>
            <w:r>
              <w:t>基金预算拨款</w:t>
            </w:r>
          </w:p>
        </w:tc>
        <w:tc>
          <w:tcPr>
            <w:tcW w:w="964" w:type="dxa"/>
            <w:vAlign w:val="center"/>
          </w:tcPr>
          <w:p w:rsidR="00D366B8" w:rsidRDefault="003539F2">
            <w:pPr>
              <w:pStyle w:val="1"/>
            </w:pPr>
            <w:r>
              <w:t>国有资本经营预算拨款</w:t>
            </w:r>
          </w:p>
        </w:tc>
        <w:tc>
          <w:tcPr>
            <w:tcW w:w="964" w:type="dxa"/>
            <w:vAlign w:val="center"/>
          </w:tcPr>
          <w:p w:rsidR="00D366B8" w:rsidRDefault="003539F2">
            <w:pPr>
              <w:pStyle w:val="1"/>
            </w:pPr>
            <w:r>
              <w:t>财政专户核拨</w:t>
            </w:r>
          </w:p>
        </w:tc>
        <w:tc>
          <w:tcPr>
            <w:tcW w:w="964" w:type="dxa"/>
            <w:vAlign w:val="center"/>
          </w:tcPr>
          <w:p w:rsidR="00D366B8" w:rsidRDefault="003539F2">
            <w:pPr>
              <w:pStyle w:val="1"/>
            </w:pPr>
            <w:r>
              <w:t>单位    资金</w:t>
            </w:r>
          </w:p>
        </w:tc>
        <w:tc>
          <w:tcPr>
            <w:tcW w:w="964" w:type="dxa"/>
            <w:vAlign w:val="center"/>
          </w:tcPr>
          <w:p w:rsidR="00D366B8" w:rsidRDefault="003539F2">
            <w:pPr>
              <w:pStyle w:val="1"/>
            </w:pPr>
            <w:r>
              <w:t>上年结转结余</w:t>
            </w:r>
          </w:p>
        </w:tc>
        <w:tc>
          <w:tcPr>
            <w:tcW w:w="964" w:type="dxa"/>
            <w:vMerge/>
          </w:tcPr>
          <w:p w:rsidR="00D366B8" w:rsidRDefault="00D366B8"/>
        </w:tc>
      </w:tr>
      <w:tr w:rsidR="00D366B8">
        <w:trPr>
          <w:cantSplit/>
          <w:jc w:val="center"/>
        </w:trPr>
        <w:tc>
          <w:tcPr>
            <w:tcW w:w="1701" w:type="dxa"/>
            <w:vAlign w:val="center"/>
          </w:tcPr>
          <w:p w:rsidR="00D366B8" w:rsidRPr="00BD72A3" w:rsidRDefault="00BD72A3">
            <w:pPr>
              <w:pStyle w:val="2"/>
              <w:rPr>
                <w:rFonts w:asciiTheme="minorHAnsi" w:hAnsiTheme="minorHAnsi"/>
                <w:lang w:val="uk-UA"/>
              </w:rPr>
            </w:pPr>
            <w:r>
              <w:rPr>
                <w:rFonts w:hint="eastAsia"/>
                <w:lang w:eastAsia="zh-CN"/>
              </w:rPr>
              <w:t>脱贫地区农副产品</w:t>
            </w:r>
          </w:p>
        </w:tc>
        <w:tc>
          <w:tcPr>
            <w:tcW w:w="964" w:type="dxa"/>
            <w:vAlign w:val="center"/>
          </w:tcPr>
          <w:p w:rsidR="00D366B8" w:rsidRDefault="00D366B8">
            <w:pPr>
              <w:pStyle w:val="4"/>
            </w:pPr>
          </w:p>
        </w:tc>
        <w:tc>
          <w:tcPr>
            <w:tcW w:w="1134" w:type="dxa"/>
            <w:vAlign w:val="center"/>
          </w:tcPr>
          <w:p w:rsidR="00D366B8" w:rsidRDefault="00D366B8">
            <w:pPr>
              <w:pStyle w:val="2"/>
            </w:pPr>
          </w:p>
        </w:tc>
        <w:tc>
          <w:tcPr>
            <w:tcW w:w="1134" w:type="dxa"/>
            <w:vAlign w:val="center"/>
          </w:tcPr>
          <w:p w:rsidR="00D366B8" w:rsidRDefault="00D366B8">
            <w:pPr>
              <w:pStyle w:val="2"/>
            </w:pPr>
          </w:p>
        </w:tc>
        <w:tc>
          <w:tcPr>
            <w:tcW w:w="709" w:type="dxa"/>
            <w:vAlign w:val="center"/>
          </w:tcPr>
          <w:p w:rsidR="00D366B8" w:rsidRDefault="00D366B8">
            <w:pPr>
              <w:pStyle w:val="3"/>
            </w:pPr>
          </w:p>
        </w:tc>
        <w:tc>
          <w:tcPr>
            <w:tcW w:w="850" w:type="dxa"/>
            <w:vAlign w:val="center"/>
          </w:tcPr>
          <w:p w:rsidR="00D366B8" w:rsidRDefault="00D366B8">
            <w:pPr>
              <w:pStyle w:val="4"/>
            </w:pPr>
          </w:p>
        </w:tc>
        <w:tc>
          <w:tcPr>
            <w:tcW w:w="850" w:type="dxa"/>
            <w:vAlign w:val="center"/>
          </w:tcPr>
          <w:p w:rsidR="00D366B8" w:rsidRDefault="00D366B8">
            <w:pPr>
              <w:pStyle w:val="4"/>
            </w:pPr>
          </w:p>
        </w:tc>
        <w:tc>
          <w:tcPr>
            <w:tcW w:w="964" w:type="dxa"/>
            <w:vAlign w:val="center"/>
          </w:tcPr>
          <w:p w:rsidR="00D366B8" w:rsidRDefault="00BD72A3">
            <w:pPr>
              <w:pStyle w:val="4"/>
              <w:rPr>
                <w:lang w:eastAsia="zh-CN"/>
              </w:rPr>
            </w:pPr>
            <w:r>
              <w:rPr>
                <w:rFonts w:hint="eastAsia"/>
                <w:lang w:eastAsia="zh-CN"/>
              </w:rPr>
              <w:t>3</w:t>
            </w:r>
            <w:r>
              <w:rPr>
                <w:lang w:eastAsia="zh-CN"/>
              </w:rPr>
              <w:t>0000</w:t>
            </w:r>
          </w:p>
        </w:tc>
        <w:tc>
          <w:tcPr>
            <w:tcW w:w="964" w:type="dxa"/>
            <w:vAlign w:val="center"/>
          </w:tcPr>
          <w:p w:rsidR="00D366B8" w:rsidRDefault="00D366B8">
            <w:pPr>
              <w:pStyle w:val="4"/>
            </w:pPr>
          </w:p>
        </w:tc>
        <w:tc>
          <w:tcPr>
            <w:tcW w:w="964" w:type="dxa"/>
            <w:vAlign w:val="center"/>
          </w:tcPr>
          <w:p w:rsidR="00D366B8" w:rsidRDefault="00D366B8">
            <w:pPr>
              <w:pStyle w:val="4"/>
            </w:pPr>
          </w:p>
        </w:tc>
        <w:tc>
          <w:tcPr>
            <w:tcW w:w="964" w:type="dxa"/>
            <w:vAlign w:val="center"/>
          </w:tcPr>
          <w:p w:rsidR="00D366B8" w:rsidRDefault="00D366B8">
            <w:pPr>
              <w:pStyle w:val="4"/>
            </w:pPr>
          </w:p>
        </w:tc>
        <w:tc>
          <w:tcPr>
            <w:tcW w:w="964" w:type="dxa"/>
            <w:vAlign w:val="center"/>
          </w:tcPr>
          <w:p w:rsidR="00D366B8" w:rsidRDefault="00D366B8">
            <w:pPr>
              <w:pStyle w:val="4"/>
            </w:pPr>
          </w:p>
        </w:tc>
        <w:tc>
          <w:tcPr>
            <w:tcW w:w="964" w:type="dxa"/>
            <w:vAlign w:val="center"/>
          </w:tcPr>
          <w:p w:rsidR="00D366B8" w:rsidRDefault="00BD72A3">
            <w:pPr>
              <w:pStyle w:val="4"/>
              <w:rPr>
                <w:lang w:eastAsia="zh-CN"/>
              </w:rPr>
            </w:pPr>
            <w:r>
              <w:rPr>
                <w:rFonts w:hint="eastAsia"/>
                <w:lang w:eastAsia="zh-CN"/>
              </w:rPr>
              <w:t>3</w:t>
            </w:r>
            <w:r>
              <w:rPr>
                <w:lang w:eastAsia="zh-CN"/>
              </w:rPr>
              <w:t>0000</w:t>
            </w:r>
          </w:p>
        </w:tc>
        <w:tc>
          <w:tcPr>
            <w:tcW w:w="964" w:type="dxa"/>
            <w:vAlign w:val="center"/>
          </w:tcPr>
          <w:p w:rsidR="00D366B8" w:rsidRDefault="00D366B8">
            <w:pPr>
              <w:pStyle w:val="4"/>
            </w:pPr>
          </w:p>
        </w:tc>
        <w:tc>
          <w:tcPr>
            <w:tcW w:w="964" w:type="dxa"/>
            <w:vAlign w:val="center"/>
          </w:tcPr>
          <w:p w:rsidR="00D366B8" w:rsidRDefault="00BD72A3">
            <w:pPr>
              <w:pStyle w:val="4"/>
              <w:rPr>
                <w:lang w:eastAsia="zh-CN"/>
              </w:rPr>
            </w:pPr>
            <w:r>
              <w:rPr>
                <w:rFonts w:hint="eastAsia"/>
                <w:lang w:eastAsia="zh-CN"/>
              </w:rPr>
              <w:t>4</w:t>
            </w:r>
            <w:r>
              <w:rPr>
                <w:lang w:eastAsia="zh-CN"/>
              </w:rPr>
              <w:t>500</w:t>
            </w:r>
          </w:p>
        </w:tc>
      </w:tr>
    </w:tbl>
    <w:p w:rsidR="00D366B8" w:rsidRDefault="003539F2">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D366B8" w:rsidRDefault="003539F2">
      <w:pPr>
        <w:ind w:firstLine="420"/>
      </w:pPr>
      <w:r>
        <w:rPr>
          <w:rFonts w:ascii="方正书宋_GBK" w:eastAsia="方正书宋_GBK" w:hAnsi="方正书宋_GBK" w:cs="方正书宋_GBK"/>
          <w:color w:val="000000"/>
          <w:sz w:val="21"/>
        </w:rPr>
        <w:t>注：无政府采购预算，空表列示。</w:t>
      </w:r>
    </w:p>
    <w:p w:rsidR="00D366B8" w:rsidRDefault="003539F2">
      <w:pPr>
        <w:ind w:firstLine="640"/>
      </w:pPr>
      <w:r>
        <w:rPr>
          <w:rFonts w:eastAsia="方正仿宋_GBK"/>
          <w:color w:val="000000"/>
          <w:sz w:val="32"/>
        </w:rPr>
        <w:t xml:space="preserve"> </w:t>
      </w:r>
    </w:p>
    <w:p w:rsidR="00D366B8" w:rsidRDefault="003539F2">
      <w:pPr>
        <w:spacing w:before="10" w:after="10"/>
        <w:ind w:firstLine="640"/>
        <w:outlineLvl w:val="5"/>
      </w:pPr>
      <w:r>
        <w:rPr>
          <w:rFonts w:ascii="黑体" w:eastAsia="黑体" w:hAnsi="黑体" w:cs="黑体"/>
          <w:color w:val="000000"/>
          <w:sz w:val="32"/>
        </w:rPr>
        <w:t>七、国有资产信息</w:t>
      </w:r>
    </w:p>
    <w:p w:rsidR="00D366B8" w:rsidRDefault="003539F2">
      <w:pPr>
        <w:spacing w:line="500" w:lineRule="exact"/>
        <w:ind w:firstLine="560"/>
      </w:pPr>
      <w:r>
        <w:rPr>
          <w:rFonts w:eastAsia="方正仿宋_GBK"/>
          <w:color w:val="000000"/>
          <w:sz w:val="28"/>
        </w:rPr>
        <w:t>涞源县上庄乡人民政府本级上年末固定资产金额为</w:t>
      </w:r>
      <w:r>
        <w:rPr>
          <w:rFonts w:eastAsia="方正仿宋_GBK"/>
          <w:color w:val="000000"/>
          <w:sz w:val="28"/>
        </w:rPr>
        <w:t>188.75</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D366B8" w:rsidRDefault="003539F2">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BD72A3" w:rsidTr="00BD72A3">
        <w:trPr>
          <w:tblHeader/>
          <w:jc w:val="center"/>
        </w:trPr>
        <w:tc>
          <w:tcPr>
            <w:tcW w:w="7370" w:type="dxa"/>
            <w:tcBorders>
              <w:top w:val="single" w:sz="6" w:space="0" w:color="FFFFFF"/>
              <w:left w:val="single" w:sz="6" w:space="0" w:color="FFFFFF"/>
              <w:right w:val="single" w:sz="6" w:space="0" w:color="FFFFFF"/>
            </w:tcBorders>
            <w:vAlign w:val="center"/>
          </w:tcPr>
          <w:p w:rsidR="00D366B8" w:rsidRDefault="003539F2">
            <w:pPr>
              <w:pStyle w:val="20"/>
            </w:pPr>
            <w:r>
              <w:t>992001涞源县上庄乡人民政府本级</w:t>
            </w:r>
          </w:p>
        </w:tc>
        <w:tc>
          <w:tcPr>
            <w:tcW w:w="5669" w:type="dxa"/>
            <w:gridSpan w:val="2"/>
            <w:tcBorders>
              <w:top w:val="single" w:sz="6" w:space="0" w:color="FFFFFF"/>
              <w:left w:val="single" w:sz="6" w:space="0" w:color="FFFFFF"/>
              <w:right w:val="single" w:sz="6" w:space="0" w:color="FFFFFF"/>
            </w:tcBorders>
            <w:vAlign w:val="center"/>
          </w:tcPr>
          <w:p w:rsidR="00D366B8" w:rsidRDefault="003539F2">
            <w:pPr>
              <w:pStyle w:val="22"/>
            </w:pPr>
            <w:r>
              <w:t>截止时间：2023-12-31</w:t>
            </w:r>
          </w:p>
        </w:tc>
      </w:tr>
      <w:tr w:rsidR="00D366B8">
        <w:trPr>
          <w:tblHeader/>
          <w:jc w:val="center"/>
        </w:trPr>
        <w:tc>
          <w:tcPr>
            <w:tcW w:w="7370" w:type="dxa"/>
            <w:vAlign w:val="center"/>
          </w:tcPr>
          <w:p w:rsidR="00D366B8" w:rsidRDefault="003539F2">
            <w:pPr>
              <w:pStyle w:val="1"/>
            </w:pPr>
            <w:r>
              <w:t>项   目</w:t>
            </w:r>
          </w:p>
        </w:tc>
        <w:tc>
          <w:tcPr>
            <w:tcW w:w="2835" w:type="dxa"/>
            <w:vAlign w:val="center"/>
          </w:tcPr>
          <w:p w:rsidR="00D366B8" w:rsidRDefault="003539F2">
            <w:pPr>
              <w:pStyle w:val="1"/>
            </w:pPr>
            <w:r>
              <w:t>数量</w:t>
            </w:r>
          </w:p>
        </w:tc>
        <w:tc>
          <w:tcPr>
            <w:tcW w:w="2835" w:type="dxa"/>
            <w:vAlign w:val="center"/>
          </w:tcPr>
          <w:p w:rsidR="00D366B8" w:rsidRDefault="003539F2">
            <w:pPr>
              <w:pStyle w:val="1"/>
            </w:pPr>
            <w:r>
              <w:t>价值（金额单位：万元）</w:t>
            </w:r>
          </w:p>
        </w:tc>
      </w:tr>
      <w:tr w:rsidR="00D366B8">
        <w:trPr>
          <w:jc w:val="center"/>
        </w:trPr>
        <w:tc>
          <w:tcPr>
            <w:tcW w:w="7370" w:type="dxa"/>
            <w:vAlign w:val="center"/>
          </w:tcPr>
          <w:p w:rsidR="00D366B8" w:rsidRDefault="003539F2">
            <w:pPr>
              <w:pStyle w:val="2"/>
            </w:pPr>
            <w:r>
              <w:t>资产总额</w:t>
            </w:r>
          </w:p>
        </w:tc>
        <w:tc>
          <w:tcPr>
            <w:tcW w:w="2835" w:type="dxa"/>
            <w:vAlign w:val="center"/>
          </w:tcPr>
          <w:p w:rsidR="00D366B8" w:rsidRDefault="00D366B8">
            <w:pPr>
              <w:pStyle w:val="3"/>
            </w:pPr>
          </w:p>
        </w:tc>
        <w:tc>
          <w:tcPr>
            <w:tcW w:w="2835" w:type="dxa"/>
            <w:vAlign w:val="center"/>
          </w:tcPr>
          <w:p w:rsidR="00D366B8" w:rsidRDefault="003539F2">
            <w:pPr>
              <w:pStyle w:val="4"/>
            </w:pPr>
            <w:r>
              <w:t>188.75</w:t>
            </w:r>
          </w:p>
        </w:tc>
      </w:tr>
      <w:tr w:rsidR="00D366B8">
        <w:trPr>
          <w:jc w:val="center"/>
        </w:trPr>
        <w:tc>
          <w:tcPr>
            <w:tcW w:w="7370" w:type="dxa"/>
            <w:vAlign w:val="center"/>
          </w:tcPr>
          <w:p w:rsidR="00D366B8" w:rsidRDefault="003539F2">
            <w:pPr>
              <w:pStyle w:val="2"/>
            </w:pPr>
            <w:r>
              <w:t>1、房屋（平方米）</w:t>
            </w:r>
          </w:p>
        </w:tc>
        <w:tc>
          <w:tcPr>
            <w:tcW w:w="2835" w:type="dxa"/>
            <w:vAlign w:val="center"/>
          </w:tcPr>
          <w:p w:rsidR="00D366B8" w:rsidRDefault="003539F2">
            <w:pPr>
              <w:pStyle w:val="3"/>
            </w:pPr>
            <w:r>
              <w:t>973.33</w:t>
            </w:r>
          </w:p>
        </w:tc>
        <w:tc>
          <w:tcPr>
            <w:tcW w:w="2835" w:type="dxa"/>
            <w:vAlign w:val="center"/>
          </w:tcPr>
          <w:p w:rsidR="00D366B8" w:rsidRDefault="003539F2">
            <w:pPr>
              <w:pStyle w:val="4"/>
            </w:pPr>
            <w:r>
              <w:t>96.41</w:t>
            </w:r>
          </w:p>
        </w:tc>
      </w:tr>
      <w:tr w:rsidR="00D366B8">
        <w:trPr>
          <w:jc w:val="center"/>
        </w:trPr>
        <w:tc>
          <w:tcPr>
            <w:tcW w:w="7370" w:type="dxa"/>
            <w:vAlign w:val="center"/>
          </w:tcPr>
          <w:p w:rsidR="00D366B8" w:rsidRDefault="003539F2">
            <w:pPr>
              <w:pStyle w:val="2"/>
            </w:pPr>
            <w:r>
              <w:t xml:space="preserve">　　其中：办公用房（平方米）</w:t>
            </w:r>
          </w:p>
        </w:tc>
        <w:tc>
          <w:tcPr>
            <w:tcW w:w="2835" w:type="dxa"/>
            <w:vAlign w:val="center"/>
          </w:tcPr>
          <w:p w:rsidR="00D366B8" w:rsidRDefault="003539F2">
            <w:pPr>
              <w:pStyle w:val="3"/>
            </w:pPr>
            <w:r>
              <w:t>973.33</w:t>
            </w:r>
          </w:p>
        </w:tc>
        <w:tc>
          <w:tcPr>
            <w:tcW w:w="2835" w:type="dxa"/>
            <w:vAlign w:val="center"/>
          </w:tcPr>
          <w:p w:rsidR="00D366B8" w:rsidRDefault="003539F2">
            <w:pPr>
              <w:pStyle w:val="4"/>
            </w:pPr>
            <w:r>
              <w:t>96.41</w:t>
            </w:r>
          </w:p>
        </w:tc>
      </w:tr>
      <w:tr w:rsidR="00D366B8">
        <w:trPr>
          <w:jc w:val="center"/>
        </w:trPr>
        <w:tc>
          <w:tcPr>
            <w:tcW w:w="7370" w:type="dxa"/>
            <w:vAlign w:val="center"/>
          </w:tcPr>
          <w:p w:rsidR="00D366B8" w:rsidRDefault="003539F2">
            <w:pPr>
              <w:pStyle w:val="2"/>
            </w:pPr>
            <w:r>
              <w:t>2、车辆（台、辆）</w:t>
            </w:r>
          </w:p>
        </w:tc>
        <w:tc>
          <w:tcPr>
            <w:tcW w:w="2835" w:type="dxa"/>
            <w:vAlign w:val="center"/>
          </w:tcPr>
          <w:p w:rsidR="00D366B8" w:rsidRDefault="003539F2">
            <w:pPr>
              <w:pStyle w:val="3"/>
            </w:pPr>
            <w:r>
              <w:t>10</w:t>
            </w:r>
          </w:p>
        </w:tc>
        <w:tc>
          <w:tcPr>
            <w:tcW w:w="2835" w:type="dxa"/>
            <w:vAlign w:val="center"/>
          </w:tcPr>
          <w:p w:rsidR="00D366B8" w:rsidRDefault="003539F2">
            <w:pPr>
              <w:pStyle w:val="4"/>
            </w:pPr>
            <w:r>
              <w:t>50.43</w:t>
            </w:r>
          </w:p>
        </w:tc>
      </w:tr>
      <w:tr w:rsidR="00D366B8">
        <w:trPr>
          <w:jc w:val="center"/>
        </w:trPr>
        <w:tc>
          <w:tcPr>
            <w:tcW w:w="7370" w:type="dxa"/>
            <w:vAlign w:val="center"/>
          </w:tcPr>
          <w:p w:rsidR="00D366B8" w:rsidRDefault="003539F2">
            <w:pPr>
              <w:pStyle w:val="2"/>
            </w:pPr>
            <w:r>
              <w:t>3、单价在20万元以上的设备</w:t>
            </w:r>
          </w:p>
        </w:tc>
        <w:tc>
          <w:tcPr>
            <w:tcW w:w="2835" w:type="dxa"/>
            <w:vAlign w:val="center"/>
          </w:tcPr>
          <w:p w:rsidR="00D366B8" w:rsidRDefault="00D366B8">
            <w:pPr>
              <w:pStyle w:val="3"/>
            </w:pPr>
          </w:p>
        </w:tc>
        <w:tc>
          <w:tcPr>
            <w:tcW w:w="2835" w:type="dxa"/>
            <w:vAlign w:val="center"/>
          </w:tcPr>
          <w:p w:rsidR="00D366B8" w:rsidRDefault="00D366B8">
            <w:pPr>
              <w:pStyle w:val="4"/>
            </w:pPr>
          </w:p>
        </w:tc>
      </w:tr>
      <w:tr w:rsidR="00D366B8">
        <w:trPr>
          <w:jc w:val="center"/>
        </w:trPr>
        <w:tc>
          <w:tcPr>
            <w:tcW w:w="7370" w:type="dxa"/>
            <w:vAlign w:val="center"/>
          </w:tcPr>
          <w:p w:rsidR="00D366B8" w:rsidRDefault="003539F2">
            <w:pPr>
              <w:pStyle w:val="2"/>
            </w:pPr>
            <w:r>
              <w:t>4、其他固定资产</w:t>
            </w:r>
          </w:p>
        </w:tc>
        <w:tc>
          <w:tcPr>
            <w:tcW w:w="2835" w:type="dxa"/>
            <w:vAlign w:val="center"/>
          </w:tcPr>
          <w:p w:rsidR="00D366B8" w:rsidRDefault="003539F2">
            <w:pPr>
              <w:pStyle w:val="3"/>
            </w:pPr>
            <w:r>
              <w:t>345</w:t>
            </w:r>
          </w:p>
        </w:tc>
        <w:tc>
          <w:tcPr>
            <w:tcW w:w="2835" w:type="dxa"/>
            <w:vAlign w:val="center"/>
          </w:tcPr>
          <w:p w:rsidR="00D366B8" w:rsidRDefault="003539F2">
            <w:pPr>
              <w:pStyle w:val="4"/>
            </w:pPr>
            <w:r>
              <w:t>41.91</w:t>
            </w:r>
          </w:p>
        </w:tc>
      </w:tr>
    </w:tbl>
    <w:p w:rsidR="00D366B8" w:rsidRDefault="003539F2">
      <w:pPr>
        <w:ind w:firstLine="640"/>
      </w:pPr>
      <w:r>
        <w:rPr>
          <w:rFonts w:eastAsia="方正仿宋_GBK"/>
          <w:color w:val="000000"/>
          <w:sz w:val="32"/>
        </w:rPr>
        <w:t xml:space="preserve"> </w:t>
      </w:r>
    </w:p>
    <w:p w:rsidR="00D366B8" w:rsidRDefault="003539F2">
      <w:pPr>
        <w:spacing w:before="10" w:after="10"/>
        <w:ind w:firstLine="640"/>
        <w:outlineLvl w:val="5"/>
      </w:pPr>
      <w:r>
        <w:rPr>
          <w:rFonts w:ascii="黑体" w:eastAsia="黑体" w:hAnsi="黑体" w:cs="黑体"/>
          <w:color w:val="000000"/>
          <w:sz w:val="32"/>
        </w:rPr>
        <w:t>八、名词解释</w:t>
      </w:r>
    </w:p>
    <w:p w:rsidR="00D366B8" w:rsidRDefault="003539F2">
      <w:pPr>
        <w:spacing w:line="500" w:lineRule="exact"/>
        <w:ind w:firstLine="560"/>
      </w:pPr>
      <w:r>
        <w:rPr>
          <w:rFonts w:eastAsia="方正仿宋_GBK"/>
          <w:color w:val="000000"/>
          <w:sz w:val="28"/>
        </w:rPr>
        <w:lastRenderedPageBreak/>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D366B8" w:rsidRDefault="003539F2">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D366B8" w:rsidRDefault="003539F2">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D366B8" w:rsidRDefault="003539F2">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D366B8" w:rsidRDefault="003539F2">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D366B8" w:rsidRDefault="003539F2">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D366B8" w:rsidRDefault="003539F2">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和运转类项目中的公用经费项目支出对应部门预算中的基本支出；运转类项目中的其他运转类项目支出和特定目标类项目支出对应部门预算中的项目支出，以及经营支出和往来支出。</w:t>
      </w:r>
    </w:p>
    <w:p w:rsidR="00D366B8" w:rsidRDefault="003539F2">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D366B8" w:rsidRDefault="003539F2">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支出（含车辆购置税、牌照费）及按规定保留的公务用车燃料费、维修费、过路过桥费、保险费、安全奖励费用等支出；公务接待费反映单位按规定开支的各类公务接待（含外宾接待）支出。</w:t>
      </w:r>
    </w:p>
    <w:p w:rsidR="00D366B8" w:rsidRDefault="003539F2">
      <w:pPr>
        <w:spacing w:line="500" w:lineRule="exact"/>
        <w:ind w:firstLine="560"/>
      </w:pPr>
      <w:r>
        <w:rPr>
          <w:rFonts w:eastAsia="方正仿宋_GBK"/>
          <w:color w:val="000000"/>
          <w:sz w:val="28"/>
        </w:rPr>
        <w:lastRenderedPageBreak/>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差旅费、会议费、福利费、日常维修费、专用材料及一般设备购置费、办公用房水电费、办公用房取暖费、办公用房物业管理费、公务用车运行维护费以及其他费用。</w:t>
      </w:r>
    </w:p>
    <w:p w:rsidR="00D366B8" w:rsidRDefault="003539F2">
      <w:pPr>
        <w:spacing w:before="10" w:after="10"/>
        <w:ind w:firstLine="640"/>
        <w:outlineLvl w:val="5"/>
      </w:pPr>
      <w:r>
        <w:rPr>
          <w:rFonts w:ascii="黑体" w:eastAsia="黑体" w:hAnsi="黑体" w:cs="黑体"/>
          <w:color w:val="000000"/>
          <w:sz w:val="32"/>
        </w:rPr>
        <w:t>九、其他需要说明的事项</w:t>
      </w:r>
    </w:p>
    <w:p w:rsidR="00D366B8" w:rsidRDefault="003539F2">
      <w:pPr>
        <w:spacing w:line="500" w:lineRule="exact"/>
        <w:ind w:firstLine="560"/>
      </w:pPr>
      <w:r>
        <w:rPr>
          <w:rFonts w:eastAsia="方正仿宋_GBK"/>
          <w:color w:val="000000"/>
          <w:sz w:val="28"/>
        </w:rPr>
        <w:t>我单位无其他需要说明的事项。</w:t>
      </w:r>
    </w:p>
    <w:sectPr w:rsidR="00D366B8">
      <w:pgSz w:w="16840" w:h="11900" w:orient="landscape"/>
      <w:pgMar w:top="1361" w:right="1020" w:bottom="1134" w:left="102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542FAB" w:rsidRDefault="00542FAB">
      <w:r>
        <w:separator/>
      </w:r>
    </w:p>
  </w:endnote>
  <w:endnote w:type="continuationSeparator" w:id="0">
    <w:p w:rsidR="00542FAB" w:rsidRDefault="00542FA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方正小标宋_GBK">
    <w:altName w:val="宋体"/>
    <w:charset w:val="00"/>
    <w:family w:val="auto"/>
    <w:pitch w:val="default"/>
  </w:font>
  <w:font w:name="方正书宋_GBK">
    <w:altName w:val="宋体"/>
    <w:charset w:val="00"/>
    <w:family w:val="auto"/>
    <w:pitch w:val="default"/>
  </w:font>
  <w:font w:name="方正仿宋_GBK">
    <w:altName w:val="宋体"/>
    <w:charset w:val="00"/>
    <w:family w:val="auto"/>
    <w:pitch w:val="default"/>
  </w:font>
  <w:font w:name="黑体">
    <w:altName w:val="SimHei"/>
    <w:panose1 w:val="02010609060101010101"/>
    <w:charset w:val="86"/>
    <w:family w:val="modern"/>
    <w:pitch w:val="fixed"/>
    <w:sig w:usb0="800002BF" w:usb1="38CF7CFA" w:usb2="00000016" w:usb3="00000000" w:csb0="00040001" w:csb1="00000000"/>
  </w:font>
  <w:font w:name="方正楷体_GBK">
    <w:altName w:val="宋体"/>
    <w:charset w:val="00"/>
    <w:family w:val="auto"/>
    <w:pitch w:val="default"/>
  </w:font>
  <w:font w:name="仿宋">
    <w:panose1 w:val="0201060906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D366B8" w:rsidRDefault="003539F2">
    <w:r>
      <w:fldChar w:fldCharType="begin"/>
    </w:r>
    <w:r>
      <w:instrText>PAGE "page number"</w:instrText>
    </w:r>
    <w:r>
      <w:fldChar w:fldCharType="separate"/>
    </w:r>
    <w:r w:rsidR="00A81525">
      <w:rPr>
        <w:noProof/>
      </w:rPr>
      <w:t>28</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D366B8" w:rsidRDefault="003539F2">
    <w:pPr>
      <w:jc w:val="right"/>
    </w:pPr>
    <w:r>
      <w:fldChar w:fldCharType="begin"/>
    </w:r>
    <w:r>
      <w:instrText>PAGE "page number"</w:instrText>
    </w:r>
    <w:r>
      <w:fldChar w:fldCharType="separate"/>
    </w:r>
    <w:r w:rsidR="00A81525">
      <w:rPr>
        <w:noProof/>
      </w:rPr>
      <w:t>29</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542FAB" w:rsidRDefault="00542FAB">
      <w:r>
        <w:separator/>
      </w:r>
    </w:p>
  </w:footnote>
  <w:footnote w:type="continuationSeparator" w:id="0">
    <w:p w:rsidR="00542FAB" w:rsidRDefault="00542FAB">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21E70D8"/>
    <w:multiLevelType w:val="multilevel"/>
    <w:tmpl w:val="B284F6E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 w15:restartNumberingAfterBreak="0">
    <w:nsid w:val="02971CCB"/>
    <w:multiLevelType w:val="multilevel"/>
    <w:tmpl w:val="7F987FC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 w15:restartNumberingAfterBreak="0">
    <w:nsid w:val="06D00CA6"/>
    <w:multiLevelType w:val="multilevel"/>
    <w:tmpl w:val="C74EAEE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 w15:restartNumberingAfterBreak="0">
    <w:nsid w:val="08F3121D"/>
    <w:multiLevelType w:val="multilevel"/>
    <w:tmpl w:val="1C5C7B9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4" w15:restartNumberingAfterBreak="0">
    <w:nsid w:val="0B600184"/>
    <w:multiLevelType w:val="multilevel"/>
    <w:tmpl w:val="A154B85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5" w15:restartNumberingAfterBreak="0">
    <w:nsid w:val="0B9930CA"/>
    <w:multiLevelType w:val="multilevel"/>
    <w:tmpl w:val="E5720B16"/>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6" w15:restartNumberingAfterBreak="0">
    <w:nsid w:val="0E824A83"/>
    <w:multiLevelType w:val="multilevel"/>
    <w:tmpl w:val="93F0C124"/>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7" w15:restartNumberingAfterBreak="0">
    <w:nsid w:val="11180764"/>
    <w:multiLevelType w:val="multilevel"/>
    <w:tmpl w:val="4E8CA1F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8" w15:restartNumberingAfterBreak="0">
    <w:nsid w:val="12D10DB6"/>
    <w:multiLevelType w:val="multilevel"/>
    <w:tmpl w:val="481CAD0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9" w15:restartNumberingAfterBreak="0">
    <w:nsid w:val="1BC167E2"/>
    <w:multiLevelType w:val="multilevel"/>
    <w:tmpl w:val="33408B6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0" w15:restartNumberingAfterBreak="0">
    <w:nsid w:val="1D906266"/>
    <w:multiLevelType w:val="multilevel"/>
    <w:tmpl w:val="451CA27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1" w15:restartNumberingAfterBreak="0">
    <w:nsid w:val="20DB29F0"/>
    <w:multiLevelType w:val="multilevel"/>
    <w:tmpl w:val="4482AABA"/>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2" w15:restartNumberingAfterBreak="0">
    <w:nsid w:val="2125519E"/>
    <w:multiLevelType w:val="multilevel"/>
    <w:tmpl w:val="CA3C027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3" w15:restartNumberingAfterBreak="0">
    <w:nsid w:val="21630C24"/>
    <w:multiLevelType w:val="multilevel"/>
    <w:tmpl w:val="C3F29BB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4" w15:restartNumberingAfterBreak="0">
    <w:nsid w:val="31640F57"/>
    <w:multiLevelType w:val="multilevel"/>
    <w:tmpl w:val="6AC0C33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5" w15:restartNumberingAfterBreak="0">
    <w:nsid w:val="33B27FEA"/>
    <w:multiLevelType w:val="multilevel"/>
    <w:tmpl w:val="3050DF9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6" w15:restartNumberingAfterBreak="0">
    <w:nsid w:val="3E643C75"/>
    <w:multiLevelType w:val="multilevel"/>
    <w:tmpl w:val="108AE2C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7" w15:restartNumberingAfterBreak="0">
    <w:nsid w:val="3F7F334B"/>
    <w:multiLevelType w:val="multilevel"/>
    <w:tmpl w:val="F0FCA91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8" w15:restartNumberingAfterBreak="0">
    <w:nsid w:val="40AB1410"/>
    <w:multiLevelType w:val="multilevel"/>
    <w:tmpl w:val="9BA0B27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9" w15:restartNumberingAfterBreak="0">
    <w:nsid w:val="42E5120F"/>
    <w:multiLevelType w:val="multilevel"/>
    <w:tmpl w:val="DEC488B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0" w15:restartNumberingAfterBreak="0">
    <w:nsid w:val="4B357985"/>
    <w:multiLevelType w:val="multilevel"/>
    <w:tmpl w:val="847ACD3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1" w15:restartNumberingAfterBreak="0">
    <w:nsid w:val="4BB7629B"/>
    <w:multiLevelType w:val="multilevel"/>
    <w:tmpl w:val="48428F9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2" w15:restartNumberingAfterBreak="0">
    <w:nsid w:val="4ECF29A5"/>
    <w:multiLevelType w:val="multilevel"/>
    <w:tmpl w:val="CA4C5BAA"/>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3" w15:restartNumberingAfterBreak="0">
    <w:nsid w:val="4FDB3B6B"/>
    <w:multiLevelType w:val="multilevel"/>
    <w:tmpl w:val="88661036"/>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4" w15:restartNumberingAfterBreak="0">
    <w:nsid w:val="5151669B"/>
    <w:multiLevelType w:val="multilevel"/>
    <w:tmpl w:val="2AAC893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5" w15:restartNumberingAfterBreak="0">
    <w:nsid w:val="52751E6E"/>
    <w:multiLevelType w:val="multilevel"/>
    <w:tmpl w:val="5618476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6" w15:restartNumberingAfterBreak="0">
    <w:nsid w:val="550453C1"/>
    <w:multiLevelType w:val="multilevel"/>
    <w:tmpl w:val="B120CAEA"/>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7" w15:restartNumberingAfterBreak="0">
    <w:nsid w:val="58476FB2"/>
    <w:multiLevelType w:val="multilevel"/>
    <w:tmpl w:val="8C62F34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8" w15:restartNumberingAfterBreak="0">
    <w:nsid w:val="5AC914D4"/>
    <w:multiLevelType w:val="multilevel"/>
    <w:tmpl w:val="642454A4"/>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9" w15:restartNumberingAfterBreak="0">
    <w:nsid w:val="5C65474B"/>
    <w:multiLevelType w:val="multilevel"/>
    <w:tmpl w:val="B934A972"/>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0" w15:restartNumberingAfterBreak="0">
    <w:nsid w:val="65E01197"/>
    <w:multiLevelType w:val="multilevel"/>
    <w:tmpl w:val="FA148EC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1" w15:restartNumberingAfterBreak="0">
    <w:nsid w:val="67F15FED"/>
    <w:multiLevelType w:val="multilevel"/>
    <w:tmpl w:val="898AD3C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2" w15:restartNumberingAfterBreak="0">
    <w:nsid w:val="75F161A5"/>
    <w:multiLevelType w:val="multilevel"/>
    <w:tmpl w:val="6448A9B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3" w15:restartNumberingAfterBreak="0">
    <w:nsid w:val="7D767962"/>
    <w:multiLevelType w:val="multilevel"/>
    <w:tmpl w:val="0E6C87E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num w:numId="1">
    <w:abstractNumId w:val="20"/>
  </w:num>
  <w:num w:numId="2">
    <w:abstractNumId w:val="17"/>
  </w:num>
  <w:num w:numId="3">
    <w:abstractNumId w:val="16"/>
  </w:num>
  <w:num w:numId="4">
    <w:abstractNumId w:val="22"/>
  </w:num>
  <w:num w:numId="5">
    <w:abstractNumId w:val="33"/>
  </w:num>
  <w:num w:numId="6">
    <w:abstractNumId w:val="0"/>
  </w:num>
  <w:num w:numId="7">
    <w:abstractNumId w:val="1"/>
  </w:num>
  <w:num w:numId="8">
    <w:abstractNumId w:val="4"/>
  </w:num>
  <w:num w:numId="9">
    <w:abstractNumId w:val="21"/>
  </w:num>
  <w:num w:numId="10">
    <w:abstractNumId w:val="30"/>
  </w:num>
  <w:num w:numId="11">
    <w:abstractNumId w:val="5"/>
  </w:num>
  <w:num w:numId="12">
    <w:abstractNumId w:val="27"/>
  </w:num>
  <w:num w:numId="13">
    <w:abstractNumId w:val="18"/>
  </w:num>
  <w:num w:numId="14">
    <w:abstractNumId w:val="11"/>
  </w:num>
  <w:num w:numId="15">
    <w:abstractNumId w:val="8"/>
  </w:num>
  <w:num w:numId="16">
    <w:abstractNumId w:val="24"/>
  </w:num>
  <w:num w:numId="17">
    <w:abstractNumId w:val="23"/>
  </w:num>
  <w:num w:numId="18">
    <w:abstractNumId w:val="10"/>
  </w:num>
  <w:num w:numId="19">
    <w:abstractNumId w:val="12"/>
  </w:num>
  <w:num w:numId="20">
    <w:abstractNumId w:val="31"/>
  </w:num>
  <w:num w:numId="21">
    <w:abstractNumId w:val="7"/>
  </w:num>
  <w:num w:numId="22">
    <w:abstractNumId w:val="26"/>
  </w:num>
  <w:num w:numId="23">
    <w:abstractNumId w:val="3"/>
  </w:num>
  <w:num w:numId="24">
    <w:abstractNumId w:val="28"/>
  </w:num>
  <w:num w:numId="25">
    <w:abstractNumId w:val="25"/>
  </w:num>
  <w:num w:numId="26">
    <w:abstractNumId w:val="19"/>
  </w:num>
  <w:num w:numId="27">
    <w:abstractNumId w:val="9"/>
  </w:num>
  <w:num w:numId="28">
    <w:abstractNumId w:val="14"/>
  </w:num>
  <w:num w:numId="29">
    <w:abstractNumId w:val="29"/>
  </w:num>
  <w:num w:numId="30">
    <w:abstractNumId w:val="6"/>
  </w:num>
  <w:num w:numId="31">
    <w:abstractNumId w:val="2"/>
  </w:num>
  <w:num w:numId="32">
    <w:abstractNumId w:val="32"/>
  </w:num>
  <w:num w:numId="33">
    <w:abstractNumId w:val="15"/>
  </w:num>
  <w:num w:numId="34">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bordersDoNotSurroundHeader/>
  <w:bordersDoNotSurroundFooter/>
  <w:defaultTabStop w:val="720"/>
  <w:evenAndOddHeaders/>
  <w:characterSpacingControl w:val="doNotCompress"/>
  <w:footnotePr>
    <w:footnote w:id="-1"/>
    <w:footnote w:id="0"/>
  </w:footnotePr>
  <w:endnotePr>
    <w:endnote w:id="-1"/>
    <w:endnote w:id="0"/>
  </w:endnotePr>
  <w:compat>
    <w:doNotLeaveBackslashAlon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D366B8"/>
    <w:rsid w:val="003539F2"/>
    <w:rsid w:val="00542FAB"/>
    <w:rsid w:val="00A81525"/>
    <w:rsid w:val="00BD72A3"/>
    <w:rsid w:val="00C83778"/>
    <w:rsid w:val="00D366B8"/>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5:docId w15:val="{3E257BEC-5843-4D25-B2EC-E71D7F4520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heme="minorEastAsia" w:hAnsi="Times New Roman" w:cs="Times New Roman"/>
        <w:lang w:val="en-US" w:eastAsia="zh-CN"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rPr>
      <w:rFonts w:eastAsia="Times New Roman"/>
      <w:sz w:val="24"/>
      <w:szCs w:val="24"/>
      <w:lang w:eastAsia="uk-UA"/>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table" w:styleId="a3">
    <w:name w:val="Table Grid"/>
    <w:basedOn w:val="a1"/>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22">
    <w:name w:val="单元格样式22"/>
    <w:basedOn w:val="a"/>
    <w:qFormat/>
    <w:pPr>
      <w:jc w:val="right"/>
    </w:pPr>
    <w:rPr>
      <w:rFonts w:ascii="方正小标宋_GBK" w:eastAsia="方正小标宋_GBK" w:hAnsi="方正小标宋_GBK" w:cs="方正小标宋_GBK"/>
    </w:rPr>
  </w:style>
  <w:style w:type="paragraph" w:customStyle="1" w:styleId="21">
    <w:name w:val="单元格样式21"/>
    <w:basedOn w:val="a"/>
    <w:qFormat/>
    <w:pPr>
      <w:jc w:val="center"/>
    </w:pPr>
    <w:rPr>
      <w:rFonts w:ascii="方正小标宋_GBK" w:eastAsia="方正小标宋_GBK" w:hAnsi="方正小标宋_GBK" w:cs="方正小标宋_GBK"/>
    </w:rPr>
  </w:style>
  <w:style w:type="paragraph" w:customStyle="1" w:styleId="20">
    <w:name w:val="单元格样式20"/>
    <w:basedOn w:val="a"/>
    <w:qFormat/>
    <w:rPr>
      <w:rFonts w:ascii="方正小标宋_GBK" w:eastAsia="方正小标宋_GBK" w:hAnsi="方正小标宋_GBK" w:cs="方正小标宋_GBK"/>
    </w:rPr>
  </w:style>
  <w:style w:type="paragraph" w:customStyle="1" w:styleId="1">
    <w:name w:val="单元格样式1"/>
    <w:basedOn w:val="a"/>
    <w:qFormat/>
    <w:pPr>
      <w:jc w:val="center"/>
    </w:pPr>
    <w:rPr>
      <w:rFonts w:ascii="方正书宋_GBK" w:eastAsia="方正书宋_GBK" w:hAnsi="方正书宋_GBK" w:cs="方正书宋_GBK"/>
      <w:b/>
      <w:sz w:val="21"/>
    </w:rPr>
  </w:style>
  <w:style w:type="paragraph" w:customStyle="1" w:styleId="4">
    <w:name w:val="单元格样式4"/>
    <w:basedOn w:val="a"/>
    <w:qFormat/>
    <w:pPr>
      <w:jc w:val="right"/>
    </w:pPr>
    <w:rPr>
      <w:rFonts w:ascii="方正书宋_GBK" w:eastAsia="方正书宋_GBK" w:hAnsi="方正书宋_GBK" w:cs="方正书宋_GBK"/>
      <w:sz w:val="21"/>
    </w:rPr>
  </w:style>
  <w:style w:type="paragraph" w:customStyle="1" w:styleId="2">
    <w:name w:val="单元格样式2"/>
    <w:basedOn w:val="a"/>
    <w:qFormat/>
    <w:rPr>
      <w:rFonts w:ascii="方正书宋_GBK" w:eastAsia="方正书宋_GBK" w:hAnsi="方正书宋_GBK" w:cs="方正书宋_GBK"/>
      <w:sz w:val="21"/>
    </w:rPr>
  </w:style>
  <w:style w:type="paragraph" w:customStyle="1" w:styleId="3">
    <w:name w:val="单元格样式3"/>
    <w:basedOn w:val="a"/>
    <w:qFormat/>
    <w:pPr>
      <w:jc w:val="center"/>
    </w:pPr>
    <w:rPr>
      <w:rFonts w:ascii="方正书宋_GBK" w:eastAsia="方正书宋_GBK" w:hAnsi="方正书宋_GBK" w:cs="方正书宋_GBK"/>
      <w:sz w:val="21"/>
    </w:rPr>
  </w:style>
  <w:style w:type="paragraph" w:customStyle="1" w:styleId="6">
    <w:name w:val="单元格样式6"/>
    <w:basedOn w:val="a"/>
    <w:qFormat/>
    <w:pPr>
      <w:jc w:val="center"/>
    </w:pPr>
    <w:rPr>
      <w:rFonts w:ascii="方正书宋_GBK" w:eastAsia="方正书宋_GBK" w:hAnsi="方正书宋_GBK" w:cs="方正书宋_GBK"/>
      <w:b/>
      <w:sz w:val="21"/>
    </w:rPr>
  </w:style>
  <w:style w:type="paragraph" w:customStyle="1" w:styleId="7">
    <w:name w:val="单元格样式7"/>
    <w:basedOn w:val="a"/>
    <w:qFormat/>
    <w:pPr>
      <w:jc w:val="right"/>
    </w:pPr>
    <w:rPr>
      <w:rFonts w:ascii="方正书宋_GBK" w:eastAsia="方正书宋_GBK" w:hAnsi="方正书宋_GBK" w:cs="方正书宋_GBK"/>
      <w:b/>
      <w:sz w:val="21"/>
    </w:rPr>
  </w:style>
  <w:style w:type="paragraph" w:customStyle="1" w:styleId="5">
    <w:name w:val="单元格样式5"/>
    <w:basedOn w:val="a"/>
    <w:qFormat/>
    <w:rPr>
      <w:rFonts w:ascii="方正书宋_GBK" w:eastAsia="方正书宋_GBK" w:hAnsi="方正书宋_GBK" w:cs="方正书宋_GBK"/>
      <w:b/>
      <w:sz w:val="21"/>
    </w:rPr>
  </w:style>
  <w:style w:type="paragraph" w:customStyle="1" w:styleId="-">
    <w:name w:val="插入文本样式-插入单位职责文件"/>
    <w:basedOn w:val="a"/>
    <w:qFormat/>
    <w:pPr>
      <w:spacing w:line="500" w:lineRule="exact"/>
      <w:ind w:firstLine="560"/>
    </w:pPr>
    <w:rPr>
      <w:rFonts w:eastAsia="方正仿宋_GBK"/>
      <w:sz w:val="28"/>
    </w:rPr>
  </w:style>
  <w:style w:type="paragraph" w:customStyle="1" w:styleId="-0">
    <w:name w:val="插入文本样式-插入预算公开单位预算安排的总体情况文件"/>
    <w:basedOn w:val="a"/>
    <w:qFormat/>
    <w:pPr>
      <w:spacing w:line="500" w:lineRule="exact"/>
      <w:ind w:firstLine="560"/>
    </w:pPr>
    <w:rPr>
      <w:rFonts w:eastAsia="方正仿宋_GBK"/>
      <w:sz w:val="28"/>
    </w:rPr>
  </w:style>
  <w:style w:type="paragraph" w:customStyle="1" w:styleId="-1">
    <w:name w:val="插入文本样式-插入预算公开单位机关运行经费安排情况文件"/>
    <w:basedOn w:val="a"/>
    <w:qFormat/>
    <w:pPr>
      <w:spacing w:line="500" w:lineRule="exact"/>
      <w:ind w:firstLine="560"/>
    </w:pPr>
    <w:rPr>
      <w:rFonts w:eastAsia="方正仿宋_GBK"/>
      <w:sz w:val="28"/>
    </w:rPr>
  </w:style>
  <w:style w:type="paragraph" w:customStyle="1" w:styleId="-2">
    <w:name w:val="插入文本样式-插入预算公开单位财政拨款三公经费预算情况及增减变化原因文件"/>
    <w:basedOn w:val="a"/>
    <w:qFormat/>
    <w:pPr>
      <w:spacing w:line="500" w:lineRule="exact"/>
      <w:ind w:firstLine="560"/>
    </w:pPr>
    <w:rPr>
      <w:rFonts w:eastAsia="方正仿宋_GBK"/>
      <w:sz w:val="28"/>
    </w:rPr>
  </w:style>
  <w:style w:type="paragraph" w:customStyle="1" w:styleId="23">
    <w:name w:val="单元格样式23"/>
    <w:basedOn w:val="a"/>
    <w:qFormat/>
    <w:pPr>
      <w:jc w:val="right"/>
    </w:pPr>
    <w:rPr>
      <w:rFonts w:ascii="方正书宋_GBK" w:eastAsia="方正书宋_GBK" w:hAnsi="方正书宋_GBK" w:cs="方正书宋_GBK"/>
    </w:rPr>
  </w:style>
  <w:style w:type="paragraph" w:styleId="40">
    <w:name w:val="toc 4"/>
    <w:basedOn w:val="a"/>
    <w:qFormat/>
    <w:pPr>
      <w:ind w:left="720"/>
    </w:pPr>
  </w:style>
  <w:style w:type="paragraph" w:styleId="10">
    <w:name w:val="toc 1"/>
    <w:basedOn w:val="a"/>
    <w:qFormat/>
    <w:pPr>
      <w:spacing w:before="120"/>
      <w:ind w:firstLine="560"/>
    </w:pPr>
    <w:rPr>
      <w:rFonts w:eastAsia="方正仿宋_GBK"/>
      <w:color w:val="000000"/>
      <w:sz w:val="28"/>
    </w:rPr>
  </w:style>
  <w:style w:type="paragraph" w:customStyle="1" w:styleId="-3">
    <w:name w:val="插入文本样式-插入部门职责文件"/>
    <w:basedOn w:val="a"/>
    <w:qFormat/>
    <w:rsid w:val="00BD72A3"/>
    <w:pPr>
      <w:spacing w:line="500" w:lineRule="exact"/>
      <w:ind w:firstLine="560"/>
    </w:pPr>
    <w:rPr>
      <w:rFonts w:eastAsia="方正仿宋_GBK"/>
      <w:sz w:val="28"/>
    </w:rPr>
  </w:style>
  <w:style w:type="paragraph" w:customStyle="1" w:styleId="-4">
    <w:name w:val="插入文本样式-插入预算公开部门机关运行经费安排情况文件"/>
    <w:basedOn w:val="a"/>
    <w:qFormat/>
    <w:rsid w:val="00BD72A3"/>
    <w:pPr>
      <w:spacing w:line="500" w:lineRule="exact"/>
      <w:ind w:firstLine="560"/>
    </w:pPr>
    <w:rPr>
      <w:rFonts w:eastAsia="方正仿宋_GBK"/>
      <w:sz w:val="28"/>
    </w:rPr>
  </w:style>
  <w:style w:type="paragraph" w:customStyle="1" w:styleId="-5">
    <w:name w:val="插入文本样式-插入预算公开部门财政拨款三公经费预算情况及增减变化原因文件"/>
    <w:basedOn w:val="a"/>
    <w:qFormat/>
    <w:rsid w:val="00BD72A3"/>
    <w:pPr>
      <w:spacing w:line="500" w:lineRule="exact"/>
      <w:ind w:firstLine="560"/>
    </w:pPr>
    <w:rPr>
      <w:rFonts w:eastAsia="方正仿宋_GBK"/>
      <w:sz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1.xml"/><Relationship Id="rId21" Type="http://schemas.openxmlformats.org/officeDocument/2006/relationships/customXml" Target="../customXml/item21.xml"/><Relationship Id="rId34" Type="http://schemas.openxmlformats.org/officeDocument/2006/relationships/styles" Target="styles.xm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footnotes" Target="footnotes.xml"/><Relationship Id="rId40"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webSettings" Target="webSetting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settings" Target="settings.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numbering" Target="numbering.xml"/><Relationship Id="rId38" Type="http://schemas.openxmlformats.org/officeDocument/2006/relationships/endnotes" Target="endnot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item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2024-03-06T14:41:24Z</dcterms:created>
  <dcterms:modified xsi:type="dcterms:W3CDTF">2024-03-06T06:41:24Z</dcterms:modified>
</cp:coreProperties>
</file>

<file path=customXml/item2.xml><?xml version="1.0" encoding="utf-8"?>
<Properties xmlns:vt="http://schemas.openxmlformats.org/officeDocument/2006/docPropsVTypes" xmlns="http://schemas.openxmlformats.org/officeDocument/2006/extended-properties">
  <Application>Spire.Doc</Application>
  <AppVersion>12.0000</AppVersion>
</Properties>
</file>

<file path=customXml/item3.xml><?xml version="1.0" encoding="utf-8"?>
<Properties xmlns:vt="http://schemas.openxmlformats.org/officeDocument/2006/docPropsVTypes" xmlns="http://schemas.openxmlformats.org/officeDocument/2006/extended-properties">
  <Application>Spire.Doc</Application>
  <AppVersion>12.0000</AppVersion>
</Properties>
</file>

<file path=customXml/item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2024-03-06T14:41:23Z</dcterms:created>
  <dcterms:modified xsi:type="dcterms:W3CDTF">2024-03-06T06:41:23Z</dcterms:modified>
</cp:coreProperties>
</file>

<file path=customXml/item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2024-03-06T14:41:22Z</dcterms:created>
  <dcterms:modified xsi:type="dcterms:W3CDTF">2024-03-06T06:41:22Z</dcterms:modified>
</cp:coreProperties>
</file>

<file path=customXml/item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2024-03-06T14:41:17Z</dcterms:created>
  <dcterms:modified xsi:type="dcterms:W3CDTF">2024-03-06T06:41:17Z</dcterms:modified>
</cp:coreProperties>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2024-03-06T14:41:22Z</dcterms:created>
  <dcterms:modified xsi:type="dcterms:W3CDTF">2024-03-06T06:41:22Z</dcterms:modified>
</cp:coreProperties>
</file>

<file path=customXml/item8.xml><?xml version="1.0" encoding="utf-8"?>
<Properties xmlns:vt="http://schemas.openxmlformats.org/officeDocument/2006/docPropsVTypes" xmlns="http://schemas.openxmlformats.org/officeDocument/2006/extended-properties">
  <Application>Spire.Doc</Application>
  <AppVersion>12.0000</AppVersion>
</Properties>
</file>

<file path=customXml/item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2024-03-06T14:41:21Z</dcterms:created>
  <dcterms:modified xsi:type="dcterms:W3CDTF">2024-03-06T06:41:21Z</dcterms:modified>
</cp:coreProperties>
</file>

<file path=customXml/item1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2024-03-06T14:41:23Z</dcterms:created>
  <dcterms:modified xsi:type="dcterms:W3CDTF">2024-03-06T06:41:23Z</dcterms:modified>
</cp:coreProperties>
</file>

<file path=customXml/item11.xml><?xml version="1.0" encoding="utf-8"?>
<Properties xmlns:vt="http://schemas.openxmlformats.org/officeDocument/2006/docPropsVTypes" xmlns="http://schemas.openxmlformats.org/officeDocument/2006/extended-properties">
  <Application>Spire.Doc</Application>
  <AppVersion>12.0000</AppVersion>
</Properties>
</file>

<file path=customXml/item1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2024-03-06T14:41:20Z</dcterms:created>
  <dcterms:modified xsi:type="dcterms:W3CDTF">2024-03-06T06:41:20Z</dcterms:modified>
</cp:coreProperties>
</file>

<file path=customXml/item1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2024-03-06T14:41:21Z</dcterms:created>
  <dcterms:modified xsi:type="dcterms:W3CDTF">2024-03-06T06:41:21Z</dcterms:modified>
</cp:coreProperties>
</file>

<file path=customXml/item14.xml><?xml version="1.0" encoding="utf-8"?>
<Properties xmlns:vt="http://schemas.openxmlformats.org/officeDocument/2006/docPropsVTypes" xmlns="http://schemas.openxmlformats.org/officeDocument/2006/extended-properties">
  <Application>Spire.Doc</Application>
  <AppVersion>12.0000</AppVersion>
</Properties>
</file>

<file path=customXml/item15.xml><?xml version="1.0" encoding="utf-8"?>
<Properties xmlns:vt="http://schemas.openxmlformats.org/officeDocument/2006/docPropsVTypes" xmlns="http://schemas.openxmlformats.org/officeDocument/2006/extended-properties">
  <Application>Spire.Doc</Application>
  <AppVersion>12.0000</AppVersion>
</Properties>
</file>

<file path=customXml/item1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2024-03-06T14:41:13Z</dcterms:created>
  <dcterms:modified xsi:type="dcterms:W3CDTF">2024-03-06T06:41:13Z</dcterms:modified>
</cp:coreProperties>
</file>

<file path=customXml/item17.xml><?xml version="1.0" encoding="utf-8"?>
<Properties xmlns:vt="http://schemas.openxmlformats.org/officeDocument/2006/docPropsVTypes" xmlns="http://schemas.openxmlformats.org/officeDocument/2006/extended-properties">
  <Application>Spire.Doc</Application>
  <AppVersion>12.0000</AppVersion>
</Properties>
</file>

<file path=customXml/item18.xml><?xml version="1.0" encoding="utf-8"?>
<Properties xmlns:vt="http://schemas.openxmlformats.org/officeDocument/2006/docPropsVTypes" xmlns="http://schemas.openxmlformats.org/officeDocument/2006/extended-properties">
  <Application>Spire.Doc</Application>
  <AppVersion>12.0000</AppVersion>
</Properties>
</file>

<file path=customXml/item1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2024-03-06T14:41:23Z</dcterms:created>
  <dcterms:modified xsi:type="dcterms:W3CDTF">2024-03-06T06:41:23Z</dcterms:modified>
</cp:coreProperties>
</file>

<file path=customXml/item2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2024-03-06T14:41:23Z</dcterms:created>
  <dcterms:modified xsi:type="dcterms:W3CDTF">2024-03-06T06:41:23Z</dcterms:modified>
</cp:coreProperties>
</file>

<file path=customXml/item21.xml><?xml version="1.0" encoding="utf-8"?>
<Properties xmlns:vt="http://schemas.openxmlformats.org/officeDocument/2006/docPropsVTypes" xmlns="http://schemas.openxmlformats.org/officeDocument/2006/extended-properties">
  <Application>Spire.Doc</Application>
  <AppVersion>12.0000</AppVersion>
</Properties>
</file>

<file path=customXml/item22.xml><?xml version="1.0" encoding="utf-8"?>
<Properties xmlns:vt="http://schemas.openxmlformats.org/officeDocument/2006/docPropsVTypes" xmlns="http://schemas.openxmlformats.org/officeDocument/2006/extended-properties">
  <Application>Spire.Doc</Application>
  <AppVersion>12.0000</AppVersion>
</Properties>
</file>

<file path=customXml/item2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2024-03-06T14:41:21Z</dcterms:created>
  <dcterms:modified xsi:type="dcterms:W3CDTF">2024-03-06T06:41:21Z</dcterms:modified>
</cp:coreProperties>
</file>

<file path=customXml/item2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2024-03-06T14:41:21Z</dcterms:created>
  <dcterms:modified xsi:type="dcterms:W3CDTF">2024-03-06T06:41:21Z</dcterms:modified>
</cp:coreProperties>
</file>

<file path=customXml/item25.xml><?xml version="1.0" encoding="utf-8"?>
<Properties xmlns:vt="http://schemas.openxmlformats.org/officeDocument/2006/docPropsVTypes" xmlns="http://schemas.openxmlformats.org/officeDocument/2006/extended-properties">
  <Application>Spire.Doc</Application>
  <AppVersion>12.0000</AppVersion>
</Properties>
</file>

<file path=customXml/item2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2024-03-06T14:41:22Z</dcterms:created>
  <dcterms:modified xsi:type="dcterms:W3CDTF">2024-03-06T06:41:22Z</dcterms:modified>
</cp:coreProperties>
</file>

<file path=customXml/item27.xml><?xml version="1.0" encoding="utf-8"?>
<Properties xmlns:vt="http://schemas.openxmlformats.org/officeDocument/2006/docPropsVTypes" xmlns="http://schemas.openxmlformats.org/officeDocument/2006/extended-properties">
  <Application>Spire.Doc</Application>
  <AppVersion>12.0000</AppVersion>
</Properties>
</file>

<file path=customXml/item28.xml><?xml version="1.0" encoding="utf-8"?>
<Properties xmlns:vt="http://schemas.openxmlformats.org/officeDocument/2006/docPropsVTypes" xmlns="http://schemas.openxmlformats.org/officeDocument/2006/extended-properties">
  <Application>Spire.Doc</Application>
  <AppVersion>12.0000</AppVersion>
</Properties>
</file>

<file path=customXml/item29.xml><?xml version="1.0" encoding="utf-8"?>
<Properties xmlns:vt="http://schemas.openxmlformats.org/officeDocument/2006/docPropsVTypes" xmlns="http://schemas.openxmlformats.org/officeDocument/2006/extended-properties">
  <Application>Spire.Doc</Application>
  <AppVersion>12.0000</AppVersion>
</Properties>
</file>

<file path=customXml/item30.xml><?xml version="1.0" encoding="utf-8"?>
<Properties xmlns:vt="http://schemas.openxmlformats.org/officeDocument/2006/docPropsVTypes" xmlns="http://schemas.openxmlformats.org/officeDocument/2006/extended-properties">
  <Application>Spire.Doc</Application>
  <AppVersion>12.0000</AppVersion>
</Properties>
</file>

<file path=customXml/item3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2024-03-06T14:41:20Z</dcterms:created>
  <dcterms:modified xsi:type="dcterms:W3CDTF">2024-03-06T06:41:20Z</dcterms:modified>
</cp:coreProperties>
</file>

<file path=customXml/item32.xml><?xml version="1.0" encoding="utf-8"?>
<Properties xmlns:vt="http://schemas.openxmlformats.org/officeDocument/2006/docPropsVTypes" xmlns="http://schemas.openxmlformats.org/officeDocument/2006/extended-properties">
  <Application>Spire.Doc</Application>
  <AppVersion>12.0000</AppVersion>
</Properties>
</file>

<file path=customXml/itemProps1.xml><?xml version="1.0" encoding="utf-8"?>
<ds:datastoreItem xmlns:ds="http://schemas.openxmlformats.org/officeDocument/2006/customXml" ds:itemID="{717AD0E2-5386-4A71-B843-BA81F6B14408}">
  <ds:schemaRefs>
    <ds:schemaRef ds:uri="http://schemas.openxmlformats.org/package/2006/metadata/core-properties"/>
    <ds:schemaRef ds:uri="http://purl.org/dc/elements/1.1/"/>
    <ds:schemaRef ds:uri="http://purl.org/dc/terms/"/>
    <ds:schemaRef ds:uri="http://purl.org/dc/dcmitype/"/>
  </ds:schemaRefs>
</ds:datastoreItem>
</file>

<file path=customXml/itemProps2.xml><?xml version="1.0" encoding="utf-8"?>
<ds:datastoreItem xmlns:ds="http://schemas.openxmlformats.org/officeDocument/2006/customXml" ds:itemID="{ED30FD39-77D7-483E-8568-D5B9C4326B9B}">
  <ds:schemaRefs>
    <ds:schemaRef ds:uri="http://schemas.openxmlformats.org/officeDocument/2006/docPropsVTypes"/>
    <ds:schemaRef ds:uri="http://schemas.openxmlformats.org/officeDocument/2006/extended-properties"/>
  </ds:schemaRefs>
</ds:datastoreItem>
</file>

<file path=customXml/itemProps3.xml><?xml version="1.0" encoding="utf-8"?>
<ds:datastoreItem xmlns:ds="http://schemas.openxmlformats.org/officeDocument/2006/customXml" ds:itemID="{8A35FF68-48F4-4D96-B210-A5054D4CAD74}">
  <ds:schemaRefs>
    <ds:schemaRef ds:uri="http://schemas.openxmlformats.org/officeDocument/2006/docPropsVTypes"/>
    <ds:schemaRef ds:uri="http://schemas.openxmlformats.org/officeDocument/2006/extended-properties"/>
  </ds:schemaRefs>
</ds:datastoreItem>
</file>

<file path=customXml/itemProps4.xml><?xml version="1.0" encoding="utf-8"?>
<ds:datastoreItem xmlns:ds="http://schemas.openxmlformats.org/officeDocument/2006/customXml" ds:itemID="{1119F54B-E9C1-407B-B88B-83EFFA64C7E9}">
  <ds:schemaRefs>
    <ds:schemaRef ds:uri="http://schemas.openxmlformats.org/package/2006/metadata/core-properties"/>
    <ds:schemaRef ds:uri="http://purl.org/dc/elements/1.1/"/>
    <ds:schemaRef ds:uri="http://purl.org/dc/terms/"/>
    <ds:schemaRef ds:uri="http://purl.org/dc/dcmitype/"/>
  </ds:schemaRefs>
</ds:datastoreItem>
</file>

<file path=customXml/itemProps5.xml><?xml version="1.0" encoding="utf-8"?>
<ds:datastoreItem xmlns:ds="http://schemas.openxmlformats.org/officeDocument/2006/customXml" ds:itemID="{BDEFF572-1EB3-47D5-BE37-94A3277194E3}">
  <ds:schemaRefs>
    <ds:schemaRef ds:uri="http://schemas.openxmlformats.org/package/2006/metadata/core-properties"/>
    <ds:schemaRef ds:uri="http://purl.org/dc/elements/1.1/"/>
    <ds:schemaRef ds:uri="http://purl.org/dc/terms/"/>
    <ds:schemaRef ds:uri="http://purl.org/dc/dcmitype/"/>
  </ds:schemaRefs>
</ds:datastoreItem>
</file>

<file path=customXml/itemProps6.xml><?xml version="1.0" encoding="utf-8"?>
<ds:datastoreItem xmlns:ds="http://schemas.openxmlformats.org/officeDocument/2006/customXml" ds:itemID="{E67D5DAB-C751-48C4-B472-E85538DF115F}">
  <ds:schemaRefs>
    <ds:schemaRef ds:uri="http://schemas.openxmlformats.org/package/2006/metadata/core-properties"/>
    <ds:schemaRef ds:uri="http://purl.org/dc/elements/1.1/"/>
    <ds:schemaRef ds:uri="http://purl.org/dc/terms/"/>
    <ds:schemaRef ds:uri="http://purl.org/dc/dcmitype/"/>
  </ds:schemaRefs>
</ds:datastoreItem>
</file>

<file path=customXml/itemProps7.xml><?xml version="1.0" encoding="utf-8"?>
<ds:datastoreItem xmlns:ds="http://schemas.openxmlformats.org/officeDocument/2006/customXml" ds:itemID="{E117857E-3FFB-40D4-9B8A-99BB7C9CF2A5}">
  <ds:schemaRefs>
    <ds:schemaRef ds:uri="http://schemas.openxmlformats.org/package/2006/metadata/core-properties"/>
    <ds:schemaRef ds:uri="http://purl.org/dc/elements/1.1/"/>
    <ds:schemaRef ds:uri="http://purl.org/dc/terms/"/>
    <ds:schemaRef ds:uri="http://purl.org/dc/dcmitype/"/>
  </ds:schemaRefs>
</ds:datastoreItem>
</file>

<file path=customXml/itemProps8.xml><?xml version="1.0" encoding="utf-8"?>
<ds:datastoreItem xmlns:ds="http://schemas.openxmlformats.org/officeDocument/2006/customXml" ds:itemID="{45E4775A-585C-4D8E-941F-5B555156E13E}">
  <ds:schemaRefs>
    <ds:schemaRef ds:uri="http://schemas.openxmlformats.org/officeDocument/2006/docPropsVTypes"/>
    <ds:schemaRef ds:uri="http://schemas.openxmlformats.org/officeDocument/2006/extended-properties"/>
  </ds:schemaRefs>
</ds:datastoreItem>
</file>

<file path=customXml/itemProps9.xml><?xml version="1.0" encoding="utf-8"?>
<ds:datastoreItem xmlns:ds="http://schemas.openxmlformats.org/officeDocument/2006/customXml" ds:itemID="{8F5F1149-B8E1-40A6-B528-D303A99987C1}">
  <ds:schemaRefs>
    <ds:schemaRef ds:uri="http://schemas.openxmlformats.org/package/2006/metadata/core-properties"/>
    <ds:schemaRef ds:uri="http://purl.org/dc/elements/1.1/"/>
    <ds:schemaRef ds:uri="http://purl.org/dc/terms/"/>
    <ds:schemaRef ds:uri="http://purl.org/dc/dcmitype/"/>
  </ds:schemaRefs>
</ds:datastoreItem>
</file>

<file path=customXml/itemProps10.xml><?xml version="1.0" encoding="utf-8"?>
<ds:datastoreItem xmlns:ds="http://schemas.openxmlformats.org/officeDocument/2006/customXml" ds:itemID="{A87752A7-8815-4C3A-A903-88C4F8213C81}">
  <ds:schemaRefs>
    <ds:schemaRef ds:uri="http://schemas.openxmlformats.org/package/2006/metadata/core-properties"/>
    <ds:schemaRef ds:uri="http://purl.org/dc/elements/1.1/"/>
    <ds:schemaRef ds:uri="http://purl.org/dc/terms/"/>
    <ds:schemaRef ds:uri="http://purl.org/dc/dcmitype/"/>
  </ds:schemaRefs>
</ds:datastoreItem>
</file>

<file path=customXml/itemProps11.xml><?xml version="1.0" encoding="utf-8"?>
<ds:datastoreItem xmlns:ds="http://schemas.openxmlformats.org/officeDocument/2006/customXml" ds:itemID="{1460A6C9-D09D-46FF-B732-28F991371530}">
  <ds:schemaRefs>
    <ds:schemaRef ds:uri="http://schemas.openxmlformats.org/officeDocument/2006/docPropsVTypes"/>
    <ds:schemaRef ds:uri="http://schemas.openxmlformats.org/officeDocument/2006/extended-properties"/>
  </ds:schemaRefs>
</ds:datastoreItem>
</file>

<file path=customXml/itemProps12.xml><?xml version="1.0" encoding="utf-8"?>
<ds:datastoreItem xmlns:ds="http://schemas.openxmlformats.org/officeDocument/2006/customXml" ds:itemID="{A5398D19-83F3-426A-AD39-B2AA19C5DFC4}">
  <ds:schemaRefs>
    <ds:schemaRef ds:uri="http://schemas.openxmlformats.org/package/2006/metadata/core-properties"/>
    <ds:schemaRef ds:uri="http://purl.org/dc/elements/1.1/"/>
    <ds:schemaRef ds:uri="http://purl.org/dc/terms/"/>
    <ds:schemaRef ds:uri="http://purl.org/dc/dcmitype/"/>
  </ds:schemaRefs>
</ds:datastoreItem>
</file>

<file path=customXml/itemProps13.xml><?xml version="1.0" encoding="utf-8"?>
<ds:datastoreItem xmlns:ds="http://schemas.openxmlformats.org/officeDocument/2006/customXml" ds:itemID="{EC3D89DE-B212-4775-B8F4-A1CFBD2DF7DF}">
  <ds:schemaRefs>
    <ds:schemaRef ds:uri="http://schemas.openxmlformats.org/package/2006/metadata/core-properties"/>
    <ds:schemaRef ds:uri="http://purl.org/dc/elements/1.1/"/>
    <ds:schemaRef ds:uri="http://purl.org/dc/terms/"/>
    <ds:schemaRef ds:uri="http://purl.org/dc/dcmitype/"/>
  </ds:schemaRefs>
</ds:datastoreItem>
</file>

<file path=customXml/itemProps14.xml><?xml version="1.0" encoding="utf-8"?>
<ds:datastoreItem xmlns:ds="http://schemas.openxmlformats.org/officeDocument/2006/customXml" ds:itemID="{0C937A2D-4F22-4DA0-9E42-3ED3189769F4}">
  <ds:schemaRefs>
    <ds:schemaRef ds:uri="http://schemas.openxmlformats.org/officeDocument/2006/docPropsVTypes"/>
    <ds:schemaRef ds:uri="http://schemas.openxmlformats.org/officeDocument/2006/extended-properties"/>
  </ds:schemaRefs>
</ds:datastoreItem>
</file>

<file path=customXml/itemProps15.xml><?xml version="1.0" encoding="utf-8"?>
<ds:datastoreItem xmlns:ds="http://schemas.openxmlformats.org/officeDocument/2006/customXml" ds:itemID="{BC90DEBD-4828-4FAB-85F7-0EAA528F764F}">
  <ds:schemaRefs>
    <ds:schemaRef ds:uri="http://schemas.openxmlformats.org/officeDocument/2006/docPropsVTypes"/>
    <ds:schemaRef ds:uri="http://schemas.openxmlformats.org/officeDocument/2006/extended-properties"/>
  </ds:schemaRefs>
</ds:datastoreItem>
</file>

<file path=customXml/itemProps16.xml><?xml version="1.0" encoding="utf-8"?>
<ds:datastoreItem xmlns:ds="http://schemas.openxmlformats.org/officeDocument/2006/customXml" ds:itemID="{512A51B1-B643-4700-909B-E751D539BB9E}">
  <ds:schemaRefs>
    <ds:schemaRef ds:uri="http://schemas.openxmlformats.org/package/2006/metadata/core-properties"/>
    <ds:schemaRef ds:uri="http://purl.org/dc/elements/1.1/"/>
    <ds:schemaRef ds:uri="http://purl.org/dc/terms/"/>
    <ds:schemaRef ds:uri="http://purl.org/dc/dcmitype/"/>
  </ds:schemaRefs>
</ds:datastoreItem>
</file>

<file path=customXml/itemProps17.xml><?xml version="1.0" encoding="utf-8"?>
<ds:datastoreItem xmlns:ds="http://schemas.openxmlformats.org/officeDocument/2006/customXml" ds:itemID="{3FC3EA41-8B9F-495C-B579-698FFBD4E235}">
  <ds:schemaRefs>
    <ds:schemaRef ds:uri="http://schemas.openxmlformats.org/officeDocument/2006/docPropsVTypes"/>
    <ds:schemaRef ds:uri="http://schemas.openxmlformats.org/officeDocument/2006/extended-properties"/>
  </ds:schemaRefs>
</ds:datastoreItem>
</file>

<file path=customXml/itemProps18.xml><?xml version="1.0" encoding="utf-8"?>
<ds:datastoreItem xmlns:ds="http://schemas.openxmlformats.org/officeDocument/2006/customXml" ds:itemID="{CAACC7E5-4BAF-4A6F-ADD2-329C252C15C8}">
  <ds:schemaRefs>
    <ds:schemaRef ds:uri="http://schemas.openxmlformats.org/officeDocument/2006/docPropsVTypes"/>
    <ds:schemaRef ds:uri="http://schemas.openxmlformats.org/officeDocument/2006/extended-properties"/>
  </ds:schemaRefs>
</ds:datastoreItem>
</file>

<file path=customXml/itemProps19.xml><?xml version="1.0" encoding="utf-8"?>
<ds:datastoreItem xmlns:ds="http://schemas.openxmlformats.org/officeDocument/2006/customXml" ds:itemID="{2EC2DA55-55EE-4A92-A586-B592886D6F40}">
  <ds:schemaRefs>
    <ds:schemaRef ds:uri="http://schemas.openxmlformats.org/package/2006/metadata/core-properties"/>
    <ds:schemaRef ds:uri="http://purl.org/dc/elements/1.1/"/>
    <ds:schemaRef ds:uri="http://purl.org/dc/terms/"/>
    <ds:schemaRef ds:uri="http://purl.org/dc/dcmitype/"/>
  </ds:schemaRefs>
</ds:datastoreItem>
</file>

<file path=customXml/itemProps20.xml><?xml version="1.0" encoding="utf-8"?>
<ds:datastoreItem xmlns:ds="http://schemas.openxmlformats.org/officeDocument/2006/customXml" ds:itemID="{420AEFFA-4712-489E-B03A-B60946C8BCCE}">
  <ds:schemaRefs>
    <ds:schemaRef ds:uri="http://schemas.openxmlformats.org/package/2006/metadata/core-properties"/>
    <ds:schemaRef ds:uri="http://purl.org/dc/elements/1.1/"/>
    <ds:schemaRef ds:uri="http://purl.org/dc/terms/"/>
    <ds:schemaRef ds:uri="http://purl.org/dc/dcmitype/"/>
  </ds:schemaRefs>
</ds:datastoreItem>
</file>

<file path=customXml/itemProps21.xml><?xml version="1.0" encoding="utf-8"?>
<ds:datastoreItem xmlns:ds="http://schemas.openxmlformats.org/officeDocument/2006/customXml" ds:itemID="{CAE14CA1-E943-49F5-8E0B-A4AB70075F38}">
  <ds:schemaRefs>
    <ds:schemaRef ds:uri="http://schemas.openxmlformats.org/officeDocument/2006/docPropsVTypes"/>
    <ds:schemaRef ds:uri="http://schemas.openxmlformats.org/officeDocument/2006/extended-properties"/>
  </ds:schemaRefs>
</ds:datastoreItem>
</file>

<file path=customXml/itemProps22.xml><?xml version="1.0" encoding="utf-8"?>
<ds:datastoreItem xmlns:ds="http://schemas.openxmlformats.org/officeDocument/2006/customXml" ds:itemID="{7C39E067-EC94-4B08-A132-3C109C4BEED3}">
  <ds:schemaRefs>
    <ds:schemaRef ds:uri="http://schemas.openxmlformats.org/officeDocument/2006/docPropsVTypes"/>
    <ds:schemaRef ds:uri="http://schemas.openxmlformats.org/officeDocument/2006/extended-properties"/>
  </ds:schemaRefs>
</ds:datastoreItem>
</file>

<file path=customXml/itemProps23.xml><?xml version="1.0" encoding="utf-8"?>
<ds:datastoreItem xmlns:ds="http://schemas.openxmlformats.org/officeDocument/2006/customXml" ds:itemID="{C2137A6E-7795-4935-BE47-CE63A8E26FBA}">
  <ds:schemaRefs>
    <ds:schemaRef ds:uri="http://schemas.openxmlformats.org/package/2006/metadata/core-properties"/>
    <ds:schemaRef ds:uri="http://purl.org/dc/elements/1.1/"/>
    <ds:schemaRef ds:uri="http://purl.org/dc/terms/"/>
    <ds:schemaRef ds:uri="http://purl.org/dc/dcmitype/"/>
  </ds:schemaRefs>
</ds:datastoreItem>
</file>

<file path=customXml/itemProps24.xml><?xml version="1.0" encoding="utf-8"?>
<ds:datastoreItem xmlns:ds="http://schemas.openxmlformats.org/officeDocument/2006/customXml" ds:itemID="{6C70F92F-CE28-45B2-A49A-2536655F0E96}">
  <ds:schemaRefs>
    <ds:schemaRef ds:uri="http://schemas.openxmlformats.org/package/2006/metadata/core-properties"/>
    <ds:schemaRef ds:uri="http://purl.org/dc/elements/1.1/"/>
    <ds:schemaRef ds:uri="http://purl.org/dc/terms/"/>
    <ds:schemaRef ds:uri="http://purl.org/dc/dcmitype/"/>
  </ds:schemaRefs>
</ds:datastoreItem>
</file>

<file path=customXml/itemProps25.xml><?xml version="1.0" encoding="utf-8"?>
<ds:datastoreItem xmlns:ds="http://schemas.openxmlformats.org/officeDocument/2006/customXml" ds:itemID="{ED597E3A-C071-445F-9585-C0BDC0C7CCE5}">
  <ds:schemaRefs>
    <ds:schemaRef ds:uri="http://schemas.openxmlformats.org/officeDocument/2006/docPropsVTypes"/>
    <ds:schemaRef ds:uri="http://schemas.openxmlformats.org/officeDocument/2006/extended-properties"/>
  </ds:schemaRefs>
</ds:datastoreItem>
</file>

<file path=customXml/itemProps26.xml><?xml version="1.0" encoding="utf-8"?>
<ds:datastoreItem xmlns:ds="http://schemas.openxmlformats.org/officeDocument/2006/customXml" ds:itemID="{7CD0B325-CCC1-4F63-8B4F-D52305CAFA0C}">
  <ds:schemaRefs>
    <ds:schemaRef ds:uri="http://schemas.openxmlformats.org/package/2006/metadata/core-properties"/>
    <ds:schemaRef ds:uri="http://purl.org/dc/elements/1.1/"/>
    <ds:schemaRef ds:uri="http://purl.org/dc/terms/"/>
    <ds:schemaRef ds:uri="http://purl.org/dc/dcmitype/"/>
  </ds:schemaRefs>
</ds:datastoreItem>
</file>

<file path=customXml/itemProps27.xml><?xml version="1.0" encoding="utf-8"?>
<ds:datastoreItem xmlns:ds="http://schemas.openxmlformats.org/officeDocument/2006/customXml" ds:itemID="{852883C1-4BB7-480F-A887-3384A5B1C543}">
  <ds:schemaRefs>
    <ds:schemaRef ds:uri="http://schemas.openxmlformats.org/officeDocument/2006/docPropsVTypes"/>
    <ds:schemaRef ds:uri="http://schemas.openxmlformats.org/officeDocument/2006/extended-properties"/>
  </ds:schemaRefs>
</ds:datastoreItem>
</file>

<file path=customXml/itemProps28.xml><?xml version="1.0" encoding="utf-8"?>
<ds:datastoreItem xmlns:ds="http://schemas.openxmlformats.org/officeDocument/2006/customXml" ds:itemID="{D846A7F3-D990-43BC-A504-BA0824E5E068}">
  <ds:schemaRefs>
    <ds:schemaRef ds:uri="http://schemas.openxmlformats.org/officeDocument/2006/docPropsVTypes"/>
    <ds:schemaRef ds:uri="http://schemas.openxmlformats.org/officeDocument/2006/extended-properties"/>
  </ds:schemaRefs>
</ds:datastoreItem>
</file>

<file path=customXml/itemProps29.xml><?xml version="1.0" encoding="utf-8"?>
<ds:datastoreItem xmlns:ds="http://schemas.openxmlformats.org/officeDocument/2006/customXml" ds:itemID="{B104EB29-6D2F-45C1-86D1-5679E8661819}">
  <ds:schemaRefs>
    <ds:schemaRef ds:uri="http://schemas.openxmlformats.org/officeDocument/2006/docPropsVTypes"/>
    <ds:schemaRef ds:uri="http://schemas.openxmlformats.org/officeDocument/2006/extended-properties"/>
  </ds:schemaRefs>
</ds:datastoreItem>
</file>

<file path=customXml/itemProps30.xml><?xml version="1.0" encoding="utf-8"?>
<ds:datastoreItem xmlns:ds="http://schemas.openxmlformats.org/officeDocument/2006/customXml" ds:itemID="{A2F76574-3600-4B1E-97E2-28839E3DD8EA}">
  <ds:schemaRefs>
    <ds:schemaRef ds:uri="http://schemas.openxmlformats.org/officeDocument/2006/docPropsVTypes"/>
    <ds:schemaRef ds:uri="http://schemas.openxmlformats.org/officeDocument/2006/extended-properties"/>
  </ds:schemaRefs>
</ds:datastoreItem>
</file>

<file path=customXml/itemProps31.xml><?xml version="1.0" encoding="utf-8"?>
<ds:datastoreItem xmlns:ds="http://schemas.openxmlformats.org/officeDocument/2006/customXml" ds:itemID="{81C58DA0-956C-4CCD-A02D-1060D1B1EF8D}">
  <ds:schemaRefs>
    <ds:schemaRef ds:uri="http://schemas.openxmlformats.org/package/2006/metadata/core-properties"/>
    <ds:schemaRef ds:uri="http://purl.org/dc/elements/1.1/"/>
    <ds:schemaRef ds:uri="http://purl.org/dc/terms/"/>
    <ds:schemaRef ds:uri="http://purl.org/dc/dcmitype/"/>
  </ds:schemaRefs>
</ds:datastoreItem>
</file>

<file path=customXml/itemProps32.xml><?xml version="1.0" encoding="utf-8"?>
<ds:datastoreItem xmlns:ds="http://schemas.openxmlformats.org/officeDocument/2006/customXml" ds:itemID="{A2A072B7-9574-4D2A-A440-7A1B31ADFA0F}">
  <ds:schemaRefs>
    <ds:schemaRef ds:uri="http://schemas.openxmlformats.org/officeDocument/2006/docPropsVTypes"/>
    <ds:schemaRef ds:uri="http://schemas.openxmlformats.org/officeDocument/2006/extended-propertie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42</Pages>
  <Words>3129</Words>
  <Characters>17840</Characters>
  <Application>Microsoft Office Word</Application>
  <DocSecurity>0</DocSecurity>
  <Lines>148</Lines>
  <Paragraphs>41</Paragraphs>
  <ScaleCrop>false</ScaleCrop>
  <Company/>
  <LinksUpToDate>false</LinksUpToDate>
  <CharactersWithSpaces>20928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齐乐的LENOVO</dc:creator>
  <cp:lastModifiedBy>Lenovo</cp:lastModifiedBy>
  <cp:revision>3</cp:revision>
  <dcterms:created xsi:type="dcterms:W3CDTF">2024-03-06T11:06:00Z</dcterms:created>
  <dcterms:modified xsi:type="dcterms:W3CDTF">2024-03-11T09:49:00Z</dcterms:modified>
</cp:coreProperties>
</file>